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sldIdLst>
    <p:sldId id="284" r:id="rId2"/>
    <p:sldId id="331" r:id="rId3"/>
    <p:sldId id="308" r:id="rId4"/>
    <p:sldId id="309" r:id="rId5"/>
    <p:sldId id="318" r:id="rId6"/>
    <p:sldId id="319" r:id="rId7"/>
    <p:sldId id="320" r:id="rId8"/>
    <p:sldId id="313" r:id="rId9"/>
    <p:sldId id="314" r:id="rId10"/>
    <p:sldId id="317" r:id="rId11"/>
    <p:sldId id="321" r:id="rId12"/>
    <p:sldId id="322" r:id="rId13"/>
    <p:sldId id="332" r:id="rId14"/>
    <p:sldId id="323" r:id="rId15"/>
    <p:sldId id="325" r:id="rId16"/>
    <p:sldId id="326" r:id="rId17"/>
    <p:sldId id="324" r:id="rId18"/>
    <p:sldId id="327" r:id="rId19"/>
    <p:sldId id="258" r:id="rId20"/>
    <p:sldId id="328" r:id="rId21"/>
    <p:sldId id="329" r:id="rId22"/>
    <p:sldId id="260" r:id="rId23"/>
    <p:sldId id="275" r:id="rId24"/>
    <p:sldId id="278" r:id="rId25"/>
    <p:sldId id="330" r:id="rId26"/>
    <p:sldId id="292" r:id="rId27"/>
    <p:sldId id="299" r:id="rId28"/>
    <p:sldId id="307" r:id="rId29"/>
    <p:sldId id="26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i Petridou " initials="A.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E9A"/>
    <a:srgbClr val="008080"/>
    <a:srgbClr val="00918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676" autoAdjust="0"/>
    <p:restoredTop sz="91637" autoAdjust="0"/>
  </p:normalViewPr>
  <p:slideViewPr>
    <p:cSldViewPr>
      <p:cViewPr>
        <p:scale>
          <a:sx n="60" d="100"/>
          <a:sy n="60" d="100"/>
        </p:scale>
        <p:origin x="-684"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010E97-9B71-42D4-9C48-C21EADF67636}" type="datetimeFigureOut">
              <a:rPr lang="en-US" smtClean="0"/>
              <a:pPr/>
              <a:t>4/13/2013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FD3C2A-748A-49E9-B984-516268E1D6D2}" type="slidenum">
              <a:rPr lang="en-US" smtClean="0"/>
              <a:pPr/>
              <a:t>‹#›</a:t>
            </a:fld>
            <a:endParaRPr lang="en-US"/>
          </a:p>
        </p:txBody>
      </p:sp>
    </p:spTree>
    <p:extLst>
      <p:ext uri="{BB962C8B-B14F-4D97-AF65-F5344CB8AC3E}">
        <p14:creationId xmlns:p14="http://schemas.microsoft.com/office/powerpoint/2010/main" xmlns="" val="746868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BFD3C2A-748A-49E9-B984-516268E1D6D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BFD3C2A-748A-49E9-B984-516268E1D6D2}" type="slidenum">
              <a:rPr lang="en-US" smtClean="0"/>
              <a:pPr/>
              <a:t>13</a:t>
            </a:fld>
            <a:endParaRPr lang="en-US"/>
          </a:p>
        </p:txBody>
      </p:sp>
    </p:spTree>
    <p:extLst>
      <p:ext uri="{BB962C8B-B14F-4D97-AF65-F5344CB8AC3E}">
        <p14:creationId xmlns:p14="http://schemas.microsoft.com/office/powerpoint/2010/main" xmlns="" val="2781321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D3C2A-748A-49E9-B984-516268E1D6D2}" type="slidenum">
              <a:rPr lang="en-US" smtClean="0"/>
              <a:pPr/>
              <a:t>18</a:t>
            </a:fld>
            <a:endParaRPr lang="en-US"/>
          </a:p>
        </p:txBody>
      </p:sp>
    </p:spTree>
    <p:extLst>
      <p:ext uri="{BB962C8B-B14F-4D97-AF65-F5344CB8AC3E}">
        <p14:creationId xmlns:p14="http://schemas.microsoft.com/office/powerpoint/2010/main" xmlns="" val="2531098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D3C2A-748A-49E9-B984-516268E1D6D2}" type="slidenum">
              <a:rPr lang="en-US" smtClean="0"/>
              <a:pPr/>
              <a:t>24</a:t>
            </a:fld>
            <a:endParaRPr lang="en-US"/>
          </a:p>
        </p:txBody>
      </p:sp>
    </p:spTree>
    <p:extLst>
      <p:ext uri="{BB962C8B-B14F-4D97-AF65-F5344CB8AC3E}">
        <p14:creationId xmlns:p14="http://schemas.microsoft.com/office/powerpoint/2010/main" xmlns="" val="3661922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D3C2A-748A-49E9-B984-516268E1D6D2}" type="slidenum">
              <a:rPr lang="en-US" smtClean="0"/>
              <a:pPr/>
              <a:t>25</a:t>
            </a:fld>
            <a:endParaRPr lang="en-US"/>
          </a:p>
        </p:txBody>
      </p:sp>
    </p:spTree>
    <p:extLst>
      <p:ext uri="{BB962C8B-B14F-4D97-AF65-F5344CB8AC3E}">
        <p14:creationId xmlns:p14="http://schemas.microsoft.com/office/powerpoint/2010/main" xmlns="" val="2531098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r>
              <a:rPr lang="en-US" smtClean="0"/>
              <a:t>13/5/2013</a:t>
            </a:r>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42627E1-EAAA-4A87-A417-660ABE809342}" type="slidenum">
              <a:rPr lang="en-US" smtClean="0"/>
              <a:pPr/>
              <a:t>‹#›</a:t>
            </a:fld>
            <a:endParaRPr 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13/5/2013</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627E1-EAAA-4A87-A417-660ABE809342}" type="slidenum">
              <a:rPr lang="en-US" smtClean="0"/>
              <a:pPr/>
              <a:t>‹#›</a:t>
            </a:fld>
            <a:endParaRPr 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13/5/2013</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627E1-EAAA-4A87-A417-660ABE809342}" type="slidenum">
              <a:rPr lang="en-US" smtClean="0"/>
              <a:pPr/>
              <a:t>‹#›</a:t>
            </a:fld>
            <a:endParaRPr 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13/5/2013</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627E1-EAAA-4A87-A417-660ABE809342}" type="slidenum">
              <a:rPr lang="en-US" smtClean="0"/>
              <a:pPr/>
              <a:t>‹#›</a:t>
            </a:fld>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13/5/2013</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627E1-EAAA-4A87-A417-660ABE809342}" type="slidenum">
              <a:rPr lang="en-US" smtClean="0"/>
              <a:pPr/>
              <a:t>‹#›</a:t>
            </a:fld>
            <a:endParaRPr lang="en-US"/>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13/5/2013</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627E1-EAAA-4A87-A417-660ABE809342}" type="slidenum">
              <a:rPr lang="en-US" smtClean="0"/>
              <a:pPr/>
              <a:t>‹#›</a:t>
            </a:fld>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r>
              <a:rPr lang="en-US" smtClean="0"/>
              <a:t>13/5/2013</a:t>
            </a:r>
            <a:endParaRPr lang="en-US"/>
          </a:p>
        </p:txBody>
      </p:sp>
      <p:sp>
        <p:nvSpPr>
          <p:cNvPr id="27" name="Slide Number Placeholder 26"/>
          <p:cNvSpPr>
            <a:spLocks noGrp="1"/>
          </p:cNvSpPr>
          <p:nvPr>
            <p:ph type="sldNum" sz="quarter" idx="11"/>
          </p:nvPr>
        </p:nvSpPr>
        <p:spPr/>
        <p:txBody>
          <a:bodyPr rtlCol="0"/>
          <a:lstStyle/>
          <a:p>
            <a:fld id="{C42627E1-EAAA-4A87-A417-660ABE809342}"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r>
              <a:rPr lang="en-US" smtClean="0"/>
              <a:t>13/5/2013</a:t>
            </a:r>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C42627E1-EAAA-4A87-A417-660ABE809342}" type="slidenum">
              <a:rPr lang="en-US" smtClean="0"/>
              <a:pPr/>
              <a:t>‹#›</a:t>
            </a:fld>
            <a:endParaRPr 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13/5/2013</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2627E1-EAAA-4A87-A417-660ABE809342}" type="slidenum">
              <a:rPr lang="en-US" smtClean="0"/>
              <a:pPr/>
              <a:t>‹#›</a:t>
            </a:fld>
            <a:endParaRPr 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13/5/2013</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627E1-EAAA-4A87-A417-660ABE809342}" type="slidenum">
              <a:rPr lang="en-US" smtClean="0"/>
              <a:pPr/>
              <a:t>‹#›</a:t>
            </a:fld>
            <a:endParaRPr 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13/5/2013</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627E1-EAAA-4A87-A417-660ABE809342}" type="slidenum">
              <a:rPr lang="en-US" smtClean="0"/>
              <a:pPr/>
              <a:t>‹#›</a:t>
            </a:fld>
            <a:endParaRPr lang="en-US"/>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r>
              <a:rPr lang="en-US" smtClean="0"/>
              <a:t>13/5/2013</a:t>
            </a:r>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42627E1-EAAA-4A87-A417-660ABE8093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deewr.gov.au/quality-teaching" TargetMode="External"/><Relationship Id="rId7" Type="http://schemas.openxmlformats.org/officeDocument/2006/relationships/hyperlink" Target="http://www.iea.nl/fileadmin/user_upload/Publications/Electronic_versions/TEDS-M_Cost_Study.pdf" TargetMode="External"/><Relationship Id="rId2" Type="http://schemas.openxmlformats.org/officeDocument/2006/relationships/hyperlink" Target="http://www.ncee.org/programs-affiliates/center-on-international-education-benchmarking/" TargetMode="External"/><Relationship Id="rId1" Type="http://schemas.openxmlformats.org/officeDocument/2006/relationships/slideLayout" Target="../slideLayouts/slideLayout2.xml"/><Relationship Id="rId6" Type="http://schemas.openxmlformats.org/officeDocument/2006/relationships/hyperlink" Target="http://www.moe.gov.sg/careers/teach/faqs/" TargetMode="External"/><Relationship Id="rId5" Type="http://schemas.openxmlformats.org/officeDocument/2006/relationships/hyperlink" Target="http://www.education.vic.gov.au/about/careers/teaching/Pages/registration.aspx" TargetMode="External"/><Relationship Id="rId4" Type="http://schemas.openxmlformats.org/officeDocument/2006/relationships/hyperlink" Target="http://www.teacherstandards.aitsl.edu.au/CareerStage/GraduateTeacher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484784"/>
            <a:ext cx="8591872" cy="1470025"/>
          </a:xfrm>
        </p:spPr>
        <p:txBody>
          <a:bodyPr>
            <a:normAutofit fontScale="90000"/>
          </a:bodyPr>
          <a:lstStyle/>
          <a:p>
            <a:r>
              <a:rPr lang="el-GR" b="1" dirty="0" smtClean="0"/>
              <a:t>Διαδικασίες Επιλογής Εκπαιδευτικών: Η διεθνής εμπειρία </a:t>
            </a:r>
            <a:endParaRPr lang="en-US" b="1" dirty="0"/>
          </a:p>
        </p:txBody>
      </p:sp>
      <p:sp>
        <p:nvSpPr>
          <p:cNvPr id="3" name="Subtitle 2"/>
          <p:cNvSpPr>
            <a:spLocks noGrp="1"/>
          </p:cNvSpPr>
          <p:nvPr>
            <p:ph type="subTitle" idx="1"/>
          </p:nvPr>
        </p:nvSpPr>
        <p:spPr>
          <a:xfrm>
            <a:off x="385192" y="4221088"/>
            <a:ext cx="5987008" cy="1512168"/>
          </a:xfrm>
        </p:spPr>
        <p:txBody>
          <a:bodyPr>
            <a:normAutofit/>
          </a:bodyPr>
          <a:lstStyle/>
          <a:p>
            <a:pPr>
              <a:spcBef>
                <a:spcPts val="800"/>
              </a:spcBef>
            </a:pPr>
            <a:r>
              <a:rPr lang="el-GR" sz="2200" b="1" dirty="0" smtClean="0"/>
              <a:t>Αθανάσιος </a:t>
            </a:r>
            <a:r>
              <a:rPr lang="el-GR" sz="2200" b="1" dirty="0" err="1" smtClean="0"/>
              <a:t>Γαγάτσης</a:t>
            </a:r>
            <a:endParaRPr lang="el-GR" sz="2200" b="1" dirty="0" smtClean="0"/>
          </a:p>
          <a:p>
            <a:pPr>
              <a:spcBef>
                <a:spcPts val="800"/>
              </a:spcBef>
            </a:pPr>
            <a:r>
              <a:rPr lang="el-GR" sz="2200" b="1" dirty="0" smtClean="0"/>
              <a:t>Καθηγητής</a:t>
            </a:r>
            <a:r>
              <a:rPr lang="en-US" sz="2200" b="1" dirty="0" smtClean="0"/>
              <a:t> </a:t>
            </a:r>
            <a:endParaRPr lang="el-GR" sz="2200" b="1" dirty="0" smtClean="0"/>
          </a:p>
          <a:p>
            <a:pPr>
              <a:spcBef>
                <a:spcPts val="800"/>
              </a:spcBef>
            </a:pPr>
            <a:r>
              <a:rPr lang="el-GR" sz="2200" b="1" dirty="0" smtClean="0"/>
              <a:t>Αντιπρύτανης Πανεπιστημίου Κύπρου </a:t>
            </a:r>
            <a:endParaRPr lang="en-US" sz="22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508104" y="5805264"/>
            <a:ext cx="3491880" cy="9145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3120631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Ιταλία </a:t>
            </a:r>
            <a:endParaRPr lang="en-US" dirty="0"/>
          </a:p>
        </p:txBody>
      </p:sp>
      <p:sp>
        <p:nvSpPr>
          <p:cNvPr id="3" name="Content Placeholder 2"/>
          <p:cNvSpPr>
            <a:spLocks noGrp="1"/>
          </p:cNvSpPr>
          <p:nvPr>
            <p:ph idx="1"/>
          </p:nvPr>
        </p:nvSpPr>
        <p:spPr>
          <a:xfrm>
            <a:off x="395536" y="1484784"/>
            <a:ext cx="8496944" cy="5089752"/>
          </a:xfrm>
        </p:spPr>
        <p:txBody>
          <a:bodyPr>
            <a:noAutofit/>
          </a:bodyPr>
          <a:lstStyle/>
          <a:p>
            <a:pPr algn="just">
              <a:lnSpc>
                <a:spcPts val="3000"/>
              </a:lnSpc>
              <a:spcBef>
                <a:spcPts val="600"/>
              </a:spcBef>
            </a:pPr>
            <a:r>
              <a:rPr lang="el-GR" sz="2000" dirty="0" smtClean="0"/>
              <a:t>Πτυχίο Πανεπιστημίου και Μεταπτυχιακό εξειδίκευσης στη διδασκαλία συγκεκριμένων θεμάτων</a:t>
            </a:r>
          </a:p>
          <a:p>
            <a:pPr algn="just">
              <a:lnSpc>
                <a:spcPts val="3000"/>
              </a:lnSpc>
              <a:spcBef>
                <a:spcPts val="600"/>
              </a:spcBef>
            </a:pPr>
            <a:r>
              <a:rPr lang="el-GR" sz="2000" dirty="0" smtClean="0"/>
              <a:t>Μετά το μεταπτυχιακό, </a:t>
            </a:r>
            <a:r>
              <a:rPr lang="el-GR" sz="2000" dirty="0"/>
              <a:t>οι μελλοντικοί εκπαιδευτικοί </a:t>
            </a:r>
            <a:r>
              <a:rPr lang="el-GR" sz="2000" dirty="0" smtClean="0"/>
              <a:t>παρακάθονται σε εξετάσεις για να αποκτήσουν </a:t>
            </a:r>
            <a:r>
              <a:rPr lang="el-GR" sz="2000" dirty="0"/>
              <a:t>πιστοποιητικό </a:t>
            </a:r>
            <a:r>
              <a:rPr lang="el-GR" sz="2000" dirty="0" smtClean="0"/>
              <a:t>διδασκαλίας.</a:t>
            </a:r>
          </a:p>
          <a:p>
            <a:pPr algn="just">
              <a:lnSpc>
                <a:spcPts val="3000"/>
              </a:lnSpc>
              <a:spcBef>
                <a:spcPts val="600"/>
              </a:spcBef>
            </a:pPr>
            <a:r>
              <a:rPr lang="el-GR" sz="2000" dirty="0"/>
              <a:t>Η εξέταση αποτελείται </a:t>
            </a:r>
            <a:r>
              <a:rPr lang="el-GR" sz="2000" dirty="0" smtClean="0"/>
              <a:t>από </a:t>
            </a:r>
            <a:r>
              <a:rPr lang="el-GR" sz="2000" dirty="0"/>
              <a:t>στοιχεία που </a:t>
            </a:r>
            <a:r>
              <a:rPr lang="el-GR" sz="2000" dirty="0" smtClean="0"/>
              <a:t>αφορούν τόσο τις </a:t>
            </a:r>
            <a:r>
              <a:rPr lang="el-GR" sz="2000" dirty="0"/>
              <a:t>γνώσεις  </a:t>
            </a:r>
            <a:r>
              <a:rPr lang="el-GR" sz="2000" dirty="0" smtClean="0"/>
              <a:t>των υποψηφίων για το αντικείμενο τους όσο και τις γνώσεις </a:t>
            </a:r>
            <a:r>
              <a:rPr lang="el-GR" sz="2000" dirty="0"/>
              <a:t>των παιδαγωγικών μεθόδων. </a:t>
            </a:r>
            <a:endParaRPr lang="el-GR" sz="2000" dirty="0" smtClean="0"/>
          </a:p>
          <a:p>
            <a:pPr algn="just">
              <a:lnSpc>
                <a:spcPts val="3000"/>
              </a:lnSpc>
              <a:spcBef>
                <a:spcPts val="600"/>
              </a:spcBef>
            </a:pPr>
            <a:r>
              <a:rPr lang="el-GR" sz="2000" dirty="0" smtClean="0"/>
              <a:t>Ο υποψήφιος απαιτείται επίσης, </a:t>
            </a:r>
            <a:r>
              <a:rPr lang="el-GR" sz="2000" dirty="0"/>
              <a:t>να </a:t>
            </a:r>
            <a:r>
              <a:rPr lang="el-GR" sz="2000" dirty="0" smtClean="0"/>
              <a:t>παρουσιάσει </a:t>
            </a:r>
            <a:r>
              <a:rPr lang="el-GR" sz="2000" dirty="0"/>
              <a:t>και να </a:t>
            </a:r>
            <a:r>
              <a:rPr lang="el-GR" sz="2000" dirty="0" smtClean="0"/>
              <a:t>συζητήσει </a:t>
            </a:r>
            <a:r>
              <a:rPr lang="el-GR" sz="2000" dirty="0"/>
              <a:t>μια πρόταση για μια διδακτική ενότητα, ή να </a:t>
            </a:r>
            <a:r>
              <a:rPr lang="el-GR" sz="2000" dirty="0" smtClean="0"/>
              <a:t>παρουσιάσει κάτι παρόμοιο.</a:t>
            </a:r>
          </a:p>
          <a:p>
            <a:pPr algn="just">
              <a:lnSpc>
                <a:spcPts val="3000"/>
              </a:lnSpc>
              <a:spcBef>
                <a:spcPts val="600"/>
              </a:spcBef>
            </a:pPr>
            <a:r>
              <a:rPr lang="el-GR" sz="2000" dirty="0"/>
              <a:t>Για την πρόσληψη των εκπαιδευτικών, όλοι οι υποψήφιοι </a:t>
            </a:r>
            <a:r>
              <a:rPr lang="el-GR" sz="2000" dirty="0" smtClean="0"/>
              <a:t>εκπαιδευτικοί,  </a:t>
            </a:r>
            <a:r>
              <a:rPr lang="el-GR" sz="2000" dirty="0"/>
              <a:t>αφού ολοκληρώσουν </a:t>
            </a:r>
            <a:r>
              <a:rPr lang="el-GR" sz="2000" dirty="0" smtClean="0"/>
              <a:t>τις </a:t>
            </a:r>
            <a:r>
              <a:rPr lang="el-GR" sz="2000" dirty="0"/>
              <a:t>σπουδές </a:t>
            </a:r>
            <a:r>
              <a:rPr lang="el-GR" sz="2000" dirty="0" smtClean="0"/>
              <a:t>τους, </a:t>
            </a:r>
            <a:r>
              <a:rPr lang="el-GR" sz="2000" dirty="0"/>
              <a:t>εγγράφονται σε καταλόγους και αναμένουν το διορισμό και τη μονιμοποίηση τους. </a:t>
            </a:r>
            <a:endParaRPr lang="en-US" sz="2000" dirty="0"/>
          </a:p>
        </p:txBody>
      </p:sp>
      <p:sp>
        <p:nvSpPr>
          <p:cNvPr id="6"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10</a:t>
            </a:fld>
            <a:endParaRPr lang="en-US"/>
          </a:p>
        </p:txBody>
      </p:sp>
    </p:spTree>
    <p:extLst>
      <p:ext uri="{BB962C8B-B14F-4D97-AF65-F5344CB8AC3E}">
        <p14:creationId xmlns:p14="http://schemas.microsoft.com/office/powerpoint/2010/main" xmlns="" val="25995214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Νορβηγία </a:t>
            </a:r>
            <a:endParaRPr lang="en-US" dirty="0"/>
          </a:p>
        </p:txBody>
      </p:sp>
      <p:sp>
        <p:nvSpPr>
          <p:cNvPr id="3" name="Content Placeholder 2"/>
          <p:cNvSpPr>
            <a:spLocks noGrp="1"/>
          </p:cNvSpPr>
          <p:nvPr>
            <p:ph idx="1"/>
          </p:nvPr>
        </p:nvSpPr>
        <p:spPr>
          <a:xfrm>
            <a:off x="323528" y="1484784"/>
            <a:ext cx="8496944" cy="5089752"/>
          </a:xfrm>
        </p:spPr>
        <p:txBody>
          <a:bodyPr>
            <a:noAutofit/>
          </a:bodyPr>
          <a:lstStyle/>
          <a:p>
            <a:pPr algn="just">
              <a:lnSpc>
                <a:spcPts val="2700"/>
              </a:lnSpc>
              <a:spcBef>
                <a:spcPts val="600"/>
              </a:spcBef>
            </a:pPr>
            <a:r>
              <a:rPr lang="el-GR" sz="2000" dirty="0"/>
              <a:t>Οι </a:t>
            </a:r>
            <a:r>
              <a:rPr lang="el-GR" sz="2000" dirty="0" smtClean="0"/>
              <a:t>εκπαιδευτικοί </a:t>
            </a:r>
            <a:r>
              <a:rPr lang="el-GR" sz="2000" dirty="0"/>
              <a:t>στη Νορβηγία </a:t>
            </a:r>
            <a:r>
              <a:rPr lang="el-GR" sz="2000" dirty="0" smtClean="0"/>
              <a:t>πιστοποιούνται </a:t>
            </a:r>
            <a:r>
              <a:rPr lang="el-GR" sz="2000" dirty="0"/>
              <a:t>για να </a:t>
            </a:r>
            <a:r>
              <a:rPr lang="el-GR" sz="2000" dirty="0" smtClean="0"/>
              <a:t>διδάξουν, μόνο </a:t>
            </a:r>
            <a:r>
              <a:rPr lang="el-GR" sz="2000" dirty="0"/>
              <a:t>εφόσον έχουν ολοκληρώσει </a:t>
            </a:r>
            <a:r>
              <a:rPr lang="el-GR" sz="2000" dirty="0" smtClean="0"/>
              <a:t>τις σπουδές τους στην τριτοβάθμια εκπαίδευση.</a:t>
            </a:r>
          </a:p>
          <a:p>
            <a:pPr algn="just">
              <a:lnSpc>
                <a:spcPts val="2700"/>
              </a:lnSpc>
              <a:spcBef>
                <a:spcPts val="600"/>
              </a:spcBef>
            </a:pPr>
            <a:r>
              <a:rPr lang="el-GR" sz="2000" dirty="0" smtClean="0"/>
              <a:t>Οι εκπαιδευτικοί μπορούν </a:t>
            </a:r>
            <a:r>
              <a:rPr lang="el-GR" sz="2000" dirty="0"/>
              <a:t>να λάβουν την πιστοποίηση </a:t>
            </a:r>
            <a:r>
              <a:rPr lang="el-GR" sz="2000" dirty="0" smtClean="0"/>
              <a:t>μέσω ενός τετραετούς προγράμματος σε κολλέγια </a:t>
            </a:r>
            <a:r>
              <a:rPr lang="el-GR" sz="2000" dirty="0"/>
              <a:t>κατάρτισης </a:t>
            </a:r>
            <a:r>
              <a:rPr lang="el-GR" sz="2000" dirty="0" smtClean="0"/>
              <a:t>εκπαιδευτικών ή </a:t>
            </a:r>
            <a:r>
              <a:rPr lang="el-GR" sz="2000" dirty="0"/>
              <a:t>μέσα από ένα πανεπιστήμιο / </a:t>
            </a:r>
            <a:r>
              <a:rPr lang="el-GR" sz="2000" dirty="0" smtClean="0"/>
              <a:t>ινστιτούτο εκπαίδευσης εκπαιδευτικών. </a:t>
            </a:r>
          </a:p>
          <a:p>
            <a:pPr algn="just">
              <a:lnSpc>
                <a:spcPts val="2700"/>
              </a:lnSpc>
              <a:spcBef>
                <a:spcPts val="600"/>
              </a:spcBef>
            </a:pPr>
            <a:r>
              <a:rPr lang="el-GR" sz="2000" dirty="0" smtClean="0"/>
              <a:t>Το δίπλωμα τριτοβάθμιας εκπαίδευσης επιτρέπει στους υποψηφίους να διδάξουν στην πρωτοβάθμια εκπαίδευση και στην κατώτερη δευτεροβάθμια.</a:t>
            </a:r>
          </a:p>
          <a:p>
            <a:pPr algn="just">
              <a:lnSpc>
                <a:spcPts val="2700"/>
              </a:lnSpc>
              <a:spcBef>
                <a:spcPts val="600"/>
              </a:spcBef>
            </a:pPr>
            <a:r>
              <a:rPr lang="el-GR" sz="2000" dirty="0" smtClean="0"/>
              <a:t>Για να μπορέσουν να διδάξουν στην ανώτερη δευτεροβάθμια εκπαίδευση απαιτείται μεταπτυχιακό πρόγραμμα ενός επιπλέον έτους. </a:t>
            </a:r>
          </a:p>
          <a:p>
            <a:pPr algn="just">
              <a:lnSpc>
                <a:spcPts val="2700"/>
              </a:lnSpc>
              <a:spcBef>
                <a:spcPts val="600"/>
              </a:spcBef>
            </a:pPr>
            <a:r>
              <a:rPr lang="el-GR" sz="2000" dirty="0" err="1" smtClean="0"/>
              <a:t>Προϋπηρεσιακή</a:t>
            </a:r>
            <a:r>
              <a:rPr lang="el-GR" sz="2000" dirty="0" smtClean="0"/>
              <a:t> κατάρτιση στην εκπαίδευση μέσω του </a:t>
            </a:r>
            <a:r>
              <a:rPr lang="en-US" sz="2000" dirty="0"/>
              <a:t>general teacher education (GTE) </a:t>
            </a:r>
            <a:r>
              <a:rPr lang="en-US" sz="2000" dirty="0" smtClean="0"/>
              <a:t>program</a:t>
            </a:r>
            <a:r>
              <a:rPr lang="el-GR" sz="2000" dirty="0" smtClean="0"/>
              <a:t> κατά τη διάρκεια των σπουδών. </a:t>
            </a:r>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11</a:t>
            </a:fld>
            <a:endParaRPr lang="en-US"/>
          </a:p>
        </p:txBody>
      </p:sp>
    </p:spTree>
    <p:extLst>
      <p:ext uri="{BB962C8B-B14F-4D97-AF65-F5344CB8AC3E}">
        <p14:creationId xmlns:p14="http://schemas.microsoft.com/office/powerpoint/2010/main" xmlns="" val="545168188"/>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Νορβηγία </a:t>
            </a:r>
            <a:endParaRPr lang="en-US" dirty="0"/>
          </a:p>
        </p:txBody>
      </p:sp>
      <p:sp>
        <p:nvSpPr>
          <p:cNvPr id="3" name="Content Placeholder 2"/>
          <p:cNvSpPr>
            <a:spLocks noGrp="1"/>
          </p:cNvSpPr>
          <p:nvPr>
            <p:ph idx="1"/>
          </p:nvPr>
        </p:nvSpPr>
        <p:spPr>
          <a:xfrm>
            <a:off x="395536" y="1556792"/>
            <a:ext cx="8424936" cy="5017744"/>
          </a:xfrm>
        </p:spPr>
        <p:txBody>
          <a:bodyPr>
            <a:noAutofit/>
          </a:bodyPr>
          <a:lstStyle/>
          <a:p>
            <a:pPr algn="just">
              <a:lnSpc>
                <a:spcPts val="2600"/>
              </a:lnSpc>
              <a:spcBef>
                <a:spcPts val="600"/>
              </a:spcBef>
            </a:pPr>
            <a:r>
              <a:rPr lang="el-GR" sz="2000" dirty="0" smtClean="0"/>
              <a:t>Για την πρόσληψη των εκπαιδευτικών, οι διευθυντές των σχολείων ανακοινώνουν τυχόν κενές θέσεις και οι υποψήφιοι υποβάλλουν αίτηση.</a:t>
            </a:r>
          </a:p>
          <a:p>
            <a:pPr algn="just">
              <a:lnSpc>
                <a:spcPts val="2600"/>
              </a:lnSpc>
              <a:spcBef>
                <a:spcPts val="600"/>
              </a:spcBef>
            </a:pPr>
            <a:r>
              <a:rPr lang="el-GR" sz="2000" dirty="0"/>
              <a:t>Το Υπουργείο Παιδείας και </a:t>
            </a:r>
            <a:r>
              <a:rPr lang="el-GR" sz="2000" dirty="0" smtClean="0"/>
              <a:t>Έρευνας έχει </a:t>
            </a:r>
            <a:r>
              <a:rPr lang="el-GR" sz="2000" dirty="0"/>
              <a:t>τη συνολική ευθύνη για όλα τα επίπεδα της εκπαίδευσης</a:t>
            </a:r>
            <a:r>
              <a:rPr lang="el-GR" sz="2000" dirty="0" smtClean="0"/>
              <a:t>.</a:t>
            </a:r>
          </a:p>
          <a:p>
            <a:pPr marL="109728" indent="0" algn="just">
              <a:lnSpc>
                <a:spcPts val="2600"/>
              </a:lnSpc>
              <a:spcBef>
                <a:spcPts val="0"/>
              </a:spcBef>
              <a:buNone/>
            </a:pPr>
            <a:endParaRPr lang="el-GR" sz="2000" dirty="0"/>
          </a:p>
          <a:p>
            <a:pPr marL="109728" indent="0" algn="just">
              <a:lnSpc>
                <a:spcPts val="2600"/>
              </a:lnSpc>
              <a:spcBef>
                <a:spcPts val="0"/>
              </a:spcBef>
              <a:buNone/>
            </a:pPr>
            <a:r>
              <a:rPr lang="el-GR" sz="2000" b="1" dirty="0" smtClean="0"/>
              <a:t>Όμως,</a:t>
            </a:r>
          </a:p>
          <a:p>
            <a:pPr algn="just">
              <a:lnSpc>
                <a:spcPts val="2600"/>
              </a:lnSpc>
              <a:spcBef>
                <a:spcPts val="600"/>
              </a:spcBef>
            </a:pPr>
            <a:r>
              <a:rPr lang="el-GR" sz="2000" dirty="0"/>
              <a:t>Οι δήμοι </a:t>
            </a:r>
            <a:r>
              <a:rPr lang="el-GR" sz="2000" dirty="0" smtClean="0"/>
              <a:t>είναι υπεύθυνοι </a:t>
            </a:r>
            <a:r>
              <a:rPr lang="el-GR" sz="2000" dirty="0"/>
              <a:t>για την πρωτοβάθμια και κατώτερη δευτεροβάθμια </a:t>
            </a:r>
            <a:r>
              <a:rPr lang="el-GR" sz="2000" dirty="0" smtClean="0"/>
              <a:t>εκπαίδευση </a:t>
            </a:r>
            <a:r>
              <a:rPr lang="el-GR" sz="2000" dirty="0"/>
              <a:t>(υποχρεωτική εκπαίδευση), </a:t>
            </a:r>
            <a:r>
              <a:rPr lang="el-GR" sz="2000" dirty="0" smtClean="0"/>
              <a:t>και στα καθήκοντά τους περιλαμβάνονται και οι διορισμοί </a:t>
            </a:r>
            <a:r>
              <a:rPr lang="el-GR" sz="2000" dirty="0"/>
              <a:t>των εκπαιδευτικών. </a:t>
            </a:r>
            <a:endParaRPr lang="el-GR" sz="2000" dirty="0" smtClean="0"/>
          </a:p>
          <a:p>
            <a:pPr algn="just">
              <a:lnSpc>
                <a:spcPts val="2600"/>
              </a:lnSpc>
              <a:spcBef>
                <a:spcPts val="600"/>
              </a:spcBef>
            </a:pPr>
            <a:r>
              <a:rPr lang="el-GR" sz="2000" dirty="0"/>
              <a:t>Η</a:t>
            </a:r>
            <a:r>
              <a:rPr lang="el-GR" sz="2000" dirty="0" smtClean="0"/>
              <a:t> </a:t>
            </a:r>
            <a:r>
              <a:rPr lang="el-GR" sz="2000" dirty="0"/>
              <a:t>τοπική αυτοδιοίκηση είναι </a:t>
            </a:r>
            <a:r>
              <a:rPr lang="el-GR" sz="2000" dirty="0" smtClean="0"/>
              <a:t>ο επίσημος εργοδότης </a:t>
            </a:r>
            <a:r>
              <a:rPr lang="el-GR" sz="2000" dirty="0"/>
              <a:t>των </a:t>
            </a:r>
            <a:r>
              <a:rPr lang="el-GR" sz="2000" dirty="0" smtClean="0"/>
              <a:t>εκπαιδευτικών και λαμβάνει αποφάσεις για την πρόσληψή τους </a:t>
            </a:r>
          </a:p>
          <a:p>
            <a:pPr marL="109728" indent="0" algn="just">
              <a:lnSpc>
                <a:spcPts val="2600"/>
              </a:lnSpc>
              <a:spcBef>
                <a:spcPts val="600"/>
              </a:spcBef>
              <a:buNone/>
            </a:pPr>
            <a:r>
              <a:rPr lang="el-GR" sz="2000" dirty="0"/>
              <a:t>	</a:t>
            </a:r>
            <a:r>
              <a:rPr lang="el-GR" sz="2000" dirty="0" smtClean="0"/>
              <a:t>	       ο διευθυντής αποφασίζει ποιον θα εργοδοτήσει     </a:t>
            </a:r>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12</a:t>
            </a:fld>
            <a:endParaRPr lang="en-US"/>
          </a:p>
        </p:txBody>
      </p:sp>
      <p:sp>
        <p:nvSpPr>
          <p:cNvPr id="5" name="Curved Left Arrow 4"/>
          <p:cNvSpPr/>
          <p:nvPr/>
        </p:nvSpPr>
        <p:spPr>
          <a:xfrm>
            <a:off x="8101236" y="5805264"/>
            <a:ext cx="575220" cy="648072"/>
          </a:xfrm>
          <a:prstGeom prst="curvedLeftArrow">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xmlns="" val="3527486469"/>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normAutofit/>
          </a:bodyPr>
          <a:lstStyle/>
          <a:p>
            <a:r>
              <a:rPr lang="el-GR" dirty="0" smtClean="0"/>
              <a:t>Φινλανδία </a:t>
            </a:r>
            <a:endParaRPr lang="en-US" dirty="0"/>
          </a:p>
        </p:txBody>
      </p:sp>
      <p:sp>
        <p:nvSpPr>
          <p:cNvPr id="3" name="Content Placeholder 2"/>
          <p:cNvSpPr>
            <a:spLocks noGrp="1"/>
          </p:cNvSpPr>
          <p:nvPr>
            <p:ph idx="1"/>
          </p:nvPr>
        </p:nvSpPr>
        <p:spPr>
          <a:xfrm>
            <a:off x="457200" y="1484784"/>
            <a:ext cx="8229600" cy="5184576"/>
          </a:xfrm>
        </p:spPr>
        <p:txBody>
          <a:bodyPr>
            <a:noAutofit/>
          </a:bodyPr>
          <a:lstStyle/>
          <a:p>
            <a:pPr algn="just">
              <a:lnSpc>
                <a:spcPts val="2500"/>
              </a:lnSpc>
              <a:spcBef>
                <a:spcPts val="0"/>
              </a:spcBef>
            </a:pPr>
            <a:r>
              <a:rPr lang="el-GR" sz="2000" dirty="0" smtClean="0"/>
              <a:t>Οι εκπαιδευτικοί πρέπει να έχουν όλοι μεταπτυχιακό δίπλωμα για να διοριστούν.</a:t>
            </a:r>
          </a:p>
          <a:p>
            <a:pPr algn="just">
              <a:lnSpc>
                <a:spcPts val="2500"/>
              </a:lnSpc>
              <a:spcBef>
                <a:spcPts val="0"/>
              </a:spcBef>
            </a:pPr>
            <a:r>
              <a:rPr lang="el-GR" sz="2000" dirty="0" smtClean="0"/>
              <a:t>Πρωτοβάθμια εκπαίδευση</a:t>
            </a:r>
          </a:p>
          <a:p>
            <a:pPr lvl="1" algn="just">
              <a:lnSpc>
                <a:spcPts val="2500"/>
              </a:lnSpc>
              <a:spcBef>
                <a:spcPts val="0"/>
              </a:spcBef>
            </a:pPr>
            <a:r>
              <a:rPr lang="el-GR" sz="2000" dirty="0" smtClean="0"/>
              <a:t>Μάστερ στη διδακτική </a:t>
            </a:r>
          </a:p>
          <a:p>
            <a:pPr lvl="1" algn="just">
              <a:lnSpc>
                <a:spcPts val="2500"/>
              </a:lnSpc>
              <a:spcBef>
                <a:spcPts val="0"/>
              </a:spcBef>
            </a:pPr>
            <a:r>
              <a:rPr lang="el-GR" sz="2000" dirty="0" smtClean="0"/>
              <a:t>Εξειδίκευση σε δύο διαφορετικά θέματα του σχολικού αναλυτικού προγράμματος</a:t>
            </a:r>
          </a:p>
          <a:p>
            <a:pPr algn="just">
              <a:lnSpc>
                <a:spcPts val="2500"/>
              </a:lnSpc>
              <a:spcBef>
                <a:spcPts val="0"/>
              </a:spcBef>
            </a:pPr>
            <a:r>
              <a:rPr lang="el-GR" sz="2000" dirty="0" smtClean="0"/>
              <a:t>Δευτεροβάθμια εκπαίδευση</a:t>
            </a:r>
          </a:p>
          <a:p>
            <a:pPr lvl="1" algn="just">
              <a:lnSpc>
                <a:spcPts val="2500"/>
              </a:lnSpc>
              <a:spcBef>
                <a:spcPts val="0"/>
              </a:spcBef>
            </a:pPr>
            <a:r>
              <a:rPr lang="el-GR" sz="2000" dirty="0" smtClean="0"/>
              <a:t>Μάστερ στο γνωστικό αντικείμενο διδασκαλίας τους </a:t>
            </a:r>
          </a:p>
          <a:p>
            <a:pPr lvl="1" algn="just">
              <a:lnSpc>
                <a:spcPts val="2500"/>
              </a:lnSpc>
              <a:spcBef>
                <a:spcPts val="0"/>
              </a:spcBef>
            </a:pPr>
            <a:r>
              <a:rPr lang="el-GR" sz="2000" dirty="0" smtClean="0"/>
              <a:t>Πενταετές πρόγραμμα κατάρτισης και απόκτησης μεταπτυχιακού  τίτλου  για τελειοποίηση τρόπου διδασκαλίας </a:t>
            </a:r>
          </a:p>
          <a:p>
            <a:pPr lvl="2" algn="just">
              <a:lnSpc>
                <a:spcPts val="2500"/>
              </a:lnSpc>
              <a:spcBef>
                <a:spcPts val="0"/>
              </a:spcBef>
            </a:pPr>
            <a:r>
              <a:rPr lang="el-GR" sz="2000" dirty="0" smtClean="0"/>
              <a:t>Ή τέσσερα χρόνια εργαστήρια </a:t>
            </a:r>
          </a:p>
          <a:p>
            <a:pPr algn="just">
              <a:lnSpc>
                <a:spcPts val="2500"/>
              </a:lnSpc>
              <a:spcBef>
                <a:spcPts val="0"/>
              </a:spcBef>
            </a:pPr>
            <a:r>
              <a:rPr lang="el-GR" sz="2000" dirty="0" smtClean="0"/>
              <a:t>Εκπαιδευτικοί – επαγγελματίες – αυτόνομοι </a:t>
            </a:r>
          </a:p>
          <a:p>
            <a:pPr algn="just">
              <a:lnSpc>
                <a:spcPts val="2500"/>
              </a:lnSpc>
              <a:spcBef>
                <a:spcPts val="0"/>
              </a:spcBef>
            </a:pPr>
            <a:r>
              <a:rPr lang="el-GR" sz="2000" dirty="0" smtClean="0"/>
              <a:t>Συνεργασία μεταξύ εκπαιδευτικών </a:t>
            </a:r>
          </a:p>
          <a:p>
            <a:pPr algn="just">
              <a:lnSpc>
                <a:spcPts val="2500"/>
              </a:lnSpc>
              <a:spcBef>
                <a:spcPts val="0"/>
              </a:spcBef>
            </a:pPr>
            <a:r>
              <a:rPr lang="el-GR" sz="2000" dirty="0" smtClean="0"/>
              <a:t>Οι εκπαιδευτικοί παίρνουν επιπλέον χρηματικό ποσό κάθε μήνα εάν κάνουν καλή δουλειά ή όταν προσφέρουν επιπλέον βοήθεια σε παιδιά με μαθησιακά προβλήματα.</a:t>
            </a:r>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13</a:t>
            </a:fld>
            <a:endParaRPr lang="en-US"/>
          </a:p>
        </p:txBody>
      </p:sp>
    </p:spTree>
    <p:extLst>
      <p:ext uri="{BB962C8B-B14F-4D97-AF65-F5344CB8AC3E}">
        <p14:creationId xmlns:p14="http://schemas.microsoft.com/office/powerpoint/2010/main" xmlns="" val="2125768357"/>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Ολλανδία </a:t>
            </a:r>
            <a:endParaRPr lang="en-US" dirty="0"/>
          </a:p>
        </p:txBody>
      </p:sp>
      <p:sp>
        <p:nvSpPr>
          <p:cNvPr id="3" name="Content Placeholder 2"/>
          <p:cNvSpPr>
            <a:spLocks noGrp="1"/>
          </p:cNvSpPr>
          <p:nvPr>
            <p:ph idx="1"/>
          </p:nvPr>
        </p:nvSpPr>
        <p:spPr>
          <a:xfrm>
            <a:off x="251520" y="1412776"/>
            <a:ext cx="8640960" cy="5161760"/>
          </a:xfrm>
        </p:spPr>
        <p:txBody>
          <a:bodyPr>
            <a:noAutofit/>
          </a:bodyPr>
          <a:lstStyle/>
          <a:p>
            <a:pPr algn="just">
              <a:lnSpc>
                <a:spcPts val="2100"/>
              </a:lnSpc>
              <a:spcBef>
                <a:spcPts val="600"/>
              </a:spcBef>
            </a:pPr>
            <a:r>
              <a:rPr lang="el-GR" sz="1800" dirty="0"/>
              <a:t>Πτυχίο Πανεπιστημίου </a:t>
            </a:r>
            <a:r>
              <a:rPr lang="el-GR" sz="1800" dirty="0" smtClean="0"/>
              <a:t>στην Εκπαίδευση</a:t>
            </a:r>
          </a:p>
          <a:p>
            <a:pPr algn="just">
              <a:lnSpc>
                <a:spcPts val="2100"/>
              </a:lnSpc>
              <a:spcBef>
                <a:spcPts val="600"/>
              </a:spcBef>
            </a:pPr>
            <a:r>
              <a:rPr lang="el-GR" sz="1800" dirty="0" smtClean="0"/>
              <a:t>Εξέταση </a:t>
            </a:r>
            <a:r>
              <a:rPr lang="el-GR" sz="1800" dirty="0"/>
              <a:t>στη γλώσσα, στην αριθμητική και στις γενικές </a:t>
            </a:r>
            <a:r>
              <a:rPr lang="el-GR" sz="1800" dirty="0" smtClean="0"/>
              <a:t>γνώσεις.</a:t>
            </a:r>
          </a:p>
          <a:p>
            <a:pPr algn="just">
              <a:lnSpc>
                <a:spcPts val="2100"/>
              </a:lnSpc>
              <a:spcBef>
                <a:spcPts val="600"/>
              </a:spcBef>
            </a:pPr>
            <a:r>
              <a:rPr lang="el-GR" sz="1800" dirty="0" smtClean="0"/>
              <a:t>Πρωτοβάθμια </a:t>
            </a:r>
            <a:r>
              <a:rPr lang="el-GR" sz="1800" dirty="0"/>
              <a:t>εκπαίδευση</a:t>
            </a:r>
          </a:p>
          <a:p>
            <a:pPr lvl="1" algn="just">
              <a:lnSpc>
                <a:spcPts val="2100"/>
              </a:lnSpc>
              <a:spcBef>
                <a:spcPts val="600"/>
              </a:spcBef>
            </a:pPr>
            <a:r>
              <a:rPr lang="el-GR" sz="1800" dirty="0"/>
              <a:t>Οι υποψήφιοι παρακολουθούν το </a:t>
            </a:r>
            <a:r>
              <a:rPr lang="en-US" sz="1800" dirty="0"/>
              <a:t>HBO program </a:t>
            </a:r>
            <a:r>
              <a:rPr lang="el-GR" sz="1800" dirty="0"/>
              <a:t>(</a:t>
            </a:r>
            <a:r>
              <a:rPr lang="en-US" sz="1800" dirty="0"/>
              <a:t>higher professional education</a:t>
            </a:r>
            <a:r>
              <a:rPr lang="el-GR" sz="1800" dirty="0"/>
              <a:t>), το οποίο περιλαμβάνει τετραετή ή μικρότερης διάρκειας προγράμματα, ανάλογα με την προηγούμενη εμπειρία και εκπαίδευση των υποψηφίων.</a:t>
            </a:r>
            <a:r>
              <a:rPr lang="en-US" sz="1800" dirty="0"/>
              <a:t> </a:t>
            </a:r>
            <a:endParaRPr lang="el-GR" sz="1800" dirty="0" smtClean="0"/>
          </a:p>
          <a:p>
            <a:pPr algn="just">
              <a:lnSpc>
                <a:spcPts val="2100"/>
              </a:lnSpc>
              <a:spcBef>
                <a:spcPts val="600"/>
              </a:spcBef>
            </a:pPr>
            <a:r>
              <a:rPr lang="el-GR" sz="1800" dirty="0" smtClean="0"/>
              <a:t>Δευτεροβάθμια </a:t>
            </a:r>
            <a:r>
              <a:rPr lang="el-GR" sz="1800" dirty="0"/>
              <a:t>εκπαίδευση</a:t>
            </a:r>
          </a:p>
          <a:p>
            <a:pPr lvl="1" algn="just">
              <a:lnSpc>
                <a:spcPts val="2100"/>
              </a:lnSpc>
              <a:spcBef>
                <a:spcPts val="600"/>
              </a:spcBef>
            </a:pPr>
            <a:r>
              <a:rPr lang="el-GR" sz="1800" dirty="0"/>
              <a:t>Οι υποψήφιοι μπορούν να επιλέξουν ένα πρόγραμμα εκπαίδευσης στο </a:t>
            </a:r>
            <a:r>
              <a:rPr lang="en-US" sz="1800" dirty="0"/>
              <a:t>HBO</a:t>
            </a:r>
            <a:r>
              <a:rPr lang="el-GR" sz="1800" dirty="0"/>
              <a:t> ή να κάνουν ένα μάστερ στην εκπαίδευση, το οποίο να σχετίζεται με το πτυχίο του Πανεπιστημίου.</a:t>
            </a:r>
          </a:p>
          <a:p>
            <a:pPr lvl="1" algn="just">
              <a:lnSpc>
                <a:spcPts val="2100"/>
              </a:lnSpc>
              <a:spcBef>
                <a:spcPts val="600"/>
              </a:spcBef>
            </a:pPr>
            <a:r>
              <a:rPr lang="el-GR" sz="1800" dirty="0"/>
              <a:t>Η κυβέρνηση της Ολλανδίας δεν απαιτεί επίσημη δοκιμαστική περίοδος για τους νέους εκπαιδευτικούς.</a:t>
            </a:r>
          </a:p>
          <a:p>
            <a:pPr lvl="1" algn="just">
              <a:lnSpc>
                <a:spcPts val="2100"/>
              </a:lnSpc>
              <a:spcBef>
                <a:spcPts val="600"/>
              </a:spcBef>
            </a:pPr>
            <a:r>
              <a:rPr lang="el-GR" sz="1800" dirty="0"/>
              <a:t>Το Υπουργείο Παιδείας απαιτεί μόνο, οι εκπαιδευτικοί να έχουν άδεια (δηλαδή, ολοκλήρωση των σπουδών τους), για να προσληφθούν στο σχολείο</a:t>
            </a:r>
            <a:r>
              <a:rPr lang="el-GR" sz="1800" dirty="0" smtClean="0"/>
              <a:t>.</a:t>
            </a:r>
          </a:p>
          <a:p>
            <a:pPr algn="just">
              <a:lnSpc>
                <a:spcPts val="2100"/>
              </a:lnSpc>
              <a:spcBef>
                <a:spcPts val="600"/>
              </a:spcBef>
            </a:pPr>
            <a:r>
              <a:rPr lang="el-GR" sz="1800" dirty="0" smtClean="0"/>
              <a:t>Εξετάσεις σε εθνικό επίπεδο και 2</a:t>
            </a:r>
            <a:r>
              <a:rPr lang="el-GR" sz="1800" baseline="30000" dirty="0" smtClean="0"/>
              <a:t>η</a:t>
            </a:r>
            <a:r>
              <a:rPr lang="el-GR" sz="1800" dirty="0" smtClean="0"/>
              <a:t> εξέταση στα περισσότερα σχολεία (αποκεντρωτικό σύστημα)</a:t>
            </a:r>
          </a:p>
          <a:p>
            <a:pPr marL="411480" lvl="1" indent="0" algn="just">
              <a:lnSpc>
                <a:spcPts val="2000"/>
              </a:lnSpc>
              <a:spcBef>
                <a:spcPts val="600"/>
              </a:spcBef>
              <a:buNone/>
            </a:pPr>
            <a:endParaRPr lang="el-GR" sz="2000" dirty="0" smtClean="0"/>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14</a:t>
            </a:fld>
            <a:endParaRPr lang="en-US"/>
          </a:p>
        </p:txBody>
      </p:sp>
    </p:spTree>
    <p:extLst>
      <p:ext uri="{BB962C8B-B14F-4D97-AF65-F5344CB8AC3E}">
        <p14:creationId xmlns:p14="http://schemas.microsoft.com/office/powerpoint/2010/main" xmlns="" val="3906709999"/>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Ηνωμένες Πολιτείες Αμερικής </a:t>
            </a:r>
            <a:endParaRPr lang="en-US" dirty="0"/>
          </a:p>
        </p:txBody>
      </p:sp>
      <p:sp>
        <p:nvSpPr>
          <p:cNvPr id="3" name="Content Placeholder 2"/>
          <p:cNvSpPr>
            <a:spLocks noGrp="1"/>
          </p:cNvSpPr>
          <p:nvPr>
            <p:ph idx="1"/>
          </p:nvPr>
        </p:nvSpPr>
        <p:spPr>
          <a:xfrm>
            <a:off x="457200" y="1628800"/>
            <a:ext cx="8229600" cy="4945736"/>
          </a:xfrm>
        </p:spPr>
        <p:txBody>
          <a:bodyPr>
            <a:noAutofit/>
          </a:bodyPr>
          <a:lstStyle/>
          <a:p>
            <a:pPr algn="just">
              <a:lnSpc>
                <a:spcPts val="2900"/>
              </a:lnSpc>
              <a:spcBef>
                <a:spcPts val="600"/>
              </a:spcBef>
            </a:pPr>
            <a:r>
              <a:rPr lang="el-GR" sz="2000" dirty="0"/>
              <a:t>Η εκπαίδευση των εκπαιδευτικών, </a:t>
            </a:r>
            <a:r>
              <a:rPr lang="el-GR" sz="2000" dirty="0" smtClean="0"/>
              <a:t>οι προσλήψεις </a:t>
            </a:r>
            <a:r>
              <a:rPr lang="el-GR" sz="2000" dirty="0"/>
              <a:t>και </a:t>
            </a:r>
            <a:r>
              <a:rPr lang="el-GR" sz="2000" dirty="0" smtClean="0"/>
              <a:t>οι πληρωμές είναι </a:t>
            </a:r>
            <a:r>
              <a:rPr lang="el-GR" sz="2000" dirty="0"/>
              <a:t>πολύ αποκεντρωμένα στις Ηνωμένες </a:t>
            </a:r>
            <a:r>
              <a:rPr lang="el-GR" sz="2000" dirty="0" smtClean="0"/>
              <a:t>Πολιτείες.</a:t>
            </a:r>
          </a:p>
          <a:p>
            <a:pPr algn="just">
              <a:lnSpc>
                <a:spcPts val="2900"/>
              </a:lnSpc>
              <a:spcBef>
                <a:spcPts val="600"/>
              </a:spcBef>
            </a:pPr>
            <a:r>
              <a:rPr lang="el-GR" sz="2000" dirty="0" smtClean="0"/>
              <a:t>Κάθε πολιτεία </a:t>
            </a:r>
            <a:r>
              <a:rPr lang="el-GR" sz="2000" dirty="0"/>
              <a:t>θέτει τις δικές </a:t>
            </a:r>
            <a:r>
              <a:rPr lang="el-GR" sz="2000" dirty="0" smtClean="0"/>
              <a:t>της </a:t>
            </a:r>
            <a:r>
              <a:rPr lang="el-GR" sz="2000" dirty="0"/>
              <a:t>απαιτήσεις για την πιστοποίηση των εκπαιδευτικών, αν και ορισμένα κράτη </a:t>
            </a:r>
            <a:r>
              <a:rPr lang="el-GR" sz="2000" dirty="0" smtClean="0"/>
              <a:t>έχουν διατάξεις </a:t>
            </a:r>
            <a:r>
              <a:rPr lang="el-GR" sz="2000" dirty="0"/>
              <a:t>για </a:t>
            </a:r>
            <a:r>
              <a:rPr lang="el-GR" sz="2000" dirty="0" smtClean="0"/>
              <a:t>«εναλλακτικά» </a:t>
            </a:r>
            <a:r>
              <a:rPr lang="el-GR" sz="2000" dirty="0"/>
              <a:t>ή </a:t>
            </a:r>
            <a:r>
              <a:rPr lang="el-GR" sz="2000" dirty="0" smtClean="0"/>
              <a:t>«έκτακτης ανάγκης» </a:t>
            </a:r>
            <a:r>
              <a:rPr lang="el-GR" sz="2000" dirty="0"/>
              <a:t>συστήματα πιστοποίησης που επιτρέπουν </a:t>
            </a:r>
            <a:r>
              <a:rPr lang="el-GR" sz="2000" dirty="0" smtClean="0"/>
              <a:t>σε αυτούς που δεν </a:t>
            </a:r>
            <a:r>
              <a:rPr lang="el-GR" sz="2000" dirty="0"/>
              <a:t>έχουν εκπληρώσει όλες τις </a:t>
            </a:r>
            <a:r>
              <a:rPr lang="el-GR" sz="2000" dirty="0" smtClean="0"/>
              <a:t>απαιτήσεις </a:t>
            </a:r>
            <a:r>
              <a:rPr lang="el-GR" sz="2000" dirty="0"/>
              <a:t>του </a:t>
            </a:r>
            <a:r>
              <a:rPr lang="el-GR" sz="2000" dirty="0" smtClean="0"/>
              <a:t>κράτους, </a:t>
            </a:r>
            <a:r>
              <a:rPr lang="el-GR" sz="2000" dirty="0"/>
              <a:t>να </a:t>
            </a:r>
            <a:r>
              <a:rPr lang="el-GR" sz="2000" dirty="0" smtClean="0"/>
              <a:t>διδάξουν </a:t>
            </a:r>
            <a:r>
              <a:rPr lang="el-GR" sz="2000" dirty="0"/>
              <a:t>συνήθως σε προσωρινή βάση</a:t>
            </a:r>
            <a:r>
              <a:rPr lang="el-GR" sz="2000" dirty="0" smtClean="0"/>
              <a:t>.</a:t>
            </a:r>
          </a:p>
          <a:p>
            <a:pPr algn="just">
              <a:lnSpc>
                <a:spcPts val="2900"/>
              </a:lnSpc>
              <a:spcBef>
                <a:spcPts val="600"/>
              </a:spcBef>
            </a:pPr>
            <a:r>
              <a:rPr lang="el-GR" sz="2000" dirty="0" smtClean="0"/>
              <a:t>Όλες οι πολιτείες απαιτούν πτυχίο που να περιλαμβάνει κάποιο θέμα </a:t>
            </a:r>
            <a:r>
              <a:rPr lang="el-GR" sz="2000" dirty="0"/>
              <a:t>και παιδαγωγικές μελέτες για την αρχική </a:t>
            </a:r>
            <a:r>
              <a:rPr lang="el-GR" sz="2000" dirty="0" smtClean="0"/>
              <a:t>πιστοποίηση.</a:t>
            </a:r>
          </a:p>
          <a:p>
            <a:pPr algn="just">
              <a:lnSpc>
                <a:spcPts val="2900"/>
              </a:lnSpc>
              <a:spcBef>
                <a:spcPts val="600"/>
              </a:spcBef>
            </a:pPr>
            <a:r>
              <a:rPr lang="el-GR" sz="2000" dirty="0"/>
              <a:t>Οι περισσότεροι </a:t>
            </a:r>
            <a:r>
              <a:rPr lang="el-GR" sz="2000" dirty="0" smtClean="0"/>
              <a:t>εκπαιδευτικοί, κυρίως </a:t>
            </a:r>
            <a:r>
              <a:rPr lang="el-GR" sz="2000" dirty="0"/>
              <a:t>στον τομέα της εκπαίδευσης (εκπαιδευτικοί πρωτοβάθμιας </a:t>
            </a:r>
            <a:r>
              <a:rPr lang="el-GR" sz="2000" dirty="0" smtClean="0"/>
              <a:t>εκπαίδευσης), παρακολουθούν μαθήματα εκπαίδευσης για </a:t>
            </a:r>
            <a:r>
              <a:rPr lang="el-GR" sz="2000" dirty="0"/>
              <a:t>την πιστοποίηση</a:t>
            </a:r>
            <a:r>
              <a:rPr lang="el-GR" sz="2000" dirty="0" smtClean="0"/>
              <a:t>.</a:t>
            </a:r>
          </a:p>
        </p:txBody>
      </p:sp>
      <p:sp>
        <p:nvSpPr>
          <p:cNvPr id="6"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15</a:t>
            </a:fld>
            <a:endParaRPr lang="en-US"/>
          </a:p>
        </p:txBody>
      </p:sp>
    </p:spTree>
    <p:extLst>
      <p:ext uri="{BB962C8B-B14F-4D97-AF65-F5344CB8AC3E}">
        <p14:creationId xmlns:p14="http://schemas.microsoft.com/office/powerpoint/2010/main" xmlns="" val="2673434690"/>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Ηνωμένες Πολιτείες Αμερικής </a:t>
            </a:r>
            <a:endParaRPr lang="en-US" dirty="0"/>
          </a:p>
        </p:txBody>
      </p:sp>
      <p:sp>
        <p:nvSpPr>
          <p:cNvPr id="3" name="Content Placeholder 2"/>
          <p:cNvSpPr>
            <a:spLocks noGrp="1"/>
          </p:cNvSpPr>
          <p:nvPr>
            <p:ph idx="1"/>
          </p:nvPr>
        </p:nvSpPr>
        <p:spPr>
          <a:xfrm>
            <a:off x="467544" y="1556792"/>
            <a:ext cx="8352928" cy="5112568"/>
          </a:xfrm>
        </p:spPr>
        <p:txBody>
          <a:bodyPr>
            <a:noAutofit/>
          </a:bodyPr>
          <a:lstStyle/>
          <a:p>
            <a:pPr algn="just">
              <a:lnSpc>
                <a:spcPts val="2300"/>
              </a:lnSpc>
              <a:spcBef>
                <a:spcPts val="600"/>
              </a:spcBef>
            </a:pPr>
            <a:r>
              <a:rPr lang="el-GR" sz="2000" dirty="0" smtClean="0"/>
              <a:t>Πολλές πολιτείες έχουν πρόσθετες απαιτήσεις, όπως επιπλέον μαθήματα, ένα μεταπτυχιακό, και εξετάσεις.</a:t>
            </a:r>
          </a:p>
          <a:p>
            <a:pPr algn="just">
              <a:lnSpc>
                <a:spcPts val="2300"/>
              </a:lnSpc>
              <a:spcBef>
                <a:spcPts val="600"/>
              </a:spcBef>
            </a:pPr>
            <a:r>
              <a:rPr lang="el-GR" sz="2000" dirty="0" smtClean="0"/>
              <a:t>Σχεδόν </a:t>
            </a:r>
            <a:r>
              <a:rPr lang="el-GR" sz="2000" dirty="0"/>
              <a:t>όλοι οι εκπαιδευτικοί που διδάσκουν σε μια συγκεκριμένη </a:t>
            </a:r>
            <a:r>
              <a:rPr lang="el-GR" sz="2000" dirty="0" smtClean="0"/>
              <a:t>πολιτεία, </a:t>
            </a:r>
            <a:r>
              <a:rPr lang="el-GR" sz="2000" dirty="0"/>
              <a:t>εκπαιδεύονται και πιστοποιούνται σε αυτή </a:t>
            </a:r>
            <a:r>
              <a:rPr lang="el-GR" sz="2000" dirty="0" smtClean="0"/>
              <a:t>την πολιτεία.</a:t>
            </a:r>
          </a:p>
          <a:p>
            <a:pPr algn="just">
              <a:lnSpc>
                <a:spcPts val="2300"/>
              </a:lnSpc>
              <a:spcBef>
                <a:spcPts val="600"/>
              </a:spcBef>
            </a:pPr>
            <a:r>
              <a:rPr lang="el-GR" sz="2000" dirty="0" smtClean="0"/>
              <a:t>Περισσότερες </a:t>
            </a:r>
            <a:r>
              <a:rPr lang="el-GR" sz="2000" dirty="0"/>
              <a:t>από 40 από τις 50 πολιτείες απαιτούν από τους εκπαιδευτικούς να </a:t>
            </a:r>
            <a:r>
              <a:rPr lang="el-GR" sz="2000" dirty="0" smtClean="0"/>
              <a:t>υποβληθούν σε δοκιμή από την πολιτεία στην οποία θα εργαστούν, </a:t>
            </a:r>
            <a:r>
              <a:rPr lang="el-GR" sz="2000" dirty="0"/>
              <a:t>για να </a:t>
            </a:r>
            <a:r>
              <a:rPr lang="el-GR" sz="2000" dirty="0" smtClean="0"/>
              <a:t>πιστοποιηθούν.</a:t>
            </a:r>
            <a:endParaRPr lang="en-US" sz="2000" dirty="0" smtClean="0"/>
          </a:p>
          <a:p>
            <a:pPr algn="just">
              <a:lnSpc>
                <a:spcPts val="2300"/>
              </a:lnSpc>
              <a:spcBef>
                <a:spcPts val="600"/>
              </a:spcBef>
            </a:pPr>
            <a:r>
              <a:rPr lang="el-GR" sz="2000" dirty="0" smtClean="0"/>
              <a:t>Οι </a:t>
            </a:r>
            <a:r>
              <a:rPr lang="el-GR" sz="2000" dirty="0"/>
              <a:t>περισσότερες πολιτείες εφαρμόζουν ένα σύστημα εξετάσεων </a:t>
            </a:r>
            <a:r>
              <a:rPr lang="el-GR" sz="2000" dirty="0" smtClean="0"/>
              <a:t>που ονομάζεται</a:t>
            </a:r>
            <a:r>
              <a:rPr lang="el-GR" sz="2000" dirty="0"/>
              <a:t> </a:t>
            </a:r>
            <a:r>
              <a:rPr lang="el-GR" sz="2000" dirty="0" err="1" smtClean="0"/>
              <a:t>Praxis</a:t>
            </a:r>
            <a:r>
              <a:rPr lang="el-GR" sz="2000" dirty="0" smtClean="0"/>
              <a:t>.</a:t>
            </a:r>
            <a:endParaRPr lang="en-US" sz="2000" dirty="0" smtClean="0"/>
          </a:p>
          <a:p>
            <a:pPr algn="just">
              <a:lnSpc>
                <a:spcPts val="2300"/>
              </a:lnSpc>
              <a:spcBef>
                <a:spcPts val="600"/>
              </a:spcBef>
            </a:pPr>
            <a:r>
              <a:rPr lang="el-GR" sz="2000" dirty="0" err="1" smtClean="0"/>
              <a:t>Praxis</a:t>
            </a:r>
            <a:r>
              <a:rPr lang="el-GR" sz="2000" dirty="0" smtClean="0"/>
              <a:t>: αποτελείται </a:t>
            </a:r>
            <a:r>
              <a:rPr lang="el-GR" sz="2000" dirty="0"/>
              <a:t>από τρία μέρη: </a:t>
            </a:r>
            <a:endParaRPr lang="el-GR" sz="2000" dirty="0" smtClean="0"/>
          </a:p>
          <a:p>
            <a:pPr marL="745236" lvl="1" indent="-342900" algn="just">
              <a:lnSpc>
                <a:spcPts val="2300"/>
              </a:lnSpc>
              <a:spcBef>
                <a:spcPts val="0"/>
              </a:spcBef>
              <a:buFont typeface="+mj-lt"/>
              <a:buAutoNum type="arabicPeriod"/>
            </a:pPr>
            <a:r>
              <a:rPr lang="el-GR" sz="2000" dirty="0" smtClean="0"/>
              <a:t>εισαγωγικές </a:t>
            </a:r>
            <a:r>
              <a:rPr lang="el-GR" sz="2000" dirty="0"/>
              <a:t>εξετάσεις για εισδοχή στα </a:t>
            </a:r>
            <a:r>
              <a:rPr lang="el-GR" sz="2000" dirty="0" smtClean="0"/>
              <a:t>Πανεπιστήμια</a:t>
            </a:r>
          </a:p>
          <a:p>
            <a:pPr marL="745236" lvl="1" indent="-342900" algn="just">
              <a:lnSpc>
                <a:spcPts val="2300"/>
              </a:lnSpc>
              <a:spcBef>
                <a:spcPts val="0"/>
              </a:spcBef>
              <a:buFont typeface="+mj-lt"/>
              <a:buAutoNum type="arabicPeriod"/>
            </a:pPr>
            <a:r>
              <a:rPr lang="el-GR" sz="2000" dirty="0" smtClean="0"/>
              <a:t>μετά </a:t>
            </a:r>
            <a:r>
              <a:rPr lang="el-GR" sz="2000" dirty="0"/>
              <a:t>την αποφοίτηση παρακάθονται και πάλι σε εξετάσεις για να δικαιούνται να διοριστούν και </a:t>
            </a:r>
            <a:endParaRPr lang="el-GR" sz="2000" dirty="0" smtClean="0"/>
          </a:p>
          <a:p>
            <a:pPr marL="745236" lvl="1" indent="-342900" algn="just">
              <a:lnSpc>
                <a:spcPts val="2300"/>
              </a:lnSpc>
              <a:spcBef>
                <a:spcPts val="0"/>
              </a:spcBef>
              <a:buFont typeface="+mj-lt"/>
              <a:buAutoNum type="arabicPeriod"/>
            </a:pPr>
            <a:r>
              <a:rPr lang="el-GR" sz="2000" dirty="0" smtClean="0"/>
              <a:t>εποπτεία </a:t>
            </a:r>
            <a:r>
              <a:rPr lang="el-GR" sz="2000" dirty="0"/>
              <a:t>πρωτοδιόριστων δασκάλων μέσω της παρακολούθησης και αξιολόγησης των διδασκαλιών </a:t>
            </a:r>
            <a:r>
              <a:rPr lang="el-GR" sz="2000" dirty="0" smtClean="0"/>
              <a:t>τους </a:t>
            </a:r>
            <a:r>
              <a:rPr lang="el-GR" sz="2000" dirty="0"/>
              <a:t>(αυτό εφαρμόζεται από λίγες </a:t>
            </a:r>
            <a:r>
              <a:rPr lang="el-GR" sz="2000" dirty="0" smtClean="0"/>
              <a:t>πολιτείες)</a:t>
            </a:r>
          </a:p>
        </p:txBody>
      </p:sp>
      <p:sp>
        <p:nvSpPr>
          <p:cNvPr id="6"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16</a:t>
            </a:fld>
            <a:endParaRPr lang="en-US"/>
          </a:p>
        </p:txBody>
      </p:sp>
    </p:spTree>
    <p:extLst>
      <p:ext uri="{BB962C8B-B14F-4D97-AF65-F5344CB8AC3E}">
        <p14:creationId xmlns:p14="http://schemas.microsoft.com/office/powerpoint/2010/main" xmlns="" val="2745008130"/>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Καναδάς </a:t>
            </a:r>
            <a:endParaRPr lang="en-US" dirty="0"/>
          </a:p>
        </p:txBody>
      </p:sp>
      <p:sp>
        <p:nvSpPr>
          <p:cNvPr id="3" name="Content Placeholder 2"/>
          <p:cNvSpPr>
            <a:spLocks noGrp="1"/>
          </p:cNvSpPr>
          <p:nvPr>
            <p:ph idx="1"/>
          </p:nvPr>
        </p:nvSpPr>
        <p:spPr>
          <a:xfrm>
            <a:off x="251520" y="1556792"/>
            <a:ext cx="8642648" cy="5112568"/>
          </a:xfrm>
        </p:spPr>
        <p:txBody>
          <a:bodyPr>
            <a:noAutofit/>
          </a:bodyPr>
          <a:lstStyle/>
          <a:p>
            <a:pPr algn="just">
              <a:lnSpc>
                <a:spcPts val="2500"/>
              </a:lnSpc>
              <a:spcBef>
                <a:spcPts val="600"/>
              </a:spcBef>
            </a:pPr>
            <a:r>
              <a:rPr lang="el-GR" sz="2000" dirty="0" smtClean="0"/>
              <a:t>Πτυχίο στην Εκπαίδευση ή πτυχίο με επιπρόσθετη πιστοποίηση στην εκπαίδευση και ένα χρόνο εκπαίδευσης του εκπαιδευτικού, για να μπορέσει να διδάξει.</a:t>
            </a:r>
          </a:p>
          <a:p>
            <a:pPr algn="just">
              <a:lnSpc>
                <a:spcPts val="2500"/>
              </a:lnSpc>
              <a:spcBef>
                <a:spcPts val="600"/>
              </a:spcBef>
            </a:pPr>
            <a:r>
              <a:rPr lang="el-GR" sz="2000" dirty="0"/>
              <a:t>Οι απαιτήσεις μεταξύ των επαρχιών διαφέρουν.</a:t>
            </a:r>
          </a:p>
          <a:p>
            <a:pPr lvl="1" algn="just">
              <a:lnSpc>
                <a:spcPts val="2500"/>
              </a:lnSpc>
              <a:spcBef>
                <a:spcPts val="600"/>
              </a:spcBef>
            </a:pPr>
            <a:r>
              <a:rPr lang="el-GR" sz="2000" dirty="0" smtClean="0"/>
              <a:t>Κάποιες επαρχίες απαιτούν επιπρόσθετα προσόντα για τους εκπαιδευτικούς της δευτεροβάθμιας εκπαίδευσης.</a:t>
            </a:r>
          </a:p>
          <a:p>
            <a:pPr lvl="1" algn="just">
              <a:lnSpc>
                <a:spcPts val="2500"/>
              </a:lnSpc>
              <a:spcBef>
                <a:spcPts val="600"/>
              </a:spcBef>
            </a:pPr>
            <a:r>
              <a:rPr lang="el-GR" sz="2000" dirty="0" smtClean="0"/>
              <a:t>Η πλειοψηφία </a:t>
            </a:r>
            <a:r>
              <a:rPr lang="el-GR" sz="2000" dirty="0"/>
              <a:t>των επαρχιών απαιτούν μια άλλη μορφή </a:t>
            </a:r>
            <a:r>
              <a:rPr lang="el-GR" sz="2000" dirty="0" smtClean="0"/>
              <a:t>αξιολόγησης</a:t>
            </a:r>
            <a:r>
              <a:rPr lang="el-GR" sz="2000" dirty="0"/>
              <a:t>, είτε μέσω μιας εξέτασης ή μιας διαδικασίας πιστοποίησης</a:t>
            </a:r>
            <a:r>
              <a:rPr lang="el-GR" sz="2000" dirty="0" smtClean="0"/>
              <a:t>.</a:t>
            </a:r>
          </a:p>
          <a:p>
            <a:pPr algn="just">
              <a:lnSpc>
                <a:spcPts val="2500"/>
              </a:lnSpc>
              <a:spcBef>
                <a:spcPts val="600"/>
              </a:spcBef>
            </a:pPr>
            <a:r>
              <a:rPr lang="el-GR" sz="2000" dirty="0" smtClean="0"/>
              <a:t>Στο Οντάριο, το 2005 ιδρύθηκε το</a:t>
            </a:r>
            <a:r>
              <a:rPr lang="en-US" sz="2000" dirty="0"/>
              <a:t> Working Table on Teacher </a:t>
            </a:r>
            <a:r>
              <a:rPr lang="en-US" sz="2000" dirty="0" smtClean="0"/>
              <a:t>Development</a:t>
            </a:r>
            <a:r>
              <a:rPr lang="el-GR" sz="2000" dirty="0" smtClean="0"/>
              <a:t>, το οποίο περιλαμβάνει το </a:t>
            </a:r>
            <a:r>
              <a:rPr lang="en-US" sz="2000" dirty="0"/>
              <a:t>New Teacher Induction </a:t>
            </a:r>
            <a:r>
              <a:rPr lang="en-US" sz="2000" dirty="0" smtClean="0"/>
              <a:t>Program</a:t>
            </a:r>
            <a:r>
              <a:rPr lang="el-GR" sz="2000" dirty="0" smtClean="0"/>
              <a:t>. Σύμφωνα με το πρόγραμμα αυτό, οι νέοι εκπαιδευτικοί υποβάλλονται σε επιπρόσθετη εκπαίδευση στο πρώτο έτος της διδασκαλίας τους, ώστε να εξεταστεί αν ανταποκρίνονται ικανοποιητικά σε ορισμένα πρότυπα κατά τη διάρκεια αυτού του έτους.  </a:t>
            </a:r>
            <a:endParaRPr lang="en-US" sz="2000" dirty="0"/>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17</a:t>
            </a:fld>
            <a:endParaRPr lang="en-US"/>
          </a:p>
        </p:txBody>
      </p:sp>
    </p:spTree>
    <p:extLst>
      <p:ext uri="{BB962C8B-B14F-4D97-AF65-F5344CB8AC3E}">
        <p14:creationId xmlns:p14="http://schemas.microsoft.com/office/powerpoint/2010/main" xmlns="" val="971761455"/>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Μεξικό </a:t>
            </a:r>
            <a:endParaRPr lang="en-US" dirty="0"/>
          </a:p>
        </p:txBody>
      </p:sp>
      <p:sp>
        <p:nvSpPr>
          <p:cNvPr id="3" name="Content Placeholder 2"/>
          <p:cNvSpPr>
            <a:spLocks noGrp="1"/>
          </p:cNvSpPr>
          <p:nvPr>
            <p:ph idx="1"/>
          </p:nvPr>
        </p:nvSpPr>
        <p:spPr>
          <a:xfrm>
            <a:off x="323528" y="1507600"/>
            <a:ext cx="8363272" cy="5161760"/>
          </a:xfrm>
        </p:spPr>
        <p:txBody>
          <a:bodyPr>
            <a:normAutofit/>
          </a:bodyPr>
          <a:lstStyle/>
          <a:p>
            <a:pPr algn="just">
              <a:lnSpc>
                <a:spcPts val="3200"/>
              </a:lnSpc>
              <a:spcBef>
                <a:spcPts val="600"/>
              </a:spcBef>
            </a:pPr>
            <a:r>
              <a:rPr lang="el-GR" sz="2200" dirty="0" smtClean="0"/>
              <a:t>Δίπλωμα τριτοβάθμιας εκπαίδευσης είτε από Πανεπιστήμια είτε από Κολλέγια. </a:t>
            </a:r>
          </a:p>
          <a:p>
            <a:pPr algn="just">
              <a:lnSpc>
                <a:spcPts val="3200"/>
              </a:lnSpc>
              <a:spcBef>
                <a:spcPts val="600"/>
              </a:spcBef>
            </a:pPr>
            <a:r>
              <a:rPr lang="el-GR" sz="2200" dirty="0" smtClean="0"/>
              <a:t>Η πρόσληψη των εκπαιδευτικών γίνεται από την επαρχία των κρατών, παρόλο που η Ένωση </a:t>
            </a:r>
            <a:r>
              <a:rPr lang="el-GR" sz="2200" dirty="0"/>
              <a:t>Ε</a:t>
            </a:r>
            <a:r>
              <a:rPr lang="el-GR" sz="2200" dirty="0" smtClean="0"/>
              <a:t>κπαιδευτικών οργανώνεται σε εθνικό επίπεδο. </a:t>
            </a:r>
          </a:p>
          <a:p>
            <a:pPr algn="just">
              <a:lnSpc>
                <a:spcPts val="3200"/>
              </a:lnSpc>
              <a:spcBef>
                <a:spcPts val="600"/>
              </a:spcBef>
            </a:pPr>
            <a:r>
              <a:rPr lang="el-GR" sz="2200" dirty="0"/>
              <a:t>Η ομοσπονδιακή κυβέρνηση (μέσω του </a:t>
            </a:r>
            <a:r>
              <a:rPr lang="el-GR" sz="2200" dirty="0" smtClean="0"/>
              <a:t>Υπουργείου Παιδείας) είναι υπεύθυνη </a:t>
            </a:r>
            <a:r>
              <a:rPr lang="el-GR" sz="2200" dirty="0"/>
              <a:t>για τα εθνικά σχέδια, την ανάπτυξη προγραμμάτων σπουδών και των σχολικών βιβλίων, την ανάπτυξη </a:t>
            </a:r>
            <a:r>
              <a:rPr lang="el-GR" sz="2200" dirty="0" smtClean="0"/>
              <a:t>υλικών για </a:t>
            </a:r>
            <a:r>
              <a:rPr lang="el-GR" sz="2200" dirty="0"/>
              <a:t>την εκπαίδευση των εκπαιδευτικών, την αξιολόγηση και το εθνικό σύστημα (συμπεριλαμβανομένων των επιμέρους </a:t>
            </a:r>
            <a:r>
              <a:rPr lang="el-GR" sz="2200" dirty="0" smtClean="0"/>
              <a:t>συστημάτων του κράτους).</a:t>
            </a:r>
          </a:p>
        </p:txBody>
      </p:sp>
      <p:sp>
        <p:nvSpPr>
          <p:cNvPr id="6"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18</a:t>
            </a:fld>
            <a:endParaRPr lang="en-US"/>
          </a:p>
        </p:txBody>
      </p:sp>
    </p:spTree>
    <p:extLst>
      <p:ext uri="{BB962C8B-B14F-4D97-AF65-F5344CB8AC3E}">
        <p14:creationId xmlns:p14="http://schemas.microsoft.com/office/powerpoint/2010/main" xmlns="" val="4145448496"/>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normAutofit/>
          </a:bodyPr>
          <a:lstStyle/>
          <a:p>
            <a:r>
              <a:rPr lang="el-GR" dirty="0" smtClean="0"/>
              <a:t>Αυστραλία – </a:t>
            </a:r>
            <a:r>
              <a:rPr lang="en-US" dirty="0" smtClean="0"/>
              <a:t>Victoria </a:t>
            </a:r>
            <a:endParaRPr lang="en-US" dirty="0"/>
          </a:p>
        </p:txBody>
      </p:sp>
      <p:sp>
        <p:nvSpPr>
          <p:cNvPr id="3" name="Content Placeholder 2"/>
          <p:cNvSpPr>
            <a:spLocks noGrp="1"/>
          </p:cNvSpPr>
          <p:nvPr>
            <p:ph idx="1"/>
          </p:nvPr>
        </p:nvSpPr>
        <p:spPr>
          <a:xfrm>
            <a:off x="457200" y="1628800"/>
            <a:ext cx="8229600" cy="5112568"/>
          </a:xfrm>
        </p:spPr>
        <p:txBody>
          <a:bodyPr>
            <a:normAutofit fontScale="62500" lnSpcReduction="20000"/>
          </a:bodyPr>
          <a:lstStyle/>
          <a:p>
            <a:pPr algn="just">
              <a:lnSpc>
                <a:spcPts val="2640"/>
              </a:lnSpc>
              <a:spcBef>
                <a:spcPts val="0"/>
              </a:spcBef>
            </a:pPr>
            <a:r>
              <a:rPr lang="el-GR" sz="3200" dirty="0" smtClean="0"/>
              <a:t>Εγγεγραμμένα μέλη του </a:t>
            </a:r>
            <a:r>
              <a:rPr lang="en-US" sz="3200" dirty="0" smtClean="0"/>
              <a:t>Victorian Institute of Teaching </a:t>
            </a:r>
          </a:p>
          <a:p>
            <a:pPr lvl="1" algn="just">
              <a:lnSpc>
                <a:spcPts val="2640"/>
              </a:lnSpc>
              <a:spcBef>
                <a:spcPts val="0"/>
              </a:spcBef>
            </a:pPr>
            <a:r>
              <a:rPr lang="el-GR" sz="3200" dirty="0" smtClean="0"/>
              <a:t>Πιστοποιητικό τετραετούς κατάρτισης που συμπεριλαμβάνει ένα χρόνο πείρα στη διδασκαλία ή εγκεκριμένο πιστοποιητικό επαγγελματικής κατάρτισης  (8 χρόνων)</a:t>
            </a:r>
          </a:p>
          <a:p>
            <a:pPr lvl="1" algn="just">
              <a:lnSpc>
                <a:spcPts val="2640"/>
              </a:lnSpc>
              <a:spcBef>
                <a:spcPts val="0"/>
              </a:spcBef>
            </a:pPr>
            <a:r>
              <a:rPr lang="el-GR" sz="3200" dirty="0" smtClean="0"/>
              <a:t>Εγκεκριμένο πιστοποιητικό Τεχνολογίας ή ισοδύναμο με σχετική πείρα εξαετής διάρκειας</a:t>
            </a:r>
          </a:p>
          <a:p>
            <a:pPr lvl="1" algn="just">
              <a:lnSpc>
                <a:spcPts val="2640"/>
              </a:lnSpc>
              <a:spcBef>
                <a:spcPts val="0"/>
              </a:spcBef>
            </a:pPr>
            <a:r>
              <a:rPr lang="el-GR" sz="3200" dirty="0" smtClean="0"/>
              <a:t>Καθαρό ποινικό μητρώο</a:t>
            </a:r>
          </a:p>
          <a:p>
            <a:pPr lvl="1" algn="just">
              <a:lnSpc>
                <a:spcPts val="2640"/>
              </a:lnSpc>
              <a:spcBef>
                <a:spcPts val="0"/>
              </a:spcBef>
            </a:pPr>
            <a:r>
              <a:rPr lang="el-GR" sz="3200" dirty="0" smtClean="0"/>
              <a:t>Πιστοποιητικό Αγγλικής Γλώσσας </a:t>
            </a:r>
            <a:r>
              <a:rPr lang="en-US" sz="3200" dirty="0" smtClean="0"/>
              <a:t>(ISLPR, IELTS, PEAT)</a:t>
            </a:r>
            <a:endParaRPr lang="el-GR" sz="3200" dirty="0" smtClean="0"/>
          </a:p>
          <a:p>
            <a:pPr lvl="1" algn="just">
              <a:lnSpc>
                <a:spcPts val="2640"/>
              </a:lnSpc>
              <a:spcBef>
                <a:spcPts val="0"/>
              </a:spcBef>
            </a:pPr>
            <a:r>
              <a:rPr lang="el-GR" sz="3200" dirty="0" smtClean="0"/>
              <a:t>Επαγγελματική Πείρα (Τουλάχιστον Ογδόντα μέρες)</a:t>
            </a:r>
          </a:p>
          <a:p>
            <a:pPr algn="just">
              <a:lnSpc>
                <a:spcPts val="2640"/>
              </a:lnSpc>
              <a:spcBef>
                <a:spcPts val="1200"/>
              </a:spcBef>
            </a:pPr>
            <a:r>
              <a:rPr lang="el-GR" sz="3200" dirty="0" smtClean="0"/>
              <a:t>Αν ένας εκπαιδευτικός δεν κατέχει όλα τα προσόντα τότε η πολιτεία του εισηγείται περεταίρω σπουδές </a:t>
            </a:r>
            <a:r>
              <a:rPr lang="el-GR" sz="3200" dirty="0" smtClean="0">
                <a:sym typeface="Wingdings" pitchFamily="2" charset="2"/>
              </a:rPr>
              <a:t> Δεν μπορεί να εργοδοτηθεί</a:t>
            </a:r>
            <a:endParaRPr lang="el-GR" sz="3200" dirty="0" smtClean="0"/>
          </a:p>
          <a:p>
            <a:pPr algn="just">
              <a:lnSpc>
                <a:spcPts val="2640"/>
              </a:lnSpc>
              <a:spcBef>
                <a:spcPts val="1200"/>
              </a:spcBef>
            </a:pPr>
            <a:r>
              <a:rPr lang="el-GR" sz="3200" dirty="0" smtClean="0"/>
              <a:t>Διαδικτυακή αίτηση – Δημοσιεύονται οι θέσεις εργασίας – Οι ενδιαφερόμενοι κάνουν αίτηση και ο διευθυντής του εκάστοτε σχολείου επικοινωνεί μαζί τους για εργοδότηση.</a:t>
            </a:r>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5" name="Slide Number Placeholder 4"/>
          <p:cNvSpPr>
            <a:spLocks noGrp="1"/>
          </p:cNvSpPr>
          <p:nvPr>
            <p:ph type="sldNum" sz="quarter" idx="12"/>
          </p:nvPr>
        </p:nvSpPr>
        <p:spPr/>
        <p:txBody>
          <a:bodyPr/>
          <a:lstStyle/>
          <a:p>
            <a:fld id="{C42627E1-EAAA-4A87-A417-660ABE809342}" type="slidenum">
              <a:rPr lang="en-US" smtClean="0"/>
              <a:pPr/>
              <a:t>19</a:t>
            </a:fld>
            <a:endParaRPr lang="en-US"/>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Hexagon 13"/>
          <p:cNvSpPr/>
          <p:nvPr/>
        </p:nvSpPr>
        <p:spPr>
          <a:xfrm>
            <a:off x="3821333" y="3406954"/>
            <a:ext cx="2118819" cy="1599038"/>
          </a:xfrm>
          <a:prstGeom prst="hexagon">
            <a:avLst/>
          </a:prstGeom>
          <a:solidFill>
            <a:srgbClr val="009E9A"/>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Μεξικό</a:t>
            </a:r>
            <a:endParaRPr lang="en-US" sz="2000" dirty="0"/>
          </a:p>
        </p:txBody>
      </p:sp>
      <p:sp>
        <p:nvSpPr>
          <p:cNvPr id="16" name="Hexagon 15"/>
          <p:cNvSpPr/>
          <p:nvPr/>
        </p:nvSpPr>
        <p:spPr>
          <a:xfrm>
            <a:off x="2196852" y="3406954"/>
            <a:ext cx="2173978" cy="1599037"/>
          </a:xfrm>
          <a:prstGeom prst="hexagon">
            <a:avLst/>
          </a:prstGeom>
          <a:solidFill>
            <a:srgbClr val="009E9A"/>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   Καναδάς</a:t>
            </a:r>
            <a:endParaRPr lang="en-US" sz="2000" dirty="0"/>
          </a:p>
        </p:txBody>
      </p:sp>
      <p:sp>
        <p:nvSpPr>
          <p:cNvPr id="7" name="Hexagon 6"/>
          <p:cNvSpPr/>
          <p:nvPr/>
        </p:nvSpPr>
        <p:spPr>
          <a:xfrm>
            <a:off x="6948264" y="298622"/>
            <a:ext cx="2212374" cy="1613775"/>
          </a:xfrm>
          <a:prstGeom prst="hexagon">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Ισπανία</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2</a:t>
            </a:fld>
            <a:endParaRPr lang="en-US"/>
          </a:p>
        </p:txBody>
      </p:sp>
      <p:sp>
        <p:nvSpPr>
          <p:cNvPr id="5" name="Hexagon 4"/>
          <p:cNvSpPr/>
          <p:nvPr/>
        </p:nvSpPr>
        <p:spPr>
          <a:xfrm>
            <a:off x="5220072" y="298622"/>
            <a:ext cx="2220295" cy="1646062"/>
          </a:xfrm>
          <a:prstGeom prst="hexagon">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tx1"/>
                </a:solidFill>
              </a:rPr>
              <a:t>Ηνωμένο Βασίλειο</a:t>
            </a:r>
            <a:endParaRPr lang="en-US" sz="2000" b="1" dirty="0">
              <a:solidFill>
                <a:schemeClr val="tx1"/>
              </a:solidFill>
            </a:endParaRPr>
          </a:p>
        </p:txBody>
      </p:sp>
      <p:sp>
        <p:nvSpPr>
          <p:cNvPr id="6" name="Hexagon 5"/>
          <p:cNvSpPr/>
          <p:nvPr/>
        </p:nvSpPr>
        <p:spPr>
          <a:xfrm>
            <a:off x="3491880" y="298623"/>
            <a:ext cx="2173978" cy="1665698"/>
          </a:xfrm>
          <a:prstGeom prst="hexagon">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Ελβετία</a:t>
            </a:r>
            <a:endParaRPr lang="en-US" sz="2000" dirty="0"/>
          </a:p>
        </p:txBody>
      </p:sp>
      <p:sp>
        <p:nvSpPr>
          <p:cNvPr id="8" name="Hexagon 7"/>
          <p:cNvSpPr/>
          <p:nvPr/>
        </p:nvSpPr>
        <p:spPr>
          <a:xfrm>
            <a:off x="1691680" y="298624"/>
            <a:ext cx="2200138" cy="1650162"/>
          </a:xfrm>
          <a:prstGeom prst="hexagon">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  Γερμανία</a:t>
            </a:r>
            <a:endParaRPr lang="en-US" sz="2000" dirty="0"/>
          </a:p>
        </p:txBody>
      </p:sp>
      <p:sp>
        <p:nvSpPr>
          <p:cNvPr id="9" name="Hexagon 8"/>
          <p:cNvSpPr/>
          <p:nvPr/>
        </p:nvSpPr>
        <p:spPr>
          <a:xfrm>
            <a:off x="-43271" y="298622"/>
            <a:ext cx="2239007" cy="1646061"/>
          </a:xfrm>
          <a:prstGeom prst="hexagon">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tx1"/>
                </a:solidFill>
              </a:rPr>
              <a:t>Γαλλία</a:t>
            </a:r>
            <a:endParaRPr lang="en-US" sz="2000" dirty="0"/>
          </a:p>
        </p:txBody>
      </p:sp>
      <p:sp>
        <p:nvSpPr>
          <p:cNvPr id="10" name="Hexagon 9"/>
          <p:cNvSpPr/>
          <p:nvPr/>
        </p:nvSpPr>
        <p:spPr>
          <a:xfrm>
            <a:off x="942561" y="1666774"/>
            <a:ext cx="2117271" cy="1656184"/>
          </a:xfrm>
          <a:prstGeom prst="hexagon">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Ιταλία</a:t>
            </a:r>
            <a:endParaRPr lang="en-US" sz="2000" dirty="0"/>
          </a:p>
        </p:txBody>
      </p:sp>
      <p:sp>
        <p:nvSpPr>
          <p:cNvPr id="11" name="Hexagon 10"/>
          <p:cNvSpPr/>
          <p:nvPr/>
        </p:nvSpPr>
        <p:spPr>
          <a:xfrm>
            <a:off x="2483768" y="1666775"/>
            <a:ext cx="2220295" cy="1656184"/>
          </a:xfrm>
          <a:prstGeom prst="hexagon">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700" b="1" dirty="0" smtClean="0">
                <a:solidFill>
                  <a:schemeClr val="tx1"/>
                </a:solidFill>
              </a:rPr>
              <a:t>Νορβηγία</a:t>
            </a:r>
            <a:endParaRPr lang="en-US" sz="1700" dirty="0"/>
          </a:p>
        </p:txBody>
      </p:sp>
      <p:sp>
        <p:nvSpPr>
          <p:cNvPr id="12" name="Hexagon 11"/>
          <p:cNvSpPr/>
          <p:nvPr/>
        </p:nvSpPr>
        <p:spPr>
          <a:xfrm>
            <a:off x="4271021" y="1666774"/>
            <a:ext cx="2136459" cy="1676799"/>
          </a:xfrm>
          <a:prstGeom prst="hexagon">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tx1"/>
                </a:solidFill>
              </a:rPr>
              <a:t>Ολλανδία</a:t>
            </a:r>
            <a:endParaRPr lang="en-US" sz="2000" dirty="0"/>
          </a:p>
        </p:txBody>
      </p:sp>
      <p:sp>
        <p:nvSpPr>
          <p:cNvPr id="13" name="Hexagon 12"/>
          <p:cNvSpPr/>
          <p:nvPr/>
        </p:nvSpPr>
        <p:spPr>
          <a:xfrm>
            <a:off x="5940152" y="1666775"/>
            <a:ext cx="2195159" cy="1683020"/>
          </a:xfrm>
          <a:prstGeom prst="hexagon">
            <a:avLst/>
          </a:prstGeom>
          <a:solidFill>
            <a:schemeClr val="accent2">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Φινλανδία </a:t>
            </a:r>
            <a:endParaRPr lang="en-US" sz="2000" dirty="0"/>
          </a:p>
        </p:txBody>
      </p:sp>
      <p:sp>
        <p:nvSpPr>
          <p:cNvPr id="15" name="Hexagon 14"/>
          <p:cNvSpPr/>
          <p:nvPr/>
        </p:nvSpPr>
        <p:spPr>
          <a:xfrm>
            <a:off x="500519" y="3406953"/>
            <a:ext cx="2199273" cy="1583271"/>
          </a:xfrm>
          <a:prstGeom prst="hexagon">
            <a:avLst/>
          </a:prstGeom>
          <a:solidFill>
            <a:srgbClr val="009E9A"/>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tx1"/>
                </a:solidFill>
              </a:rPr>
              <a:t>ΗΠΑ</a:t>
            </a:r>
            <a:endParaRPr lang="en-US" sz="2000" dirty="0"/>
          </a:p>
        </p:txBody>
      </p:sp>
      <p:sp>
        <p:nvSpPr>
          <p:cNvPr id="17" name="Hexagon 16"/>
          <p:cNvSpPr/>
          <p:nvPr/>
        </p:nvSpPr>
        <p:spPr>
          <a:xfrm>
            <a:off x="6773661" y="3406049"/>
            <a:ext cx="2118819" cy="1607127"/>
          </a:xfrm>
          <a:prstGeom prst="hexagon">
            <a:avLst/>
          </a:prstGeom>
          <a:solidFill>
            <a:schemeClr val="accent2">
              <a:lumMod val="60000"/>
              <a:lumOff val="4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900" b="1" dirty="0">
                <a:solidFill>
                  <a:schemeClr val="tx1"/>
                </a:solidFill>
              </a:rPr>
              <a:t>Αυστραλία</a:t>
            </a:r>
            <a:r>
              <a:rPr lang="el-GR" sz="2000" b="1" dirty="0">
                <a:solidFill>
                  <a:schemeClr val="tx1"/>
                </a:solidFill>
              </a:rPr>
              <a:t> – </a:t>
            </a:r>
            <a:r>
              <a:rPr lang="en-US" sz="2000" b="1" dirty="0">
                <a:solidFill>
                  <a:schemeClr val="tx1"/>
                </a:solidFill>
              </a:rPr>
              <a:t>Victoria </a:t>
            </a:r>
            <a:endParaRPr lang="el-GR" sz="2000" b="1" dirty="0">
              <a:solidFill>
                <a:schemeClr val="tx1"/>
              </a:solidFill>
            </a:endParaRPr>
          </a:p>
        </p:txBody>
      </p:sp>
      <p:sp>
        <p:nvSpPr>
          <p:cNvPr id="18" name="Hexagon 17"/>
          <p:cNvSpPr/>
          <p:nvPr/>
        </p:nvSpPr>
        <p:spPr>
          <a:xfrm>
            <a:off x="6888209" y="5085184"/>
            <a:ext cx="2220295" cy="1725016"/>
          </a:xfrm>
          <a:prstGeom prst="hexagon">
            <a:avLst/>
          </a:prstGeom>
          <a:solidFill>
            <a:schemeClr val="accent2">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900" b="1" dirty="0">
                <a:solidFill>
                  <a:schemeClr val="tx1"/>
                </a:solidFill>
              </a:rPr>
              <a:t> </a:t>
            </a:r>
            <a:r>
              <a:rPr lang="el-GR" sz="1900" b="1" dirty="0" smtClean="0">
                <a:solidFill>
                  <a:schemeClr val="tx1"/>
                </a:solidFill>
              </a:rPr>
              <a:t>Φιλιππίνες</a:t>
            </a:r>
            <a:endParaRPr lang="en-US" sz="1900" dirty="0"/>
          </a:p>
        </p:txBody>
      </p:sp>
      <p:sp>
        <p:nvSpPr>
          <p:cNvPr id="19" name="Hexagon 18"/>
          <p:cNvSpPr/>
          <p:nvPr/>
        </p:nvSpPr>
        <p:spPr>
          <a:xfrm>
            <a:off x="5160017" y="5089231"/>
            <a:ext cx="2220295" cy="1720969"/>
          </a:xfrm>
          <a:prstGeom prst="hexagon">
            <a:avLst/>
          </a:prstGeom>
          <a:solidFill>
            <a:schemeClr val="accent2">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700" b="1" dirty="0">
                <a:solidFill>
                  <a:schemeClr val="tx1"/>
                </a:solidFill>
              </a:rPr>
              <a:t>Σιγκαπούρη</a:t>
            </a:r>
            <a:endParaRPr lang="en-US" sz="1700" dirty="0"/>
          </a:p>
        </p:txBody>
      </p:sp>
      <p:sp>
        <p:nvSpPr>
          <p:cNvPr id="20" name="Hexagon 19"/>
          <p:cNvSpPr/>
          <p:nvPr/>
        </p:nvSpPr>
        <p:spPr>
          <a:xfrm>
            <a:off x="3347864" y="5089231"/>
            <a:ext cx="2232248" cy="1720969"/>
          </a:xfrm>
          <a:prstGeom prst="hexagon">
            <a:avLst/>
          </a:prstGeom>
          <a:solidFill>
            <a:schemeClr val="accent2">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tx1"/>
                </a:solidFill>
              </a:rPr>
              <a:t>Νότια </a:t>
            </a:r>
            <a:r>
              <a:rPr lang="el-GR" sz="2000" b="1" dirty="0" smtClean="0">
                <a:solidFill>
                  <a:schemeClr val="tx1"/>
                </a:solidFill>
              </a:rPr>
              <a:t>Κορέα</a:t>
            </a:r>
            <a:endParaRPr lang="en-US" sz="2000" b="1" dirty="0">
              <a:solidFill>
                <a:schemeClr val="tx1"/>
              </a:solidFill>
            </a:endParaRPr>
          </a:p>
        </p:txBody>
      </p:sp>
      <p:sp>
        <p:nvSpPr>
          <p:cNvPr id="21" name="Hexagon 20"/>
          <p:cNvSpPr/>
          <p:nvPr/>
        </p:nvSpPr>
        <p:spPr>
          <a:xfrm>
            <a:off x="1691680" y="5089230"/>
            <a:ext cx="2173777" cy="1720969"/>
          </a:xfrm>
          <a:prstGeom prst="hexagon">
            <a:avLst/>
          </a:prstGeom>
          <a:solidFill>
            <a:schemeClr val="accent2">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rPr>
              <a:t>Κίνα</a:t>
            </a:r>
            <a:endParaRPr lang="en-US" sz="2000" dirty="0"/>
          </a:p>
        </p:txBody>
      </p:sp>
      <p:sp>
        <p:nvSpPr>
          <p:cNvPr id="22" name="Hexagon 21"/>
          <p:cNvSpPr/>
          <p:nvPr/>
        </p:nvSpPr>
        <p:spPr>
          <a:xfrm>
            <a:off x="-36512" y="5089231"/>
            <a:ext cx="2147858" cy="1720969"/>
          </a:xfrm>
          <a:prstGeom prst="hexagon">
            <a:avLst/>
          </a:prstGeom>
          <a:solidFill>
            <a:schemeClr val="accent2">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tx1"/>
                </a:solidFill>
              </a:rPr>
              <a:t>Ιαπωνία</a:t>
            </a:r>
            <a:endParaRPr lang="en-US" sz="2000" dirty="0"/>
          </a:p>
        </p:txBody>
      </p:sp>
    </p:spTree>
    <p:extLst>
      <p:ext uri="{BB962C8B-B14F-4D97-AF65-F5344CB8AC3E}">
        <p14:creationId xmlns:p14="http://schemas.microsoft.com/office/powerpoint/2010/main" xmlns="" val="1742234626"/>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Ιαπωνία</a:t>
            </a:r>
            <a:endParaRPr lang="en-US" dirty="0"/>
          </a:p>
        </p:txBody>
      </p:sp>
      <p:sp>
        <p:nvSpPr>
          <p:cNvPr id="3" name="Content Placeholder 2"/>
          <p:cNvSpPr>
            <a:spLocks noGrp="1"/>
          </p:cNvSpPr>
          <p:nvPr>
            <p:ph idx="1"/>
          </p:nvPr>
        </p:nvSpPr>
        <p:spPr>
          <a:xfrm>
            <a:off x="457200" y="1484784"/>
            <a:ext cx="8291264" cy="5256584"/>
          </a:xfrm>
        </p:spPr>
        <p:txBody>
          <a:bodyPr>
            <a:noAutofit/>
          </a:bodyPr>
          <a:lstStyle/>
          <a:p>
            <a:pPr algn="just">
              <a:lnSpc>
                <a:spcPts val="2400"/>
              </a:lnSpc>
              <a:spcBef>
                <a:spcPts val="0"/>
              </a:spcBef>
            </a:pPr>
            <a:r>
              <a:rPr lang="el-GR" sz="2000" dirty="0"/>
              <a:t>Οι εκπαιδευτικοί πρέπει να κατέχουν πτυχίο από ένα ίδρυμα της τριτοβάθμιας εκπαίδευσης</a:t>
            </a:r>
            <a:r>
              <a:rPr lang="el-GR" sz="2000" dirty="0" smtClean="0"/>
              <a:t>.</a:t>
            </a:r>
            <a:endParaRPr lang="en-US" sz="2000" dirty="0" smtClean="0"/>
          </a:p>
          <a:p>
            <a:pPr algn="just">
              <a:lnSpc>
                <a:spcPts val="2400"/>
              </a:lnSpc>
              <a:spcBef>
                <a:spcPts val="0"/>
              </a:spcBef>
            </a:pPr>
            <a:r>
              <a:rPr lang="el-GR" sz="2000" dirty="0"/>
              <a:t>Μετά την αποφοίτησή </a:t>
            </a:r>
            <a:r>
              <a:rPr lang="el-GR" sz="2000" dirty="0" smtClean="0"/>
              <a:t>τους </a:t>
            </a:r>
            <a:r>
              <a:rPr lang="el-GR" sz="2000" dirty="0"/>
              <a:t>από το πρόγραμμα </a:t>
            </a:r>
            <a:r>
              <a:rPr lang="el-GR" sz="2000" dirty="0" smtClean="0"/>
              <a:t>εκπαίδευσης, </a:t>
            </a:r>
            <a:r>
              <a:rPr lang="el-GR" sz="2000" dirty="0"/>
              <a:t>οι εκπαιδευτικοί πρέπει να </a:t>
            </a:r>
            <a:r>
              <a:rPr lang="el-GR" sz="2000" dirty="0" smtClean="0"/>
              <a:t>υποβληθούν σε </a:t>
            </a:r>
            <a:r>
              <a:rPr lang="el-GR" sz="2000" dirty="0"/>
              <a:t>μια πρακτική άσκηση </a:t>
            </a:r>
            <a:r>
              <a:rPr lang="el-GR" sz="2000" dirty="0" smtClean="0"/>
              <a:t>διδασκαλίας τριών </a:t>
            </a:r>
            <a:r>
              <a:rPr lang="el-GR" sz="2000" dirty="0"/>
              <a:t>εβδομάδων. </a:t>
            </a:r>
            <a:endParaRPr lang="en-US" sz="2000" dirty="0" smtClean="0"/>
          </a:p>
          <a:p>
            <a:pPr algn="just">
              <a:lnSpc>
                <a:spcPts val="2400"/>
              </a:lnSpc>
              <a:spcBef>
                <a:spcPts val="0"/>
              </a:spcBef>
            </a:pPr>
            <a:r>
              <a:rPr lang="el-GR" sz="2000" dirty="0" smtClean="0"/>
              <a:t>Στην πρωτοβάθμια </a:t>
            </a:r>
            <a:r>
              <a:rPr lang="el-GR" sz="2000" dirty="0"/>
              <a:t>και κατώτερη δευτεροβάθμια σχολική </a:t>
            </a:r>
            <a:r>
              <a:rPr lang="el-GR" sz="2000" dirty="0" smtClean="0"/>
              <a:t>διδασκαλία, οι </a:t>
            </a:r>
            <a:r>
              <a:rPr lang="el-GR" sz="2000" dirty="0"/>
              <a:t>υποψήφιοι πρέπει να συμπληρώσουν και μία εβδομάδα πρακτική </a:t>
            </a:r>
            <a:r>
              <a:rPr lang="el-GR" sz="2000" dirty="0" smtClean="0"/>
              <a:t>στη νοσηλευτική. </a:t>
            </a:r>
            <a:endParaRPr lang="en-US" sz="2000" dirty="0" smtClean="0"/>
          </a:p>
          <a:p>
            <a:pPr algn="just">
              <a:lnSpc>
                <a:spcPts val="2400"/>
              </a:lnSpc>
              <a:spcBef>
                <a:spcPts val="0"/>
              </a:spcBef>
            </a:pPr>
            <a:r>
              <a:rPr lang="el-GR" sz="2000" dirty="0" smtClean="0"/>
              <a:t>Πριν την πρόσληψή τους, οι εκπαιδευτικοί περνούν από διάφορες αξιολογήσεις:</a:t>
            </a:r>
          </a:p>
          <a:p>
            <a:pPr lvl="1" algn="just">
              <a:lnSpc>
                <a:spcPts val="2400"/>
              </a:lnSpc>
              <a:spcBef>
                <a:spcPts val="0"/>
              </a:spcBef>
              <a:buFont typeface="Wingdings" pitchFamily="2" charset="2"/>
              <a:buChar char="ü"/>
            </a:pPr>
            <a:r>
              <a:rPr lang="el-GR" sz="2000" dirty="0" smtClean="0"/>
              <a:t>τεστ επάρκειας (</a:t>
            </a:r>
            <a:r>
              <a:rPr lang="en-US" sz="2000" dirty="0" smtClean="0"/>
              <a:t>proficiency tests</a:t>
            </a:r>
            <a:r>
              <a:rPr lang="el-GR" sz="2000" dirty="0" smtClean="0"/>
              <a:t>)</a:t>
            </a:r>
            <a:r>
              <a:rPr lang="en-US" sz="2000" dirty="0" smtClean="0"/>
              <a:t> </a:t>
            </a:r>
            <a:endParaRPr lang="el-GR" sz="2000" dirty="0" smtClean="0"/>
          </a:p>
          <a:p>
            <a:pPr lvl="1" algn="just">
              <a:lnSpc>
                <a:spcPts val="2400"/>
              </a:lnSpc>
              <a:spcBef>
                <a:spcPts val="0"/>
              </a:spcBef>
              <a:buFont typeface="Wingdings" pitchFamily="2" charset="2"/>
              <a:buChar char="ü"/>
            </a:pPr>
            <a:r>
              <a:rPr lang="el-GR" sz="2000" dirty="0"/>
              <a:t>σ</a:t>
            </a:r>
            <a:r>
              <a:rPr lang="el-GR" sz="2000" dirty="0" smtClean="0"/>
              <a:t>υνεντεύξεις:</a:t>
            </a:r>
            <a:r>
              <a:rPr lang="en-US" sz="2000" dirty="0" smtClean="0"/>
              <a:t> </a:t>
            </a:r>
            <a:r>
              <a:rPr lang="el-GR" sz="2000" dirty="0" smtClean="0"/>
              <a:t>περιλαμβάνουν </a:t>
            </a:r>
            <a:r>
              <a:rPr lang="el-GR" sz="2000" dirty="0"/>
              <a:t>επίδειξη ενός  μαθήματος </a:t>
            </a:r>
            <a:endParaRPr lang="el-GR" sz="2000" dirty="0" smtClean="0">
              <a:solidFill>
                <a:srgbClr val="FF0000"/>
              </a:solidFill>
            </a:endParaRPr>
          </a:p>
          <a:p>
            <a:pPr lvl="1" algn="just">
              <a:lnSpc>
                <a:spcPts val="2400"/>
              </a:lnSpc>
              <a:spcBef>
                <a:spcPts val="0"/>
              </a:spcBef>
              <a:buFont typeface="Wingdings" pitchFamily="2" charset="2"/>
              <a:buChar char="ü"/>
            </a:pPr>
            <a:r>
              <a:rPr lang="el-GR" sz="2000" dirty="0" smtClean="0"/>
              <a:t>δοκίμια (</a:t>
            </a:r>
            <a:r>
              <a:rPr lang="en-US" sz="2000" dirty="0" smtClean="0"/>
              <a:t>essays</a:t>
            </a:r>
            <a:r>
              <a:rPr lang="el-GR" sz="2000" dirty="0" smtClean="0"/>
              <a:t>)</a:t>
            </a:r>
          </a:p>
          <a:p>
            <a:pPr lvl="1" algn="just">
              <a:lnSpc>
                <a:spcPts val="2400"/>
              </a:lnSpc>
              <a:spcBef>
                <a:spcPts val="0"/>
              </a:spcBef>
              <a:buFont typeface="Wingdings" pitchFamily="2" charset="2"/>
              <a:buChar char="ü"/>
            </a:pPr>
            <a:r>
              <a:rPr lang="el-GR" sz="2000" dirty="0" smtClean="0"/>
              <a:t>εξέταση της παιδαγωγικής γνώσης του υποψήφιου εκπαιδευτικού σε ένα τομέα</a:t>
            </a:r>
            <a:endParaRPr lang="el-GR" sz="2000" dirty="0" smtClean="0">
              <a:solidFill>
                <a:srgbClr val="FF0000"/>
              </a:solidFill>
            </a:endParaRPr>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20</a:t>
            </a:fld>
            <a:endParaRPr lang="en-US"/>
          </a:p>
        </p:txBody>
      </p:sp>
    </p:spTree>
    <p:extLst>
      <p:ext uri="{BB962C8B-B14F-4D97-AF65-F5344CB8AC3E}">
        <p14:creationId xmlns:p14="http://schemas.microsoft.com/office/powerpoint/2010/main" xmlns="" val="3901815327"/>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Ιαπωνία</a:t>
            </a:r>
            <a:endParaRPr lang="en-US" dirty="0"/>
          </a:p>
        </p:txBody>
      </p:sp>
      <p:sp>
        <p:nvSpPr>
          <p:cNvPr id="3" name="Content Placeholder 2"/>
          <p:cNvSpPr>
            <a:spLocks noGrp="1"/>
          </p:cNvSpPr>
          <p:nvPr>
            <p:ph idx="1"/>
          </p:nvPr>
        </p:nvSpPr>
        <p:spPr>
          <a:xfrm>
            <a:off x="457200" y="1916832"/>
            <a:ext cx="8229600" cy="4657704"/>
          </a:xfrm>
        </p:spPr>
        <p:txBody>
          <a:bodyPr>
            <a:normAutofit/>
          </a:bodyPr>
          <a:lstStyle/>
          <a:p>
            <a:pPr marL="109728" indent="0" algn="just">
              <a:buNone/>
            </a:pPr>
            <a:endParaRPr lang="el-GR" sz="2400" dirty="0" smtClean="0"/>
          </a:p>
          <a:p>
            <a:pPr algn="just">
              <a:spcBef>
                <a:spcPts val="600"/>
              </a:spcBef>
            </a:pPr>
            <a:r>
              <a:rPr lang="el-GR" sz="2400" dirty="0" smtClean="0"/>
              <a:t>Όταν οι εκπαιδευτικοί προσληφθούν, υποβάλλονται για ένα χρόνο σε περίοδο δοκιμασίας. </a:t>
            </a:r>
          </a:p>
          <a:p>
            <a:pPr algn="just">
              <a:spcBef>
                <a:spcPts val="600"/>
              </a:spcBef>
            </a:pPr>
            <a:r>
              <a:rPr lang="el-GR" sz="2400" dirty="0"/>
              <a:t>Κατά τη διάρκεια αυτής της περιόδου</a:t>
            </a:r>
            <a:r>
              <a:rPr lang="el-GR" sz="2400" dirty="0" smtClean="0"/>
              <a:t>, ο εκπαιδευτικός εποπτεύεται </a:t>
            </a:r>
            <a:r>
              <a:rPr lang="el-GR" sz="2400" dirty="0"/>
              <a:t>από έναν </a:t>
            </a:r>
            <a:r>
              <a:rPr lang="el-GR" sz="2400" dirty="0" smtClean="0"/>
              <a:t>ανώτερό του.</a:t>
            </a:r>
          </a:p>
          <a:p>
            <a:pPr algn="just">
              <a:spcBef>
                <a:spcPts val="600"/>
              </a:spcBef>
            </a:pPr>
            <a:r>
              <a:rPr lang="el-GR" sz="2400" dirty="0"/>
              <a:t>Με την επιτυχή ολοκλήρωση του πρώτου έτους, γίνονται πλήρεις </a:t>
            </a:r>
            <a:r>
              <a:rPr lang="el-GR" sz="2400" dirty="0" smtClean="0"/>
              <a:t>εκπαιδευτικοί.</a:t>
            </a:r>
            <a:endParaRPr lang="en-US" sz="2400" dirty="0"/>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21</a:t>
            </a:fld>
            <a:endParaRPr lang="en-US"/>
          </a:p>
        </p:txBody>
      </p:sp>
    </p:spTree>
    <p:extLst>
      <p:ext uri="{BB962C8B-B14F-4D97-AF65-F5344CB8AC3E}">
        <p14:creationId xmlns:p14="http://schemas.microsoft.com/office/powerpoint/2010/main" xmlns="" val="1762499363"/>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Κίνα</a:t>
            </a:r>
            <a:endParaRPr lang="en-US" dirty="0"/>
          </a:p>
        </p:txBody>
      </p:sp>
      <p:sp>
        <p:nvSpPr>
          <p:cNvPr id="3" name="Content Placeholder 2"/>
          <p:cNvSpPr>
            <a:spLocks noGrp="1"/>
          </p:cNvSpPr>
          <p:nvPr>
            <p:ph idx="1"/>
          </p:nvPr>
        </p:nvSpPr>
        <p:spPr>
          <a:xfrm>
            <a:off x="251520" y="1412776"/>
            <a:ext cx="8640960" cy="5161760"/>
          </a:xfrm>
        </p:spPr>
        <p:txBody>
          <a:bodyPr>
            <a:noAutofit/>
          </a:bodyPr>
          <a:lstStyle/>
          <a:p>
            <a:pPr algn="just">
              <a:lnSpc>
                <a:spcPts val="2600"/>
              </a:lnSpc>
              <a:spcBef>
                <a:spcPts val="0"/>
              </a:spcBef>
            </a:pPr>
            <a:r>
              <a:rPr lang="el-GR" sz="2000" dirty="0" smtClean="0"/>
              <a:t>Οι εκπαιδευτικοί στην Κίνα εκπαιδεύονται σε έναν από τους τρεις τύπους σχολείων:</a:t>
            </a:r>
          </a:p>
          <a:p>
            <a:pPr lvl="1" algn="just">
              <a:lnSpc>
                <a:spcPts val="2600"/>
              </a:lnSpc>
              <a:spcBef>
                <a:spcPts val="0"/>
              </a:spcBef>
              <a:buFont typeface="Wingdings" pitchFamily="2" charset="2"/>
              <a:buChar char="ü"/>
            </a:pPr>
            <a:r>
              <a:rPr lang="el-GR" sz="2000" dirty="0" smtClean="0"/>
              <a:t>Ειδικά </a:t>
            </a:r>
            <a:r>
              <a:rPr lang="el-GR" sz="2000" dirty="0"/>
              <a:t>σχολεία δευτεροβάθμιας </a:t>
            </a:r>
            <a:r>
              <a:rPr lang="el-GR" sz="2000" dirty="0" smtClean="0"/>
              <a:t>εκπαίδευσης: προετοιμάζουν εκπαιδευτικούς </a:t>
            </a:r>
            <a:r>
              <a:rPr lang="el-GR" sz="2000" dirty="0"/>
              <a:t>προσχολικής και πρωτοβάθμιας </a:t>
            </a:r>
            <a:r>
              <a:rPr lang="el-GR" sz="2000" dirty="0" smtClean="0"/>
              <a:t>εκπαίδευσης</a:t>
            </a:r>
          </a:p>
          <a:p>
            <a:pPr lvl="1" algn="just">
              <a:lnSpc>
                <a:spcPts val="2600"/>
              </a:lnSpc>
              <a:spcBef>
                <a:spcPts val="0"/>
              </a:spcBef>
              <a:buFont typeface="Wingdings" pitchFamily="2" charset="2"/>
              <a:buChar char="ü"/>
            </a:pPr>
            <a:r>
              <a:rPr lang="el-GR" sz="2000" dirty="0" smtClean="0"/>
              <a:t>Κολλέγια: εκπαιδεύουν εκπαιδευτικούς κατώτερης δευτεροβάθμιας εκπαίδευσης (γυμνάσιο) για δύο χρόνια μετά το τέλος της ανώτερης δευτεροβάθμιας εκπαίδευσης (λύκειο) </a:t>
            </a:r>
          </a:p>
          <a:p>
            <a:pPr lvl="1" algn="just">
              <a:lnSpc>
                <a:spcPts val="2600"/>
              </a:lnSpc>
              <a:spcBef>
                <a:spcPts val="0"/>
              </a:spcBef>
              <a:buFont typeface="Wingdings" pitchFamily="2" charset="2"/>
              <a:buChar char="ü"/>
            </a:pPr>
            <a:r>
              <a:rPr lang="el-GR" sz="2000" dirty="0" smtClean="0"/>
              <a:t>Πανεπιστήμια: εκπαιδεύουν καθηγητές λυκείου σε ένα τετραετές πρόγραμμα πτυχίου</a:t>
            </a:r>
          </a:p>
          <a:p>
            <a:pPr algn="just">
              <a:lnSpc>
                <a:spcPts val="2600"/>
              </a:lnSpc>
              <a:spcBef>
                <a:spcPts val="0"/>
              </a:spcBef>
            </a:pPr>
            <a:r>
              <a:rPr lang="el-GR" sz="2000" dirty="0" smtClean="0"/>
              <a:t>Αφού αποκτηθεί το απαιτούμενο δίπλωμα, το οποίο πρέπει να είναι πιστοποιημένο, οι υποψήφιοι εκπαιδευτικοί παρακάθονται σε </a:t>
            </a:r>
            <a:r>
              <a:rPr lang="en-US" sz="2000" dirty="0"/>
              <a:t>National Mandarin Language </a:t>
            </a:r>
            <a:r>
              <a:rPr lang="en-US" sz="2000" dirty="0" smtClean="0"/>
              <a:t>Test</a:t>
            </a:r>
            <a:r>
              <a:rPr lang="el-GR" sz="2000" dirty="0" smtClean="0"/>
              <a:t> και σε εξετάσεις στον τομέα των παιδαγωγικών, της ψυχολογίας, των μεθόδων διδασκαλίας και της ικανότητας διδασκαλίας. Οι εκπαιδευτικοί που φοίτησαν σε Πανεπιστήμια εξετάζονται μόνο στο </a:t>
            </a:r>
            <a:r>
              <a:rPr lang="en-US" sz="2000" dirty="0"/>
              <a:t>National Mandarin Language </a:t>
            </a:r>
            <a:r>
              <a:rPr lang="en-US" sz="2000" dirty="0" smtClean="0"/>
              <a:t>Test</a:t>
            </a:r>
            <a:r>
              <a:rPr lang="el-GR" sz="2000" dirty="0" smtClean="0"/>
              <a:t>. </a:t>
            </a:r>
            <a:endParaRPr lang="en-US" sz="2000" dirty="0"/>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22</a:t>
            </a:fld>
            <a:endParaRPr lang="en-US"/>
          </a:p>
        </p:txBody>
      </p:sp>
    </p:spTree>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Νότια Κορέα </a:t>
            </a:r>
            <a:endParaRPr lang="en-US" dirty="0"/>
          </a:p>
        </p:txBody>
      </p:sp>
      <p:sp>
        <p:nvSpPr>
          <p:cNvPr id="3" name="Content Placeholder 2"/>
          <p:cNvSpPr>
            <a:spLocks noGrp="1"/>
          </p:cNvSpPr>
          <p:nvPr>
            <p:ph idx="1"/>
          </p:nvPr>
        </p:nvSpPr>
        <p:spPr>
          <a:xfrm>
            <a:off x="395536" y="1556792"/>
            <a:ext cx="8424936" cy="5040560"/>
          </a:xfrm>
        </p:spPr>
        <p:txBody>
          <a:bodyPr>
            <a:normAutofit/>
          </a:bodyPr>
          <a:lstStyle/>
          <a:p>
            <a:pPr algn="just">
              <a:lnSpc>
                <a:spcPts val="2800"/>
              </a:lnSpc>
              <a:spcBef>
                <a:spcPts val="600"/>
              </a:spcBef>
            </a:pPr>
            <a:r>
              <a:rPr lang="el-GR" sz="2000" dirty="0" smtClean="0"/>
              <a:t>Όλοι οι εκπαιδευτικοί (πρωτοβάθμιας και δευτεροβάθμιας εκπαίδευσης) εκπαιδεύονται σε Εθνικά Πανεπιστήμια Εκπαίδευσης και τμήματα πρωτοβάθμιας εκπαίδευσης σε Κολλέγια.</a:t>
            </a:r>
          </a:p>
          <a:p>
            <a:pPr algn="just">
              <a:lnSpc>
                <a:spcPts val="2800"/>
              </a:lnSpc>
              <a:spcBef>
                <a:spcPts val="600"/>
              </a:spcBef>
            </a:pPr>
            <a:r>
              <a:rPr lang="el-GR" sz="2000" dirty="0" smtClean="0"/>
              <a:t>Μετά </a:t>
            </a:r>
            <a:r>
              <a:rPr lang="el-GR" sz="2000" dirty="0"/>
              <a:t>την απόκτηση του πιστοποιητικού διδασκαλίας, οι εκπαιδευτικοί πρέπει να </a:t>
            </a:r>
            <a:r>
              <a:rPr lang="el-GR" sz="2000" dirty="0" smtClean="0"/>
              <a:t>περάσουν </a:t>
            </a:r>
            <a:r>
              <a:rPr lang="el-GR" sz="2000" dirty="0"/>
              <a:t>μια εθνική </a:t>
            </a:r>
            <a:r>
              <a:rPr lang="el-GR" sz="2000" dirty="0" smtClean="0"/>
              <a:t>εξέταση απασχόλησης, προκειμένου </a:t>
            </a:r>
            <a:r>
              <a:rPr lang="el-GR" sz="2000" dirty="0"/>
              <a:t>να </a:t>
            </a:r>
            <a:r>
              <a:rPr lang="el-GR" sz="2000" dirty="0" smtClean="0"/>
              <a:t>τους ανατεθεί </a:t>
            </a:r>
            <a:r>
              <a:rPr lang="el-GR" sz="2000" dirty="0"/>
              <a:t>μια εργασία διδασκαλίας</a:t>
            </a:r>
            <a:r>
              <a:rPr lang="el-GR" sz="2000" dirty="0" smtClean="0"/>
              <a:t>.</a:t>
            </a:r>
          </a:p>
          <a:p>
            <a:pPr algn="just">
              <a:lnSpc>
                <a:spcPts val="2800"/>
              </a:lnSpc>
              <a:spcBef>
                <a:spcPts val="600"/>
              </a:spcBef>
            </a:pPr>
            <a:r>
              <a:rPr lang="el-GR" sz="2000" dirty="0"/>
              <a:t>Το πρώτο μέρος της εξέτασης είναι γραπτή εξέταση, από την οποία 30 βαθμοί </a:t>
            </a:r>
            <a:r>
              <a:rPr lang="el-GR" sz="2000" dirty="0" smtClean="0"/>
              <a:t>προέρχονται </a:t>
            </a:r>
            <a:r>
              <a:rPr lang="el-GR" sz="2000" dirty="0"/>
              <a:t>από ερωτήσεις σχετικές με την εκπαίδευση και 70 βαθμοί προέρχονται από ερωτήσεις σε σημαντικά θέματα</a:t>
            </a:r>
            <a:r>
              <a:rPr lang="el-GR" sz="2000" dirty="0" smtClean="0"/>
              <a:t>.</a:t>
            </a:r>
          </a:p>
          <a:p>
            <a:pPr algn="just">
              <a:lnSpc>
                <a:spcPts val="2800"/>
              </a:lnSpc>
              <a:spcBef>
                <a:spcPts val="600"/>
              </a:spcBef>
            </a:pPr>
            <a:r>
              <a:rPr lang="el-GR" sz="2000" dirty="0"/>
              <a:t>Με την ολοκλήρωση του πρώτου μέρους της εξέτασης, ο </a:t>
            </a:r>
            <a:r>
              <a:rPr lang="el-GR" sz="2000" dirty="0" smtClean="0"/>
              <a:t>αριθμός των </a:t>
            </a:r>
            <a:r>
              <a:rPr lang="el-GR" sz="2000" dirty="0"/>
              <a:t>υποψηφίων περιορίζεται και οι υπόλοιποι υποψήφιοι υποβάλλονται σε δεύτερη εξέταση, η οποία περιλαμβάνει γραπτό δοκίμιο και μια σύντομη συνέντευξη</a:t>
            </a:r>
            <a:r>
              <a:rPr lang="el-GR" sz="2000" dirty="0" smtClean="0"/>
              <a:t>.</a:t>
            </a:r>
            <a:endParaRPr lang="el-GR" sz="2000" dirty="0"/>
          </a:p>
        </p:txBody>
      </p:sp>
      <p:sp>
        <p:nvSpPr>
          <p:cNvPr id="6"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23</a:t>
            </a:fld>
            <a:endParaRPr lang="en-US"/>
          </a:p>
        </p:txBody>
      </p:sp>
    </p:spTree>
    <p:extLst>
      <p:ext uri="{BB962C8B-B14F-4D97-AF65-F5344CB8AC3E}">
        <p14:creationId xmlns:p14="http://schemas.microsoft.com/office/powerpoint/2010/main" xmlns="" val="2683554987"/>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Νότια Κορέα </a:t>
            </a:r>
            <a:endParaRPr lang="en-US" dirty="0"/>
          </a:p>
        </p:txBody>
      </p:sp>
      <p:sp>
        <p:nvSpPr>
          <p:cNvPr id="3" name="Content Placeholder 2"/>
          <p:cNvSpPr>
            <a:spLocks noGrp="1"/>
          </p:cNvSpPr>
          <p:nvPr>
            <p:ph idx="1"/>
          </p:nvPr>
        </p:nvSpPr>
        <p:spPr>
          <a:xfrm>
            <a:off x="539552" y="1700808"/>
            <a:ext cx="8208912" cy="4968552"/>
          </a:xfrm>
        </p:spPr>
        <p:txBody>
          <a:bodyPr>
            <a:noAutofit/>
          </a:bodyPr>
          <a:lstStyle/>
          <a:p>
            <a:pPr algn="just">
              <a:lnSpc>
                <a:spcPts val="3000"/>
              </a:lnSpc>
              <a:spcBef>
                <a:spcPts val="600"/>
              </a:spcBef>
            </a:pPr>
            <a:r>
              <a:rPr lang="el-GR" sz="2000" dirty="0" smtClean="0"/>
              <a:t>Η πρόσληψη των εκπαιδευτικών </a:t>
            </a:r>
            <a:r>
              <a:rPr lang="el-GR" sz="2000" dirty="0"/>
              <a:t>καθορίζεται κυρίως από τους επιθεωρητές των 16 </a:t>
            </a:r>
            <a:r>
              <a:rPr lang="el-GR" sz="2000" dirty="0" smtClean="0"/>
              <a:t>περιφερειακών και επαρχιακών γραφείων </a:t>
            </a:r>
            <a:r>
              <a:rPr lang="el-GR" sz="2000" dirty="0"/>
              <a:t>της </a:t>
            </a:r>
            <a:r>
              <a:rPr lang="el-GR" sz="2000" dirty="0" smtClean="0"/>
              <a:t>εκπαίδευσης.</a:t>
            </a:r>
          </a:p>
          <a:p>
            <a:pPr algn="just">
              <a:lnSpc>
                <a:spcPts val="3000"/>
              </a:lnSpc>
              <a:spcBef>
                <a:spcPts val="600"/>
              </a:spcBef>
            </a:pPr>
            <a:r>
              <a:rPr lang="el-GR" sz="2000" dirty="0" smtClean="0"/>
              <a:t>Θέτουν ανοικτό διαγωνισμό </a:t>
            </a:r>
            <a:r>
              <a:rPr lang="el-GR" sz="2000" dirty="0"/>
              <a:t>για </a:t>
            </a:r>
            <a:r>
              <a:rPr lang="el-GR" sz="2000" dirty="0" smtClean="0"/>
              <a:t>τις θέσεις διδασκαλίας, όπου οι υποψήφιοι υποβάλλονται σε μια</a:t>
            </a:r>
            <a:r>
              <a:rPr lang="el-GR" sz="2000" dirty="0" smtClean="0">
                <a:solidFill>
                  <a:srgbClr val="FF0000"/>
                </a:solidFill>
              </a:rPr>
              <a:t> </a:t>
            </a:r>
            <a:r>
              <a:rPr lang="el-GR" sz="2000" dirty="0" smtClean="0"/>
              <a:t>εθνική εξέταση</a:t>
            </a:r>
            <a:r>
              <a:rPr lang="el-GR" sz="2000" dirty="0" smtClean="0">
                <a:solidFill>
                  <a:srgbClr val="FF0000"/>
                </a:solidFill>
              </a:rPr>
              <a:t>.</a:t>
            </a:r>
          </a:p>
          <a:p>
            <a:pPr algn="just">
              <a:lnSpc>
                <a:spcPts val="3000"/>
              </a:lnSpc>
              <a:spcBef>
                <a:spcPts val="600"/>
              </a:spcBef>
            </a:pPr>
            <a:r>
              <a:rPr lang="el-GR" sz="2000" dirty="0" smtClean="0"/>
              <a:t>Παρά το γεγονός ότι, οι υποψήφιοι της πρωτοβάθμιας και δευτεροβάθμιας εκπαίδευσης παρακάθονται διαφορετικές εξετάσεις, η διαδικασία επιλογής είναι η ίδια και για τις δύο βαθμίδες. </a:t>
            </a:r>
            <a:endParaRPr lang="en-US" sz="2000" dirty="0"/>
          </a:p>
        </p:txBody>
      </p:sp>
      <p:sp>
        <p:nvSpPr>
          <p:cNvPr id="6"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24</a:t>
            </a:fld>
            <a:endParaRPr lang="en-US"/>
          </a:p>
        </p:txBody>
      </p:sp>
    </p:spTree>
    <p:extLst>
      <p:ext uri="{BB962C8B-B14F-4D97-AF65-F5344CB8AC3E}">
        <p14:creationId xmlns:p14="http://schemas.microsoft.com/office/powerpoint/2010/main" xmlns="" val="3698794721"/>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Σιγκαπούρη</a:t>
            </a:r>
            <a:endParaRPr lang="en-US" dirty="0"/>
          </a:p>
        </p:txBody>
      </p:sp>
      <p:sp>
        <p:nvSpPr>
          <p:cNvPr id="3" name="Content Placeholder 2"/>
          <p:cNvSpPr>
            <a:spLocks noGrp="1"/>
          </p:cNvSpPr>
          <p:nvPr>
            <p:ph idx="1"/>
          </p:nvPr>
        </p:nvSpPr>
        <p:spPr>
          <a:xfrm>
            <a:off x="457200" y="1556792"/>
            <a:ext cx="8229600" cy="5017744"/>
          </a:xfrm>
        </p:spPr>
        <p:txBody>
          <a:bodyPr>
            <a:normAutofit lnSpcReduction="10000"/>
          </a:bodyPr>
          <a:lstStyle/>
          <a:p>
            <a:r>
              <a:rPr lang="el-GR" sz="2200" dirty="0" smtClean="0"/>
              <a:t>Διαδικτυακή Αίτηση στο Υπουργείο Παιδείας </a:t>
            </a:r>
          </a:p>
          <a:p>
            <a:pPr lvl="1"/>
            <a:r>
              <a:rPr lang="el-GR" sz="2200" dirty="0" smtClean="0"/>
              <a:t>Πτυχίο στην Εκπαίδευση </a:t>
            </a:r>
          </a:p>
          <a:p>
            <a:pPr lvl="1"/>
            <a:r>
              <a:rPr lang="el-GR" sz="2200" dirty="0" smtClean="0"/>
              <a:t>Πιστοποιητικό Αγγλικής Γλώσσας (</a:t>
            </a:r>
            <a:r>
              <a:rPr lang="en-US" sz="2200" dirty="0" smtClean="0"/>
              <a:t>EL EPT</a:t>
            </a:r>
            <a:r>
              <a:rPr lang="el-GR" sz="2200" dirty="0" smtClean="0"/>
              <a:t>)</a:t>
            </a:r>
          </a:p>
          <a:p>
            <a:endParaRPr lang="el-GR" sz="2200" dirty="0" smtClean="0"/>
          </a:p>
          <a:p>
            <a:r>
              <a:rPr lang="el-GR" sz="2200" dirty="0" smtClean="0"/>
              <a:t>Συνέντευξη</a:t>
            </a:r>
          </a:p>
          <a:p>
            <a:pPr lvl="1"/>
            <a:r>
              <a:rPr lang="el-GR" sz="2200" dirty="0" smtClean="0"/>
              <a:t>Δεξιότητες επικοινωνίας </a:t>
            </a:r>
          </a:p>
          <a:p>
            <a:pPr lvl="1"/>
            <a:r>
              <a:rPr lang="el-GR" sz="2200" dirty="0" smtClean="0"/>
              <a:t>Ενδιαφέροντα διδασκαλίας </a:t>
            </a:r>
          </a:p>
          <a:p>
            <a:pPr lvl="1"/>
            <a:r>
              <a:rPr lang="el-GR" sz="2200" dirty="0" smtClean="0"/>
              <a:t>Στόχοι και Προσδοκίες </a:t>
            </a:r>
          </a:p>
          <a:p>
            <a:pPr lvl="1"/>
            <a:r>
              <a:rPr lang="el-GR" sz="2200" dirty="0" smtClean="0"/>
              <a:t>Θέληση για μάθηση </a:t>
            </a:r>
          </a:p>
          <a:p>
            <a:pPr lvl="1"/>
            <a:r>
              <a:rPr lang="el-GR" sz="2200" dirty="0" smtClean="0"/>
              <a:t>Πάθος για μάθηση και διαφορετικότητα </a:t>
            </a:r>
          </a:p>
          <a:p>
            <a:pPr marL="109728" indent="0">
              <a:buNone/>
            </a:pPr>
            <a:endParaRPr lang="el-GR" sz="2200" dirty="0" smtClean="0"/>
          </a:p>
          <a:p>
            <a:r>
              <a:rPr lang="el-GR" sz="2200" dirty="0" smtClean="0"/>
              <a:t>Όσοι δεν έχουν όλα τα προαναφερθέντα προσόντα </a:t>
            </a:r>
          </a:p>
          <a:p>
            <a:pPr lvl="1"/>
            <a:r>
              <a:rPr lang="el-GR" sz="2200" dirty="0" smtClean="0"/>
              <a:t>Εξετάσεις εισδοχής εκπαιδευτικών </a:t>
            </a:r>
          </a:p>
          <a:p>
            <a:pPr lvl="2"/>
            <a:r>
              <a:rPr lang="el-GR" sz="2200" dirty="0" smtClean="0"/>
              <a:t>Αν δεν τις περάσουν γίνεται εκπαίδευση</a:t>
            </a:r>
            <a:endParaRPr lang="el-GR" dirty="0" smtClean="0"/>
          </a:p>
        </p:txBody>
      </p:sp>
      <p:sp>
        <p:nvSpPr>
          <p:cNvPr id="6"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25</a:t>
            </a:fld>
            <a:endParaRPr lang="en-US"/>
          </a:p>
        </p:txBody>
      </p:sp>
    </p:spTree>
    <p:extLst>
      <p:ext uri="{BB962C8B-B14F-4D97-AF65-F5344CB8AC3E}">
        <p14:creationId xmlns:p14="http://schemas.microsoft.com/office/powerpoint/2010/main" xmlns="" val="1949814221"/>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Φιλιππίνες </a:t>
            </a:r>
            <a:endParaRPr lang="en-US" dirty="0"/>
          </a:p>
        </p:txBody>
      </p:sp>
      <p:sp>
        <p:nvSpPr>
          <p:cNvPr id="3" name="Content Placeholder 2"/>
          <p:cNvSpPr>
            <a:spLocks noGrp="1"/>
          </p:cNvSpPr>
          <p:nvPr>
            <p:ph idx="1"/>
          </p:nvPr>
        </p:nvSpPr>
        <p:spPr>
          <a:xfrm>
            <a:off x="323528" y="1556792"/>
            <a:ext cx="8496944" cy="5040560"/>
          </a:xfrm>
        </p:spPr>
        <p:txBody>
          <a:bodyPr>
            <a:normAutofit/>
          </a:bodyPr>
          <a:lstStyle/>
          <a:p>
            <a:pPr algn="just">
              <a:lnSpc>
                <a:spcPts val="3200"/>
              </a:lnSpc>
              <a:spcBef>
                <a:spcPts val="600"/>
              </a:spcBef>
            </a:pPr>
            <a:r>
              <a:rPr lang="el-GR" sz="2000" dirty="0" smtClean="0"/>
              <a:t>Δίπλωμα τετραετούς προγράμματος εκπαίδευσης σε ίδρυμα τριτοβάθμιας εκπαίδευσης</a:t>
            </a:r>
          </a:p>
          <a:p>
            <a:pPr algn="just">
              <a:lnSpc>
                <a:spcPts val="3200"/>
              </a:lnSpc>
              <a:spcBef>
                <a:spcPts val="600"/>
              </a:spcBef>
            </a:pPr>
            <a:r>
              <a:rPr lang="el-GR" sz="2000" dirty="0" smtClean="0"/>
              <a:t>Παρέχεται γενική εκπαίδευση, χωρίς πρακτική εξάσκηση.</a:t>
            </a:r>
          </a:p>
          <a:p>
            <a:pPr algn="just">
              <a:lnSpc>
                <a:spcPts val="3200"/>
              </a:lnSpc>
              <a:spcBef>
                <a:spcPts val="600"/>
              </a:spcBef>
            </a:pPr>
            <a:r>
              <a:rPr lang="el-GR" sz="2000" dirty="0" smtClean="0"/>
              <a:t>Μετά την αποφοίτηση από τα ιδρύματα τριτοβάθμιας εκπαίδευσης, οι μελλοντικοί εκπαιδευτικοί παρακάθονται σε εξετάσεις.</a:t>
            </a:r>
          </a:p>
          <a:p>
            <a:pPr algn="just">
              <a:lnSpc>
                <a:spcPts val="3200"/>
              </a:lnSpc>
              <a:spcBef>
                <a:spcPts val="600"/>
              </a:spcBef>
            </a:pPr>
            <a:r>
              <a:rPr lang="el-GR" sz="2000" dirty="0"/>
              <a:t>Όσον αφορά τις προσλήψεις, το Υπουργείο Παιδείας προσλαμβάνει το μεγαλύτερο ποσοστό </a:t>
            </a:r>
            <a:r>
              <a:rPr lang="el-GR" sz="2000" dirty="0" smtClean="0"/>
              <a:t>των εκπαιδευτικών.</a:t>
            </a:r>
          </a:p>
          <a:p>
            <a:pPr algn="just">
              <a:lnSpc>
                <a:spcPts val="3200"/>
              </a:lnSpc>
              <a:spcBef>
                <a:spcPts val="600"/>
              </a:spcBef>
            </a:pPr>
            <a:r>
              <a:rPr lang="el-GR" sz="2000" dirty="0" smtClean="0"/>
              <a:t>Τα τοπικά </a:t>
            </a:r>
            <a:r>
              <a:rPr lang="el-GR" sz="2000" dirty="0"/>
              <a:t>σχολικά συμβούλια </a:t>
            </a:r>
            <a:r>
              <a:rPr lang="el-GR" sz="2000" dirty="0" smtClean="0"/>
              <a:t>χρησιμοποιούν </a:t>
            </a:r>
            <a:r>
              <a:rPr lang="el-GR" sz="2000" dirty="0"/>
              <a:t>τοπικά κεφάλαια για να </a:t>
            </a:r>
            <a:r>
              <a:rPr lang="el-GR" sz="2000" dirty="0" smtClean="0"/>
              <a:t>προσλάβουν </a:t>
            </a:r>
            <a:r>
              <a:rPr lang="el-GR" sz="2000" dirty="0"/>
              <a:t>«</a:t>
            </a:r>
            <a:r>
              <a:rPr lang="el-GR" sz="2000" dirty="0" smtClean="0"/>
              <a:t>αναπληρωτές» </a:t>
            </a:r>
            <a:r>
              <a:rPr lang="el-GR" sz="2000" dirty="0"/>
              <a:t>για να </a:t>
            </a:r>
            <a:r>
              <a:rPr lang="el-GR" sz="2000" dirty="0" smtClean="0"/>
              <a:t>καλύψουν </a:t>
            </a:r>
            <a:r>
              <a:rPr lang="el-GR" sz="2000" dirty="0"/>
              <a:t>ανάγκες ή προτιμήσεις της κοινότητάς </a:t>
            </a:r>
            <a:r>
              <a:rPr lang="el-GR" sz="2000" dirty="0" smtClean="0"/>
              <a:t>τους. Οι εκπαιδευτικοί αυτοί μπορεί να μην είναι ίδιου επιπέδου με αυτούς που προσλαμβάνει το Υπουργείο Παιδείας. </a:t>
            </a:r>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26</a:t>
            </a:fld>
            <a:endParaRPr lang="en-US"/>
          </a:p>
        </p:txBody>
      </p:sp>
    </p:spTree>
    <p:extLst>
      <p:ext uri="{BB962C8B-B14F-4D97-AF65-F5344CB8AC3E}">
        <p14:creationId xmlns:p14="http://schemas.microsoft.com/office/powerpoint/2010/main" xmlns="" val="3882455857"/>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062194375"/>
              </p:ext>
            </p:extLst>
          </p:nvPr>
        </p:nvGraphicFramePr>
        <p:xfrm>
          <a:off x="0" y="0"/>
          <a:ext cx="9143999" cy="6857996"/>
        </p:xfrm>
        <a:graphic>
          <a:graphicData uri="http://schemas.openxmlformats.org/drawingml/2006/table">
            <a:tbl>
              <a:tblPr firstRow="1" firstCol="1" bandRow="1">
                <a:tableStyleId>{21E4AEA4-8DFA-4A89-87EB-49C32662AFE0}</a:tableStyleId>
              </a:tblPr>
              <a:tblGrid>
                <a:gridCol w="1322717"/>
                <a:gridCol w="1377075"/>
                <a:gridCol w="864096"/>
                <a:gridCol w="1152128"/>
                <a:gridCol w="648072"/>
                <a:gridCol w="846930"/>
                <a:gridCol w="977660"/>
                <a:gridCol w="1078691"/>
                <a:gridCol w="876630"/>
              </a:tblGrid>
              <a:tr h="707672">
                <a:tc>
                  <a:txBody>
                    <a:bodyPr/>
                    <a:lstStyle/>
                    <a:p>
                      <a:pPr marL="0" marR="0" algn="ctr">
                        <a:lnSpc>
                          <a:spcPct val="115000"/>
                        </a:lnSpc>
                        <a:spcBef>
                          <a:spcPts val="0"/>
                        </a:spcBef>
                        <a:spcAft>
                          <a:spcPts val="0"/>
                        </a:spcAft>
                      </a:pPr>
                      <a:r>
                        <a:rPr lang="el-GR" sz="1300" dirty="0">
                          <a:effectLst/>
                        </a:rPr>
                        <a:t>Χώρα</a:t>
                      </a:r>
                      <a:endParaRPr lang="en-US" sz="13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l-GR" sz="1200" dirty="0">
                          <a:effectLst/>
                        </a:rPr>
                        <a:t>Πτυχίο τριτοβάθμιας </a:t>
                      </a:r>
                      <a:r>
                        <a:rPr lang="el-GR" sz="1200" dirty="0" err="1">
                          <a:effectLst/>
                        </a:rPr>
                        <a:t>εκπ</a:t>
                      </a:r>
                      <a:r>
                        <a:rPr lang="el-GR" sz="1200" dirty="0">
                          <a:effectLst/>
                        </a:rPr>
                        <a:t>/σης</a:t>
                      </a:r>
                      <a:endParaRPr lang="en-US" sz="12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l-GR" sz="1200" dirty="0">
                          <a:effectLst/>
                        </a:rPr>
                        <a:t>Μεταπτυχιακό</a:t>
                      </a:r>
                      <a:endParaRPr lang="en-US" sz="12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l-GR" sz="1200" dirty="0">
                          <a:effectLst/>
                        </a:rPr>
                        <a:t>Κατάλογος </a:t>
                      </a:r>
                      <a:r>
                        <a:rPr lang="el-GR" sz="1200" dirty="0" err="1">
                          <a:effectLst/>
                        </a:rPr>
                        <a:t>διοριστέων</a:t>
                      </a:r>
                      <a:endParaRPr lang="en-US" sz="12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l-GR" sz="1200" dirty="0">
                          <a:effectLst/>
                        </a:rPr>
                        <a:t>Εξετάσεις</a:t>
                      </a:r>
                      <a:endParaRPr lang="en-US" sz="12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l-GR" sz="1200" dirty="0">
                          <a:effectLst/>
                        </a:rPr>
                        <a:t>Συνεντεύξεις</a:t>
                      </a:r>
                      <a:endParaRPr lang="en-US" sz="12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l-GR" sz="1200" dirty="0">
                          <a:effectLst/>
                        </a:rPr>
                        <a:t>Δοκιμαστική περίοδος</a:t>
                      </a:r>
                      <a:endParaRPr lang="en-US" sz="12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l-GR" sz="1200" dirty="0" err="1">
                          <a:effectLst/>
                        </a:rPr>
                        <a:t>Προϋπηρεσιακή</a:t>
                      </a:r>
                      <a:r>
                        <a:rPr lang="el-GR" sz="1200" dirty="0">
                          <a:effectLst/>
                        </a:rPr>
                        <a:t> κατάρτιση</a:t>
                      </a:r>
                      <a:endParaRPr lang="en-US" sz="1200" b="1"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l-GR" sz="1200" dirty="0">
                          <a:effectLst/>
                        </a:rPr>
                        <a:t>Πιστοποίηση</a:t>
                      </a:r>
                      <a:endParaRPr lang="en-US" sz="1200" b="1" dirty="0">
                        <a:effectLst/>
                        <a:latin typeface="Calibri"/>
                        <a:ea typeface="Calibri"/>
                        <a:cs typeface="Times New Roman"/>
                      </a:endParaRPr>
                    </a:p>
                  </a:txBody>
                  <a:tcPr marL="68580" marR="68580" marT="0" marB="0" anchor="ctr"/>
                </a:tc>
              </a:tr>
              <a:tr h="254299">
                <a:tc>
                  <a:txBody>
                    <a:bodyPr/>
                    <a:lstStyle/>
                    <a:p>
                      <a:pPr marL="0" marR="0" algn="l">
                        <a:lnSpc>
                          <a:spcPct val="115000"/>
                        </a:lnSpc>
                        <a:spcBef>
                          <a:spcPts val="0"/>
                        </a:spcBef>
                        <a:spcAft>
                          <a:spcPts val="0"/>
                        </a:spcAft>
                      </a:pPr>
                      <a:r>
                        <a:rPr lang="el-GR" sz="1300">
                          <a:effectLst/>
                        </a:rPr>
                        <a:t>Βουλγαρία </a:t>
                      </a:r>
                      <a:endParaRPr lang="en-US" sz="13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pPr>
                      <a:r>
                        <a:rPr lang="el-GR" sz="1300">
                          <a:effectLst/>
                        </a:rPr>
                        <a:t>Γαλλία </a:t>
                      </a:r>
                      <a:endParaRPr lang="en-US" sz="13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pPr>
                      <a:r>
                        <a:rPr lang="el-GR" sz="1300" dirty="0">
                          <a:effectLst/>
                        </a:rPr>
                        <a:t>Γερμανία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200" b="0" dirty="0">
                          <a:effectLst/>
                        </a:rPr>
                        <a:t>Δίπλωμα </a:t>
                      </a:r>
                      <a:endParaRPr lang="en-US" sz="12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pPr>
                      <a:r>
                        <a:rPr lang="el-GR" sz="1300" dirty="0">
                          <a:effectLst/>
                        </a:rPr>
                        <a:t>Ελβετία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466688">
                <a:tc>
                  <a:txBody>
                    <a:bodyPr/>
                    <a:lstStyle/>
                    <a:p>
                      <a:pPr marL="0" marR="0" algn="l">
                        <a:lnSpc>
                          <a:spcPct val="115000"/>
                        </a:lnSpc>
                        <a:spcBef>
                          <a:spcPts val="0"/>
                        </a:spcBef>
                        <a:spcAft>
                          <a:spcPts val="0"/>
                        </a:spcAft>
                      </a:pPr>
                      <a:r>
                        <a:rPr lang="el-GR" sz="1300" dirty="0">
                          <a:effectLst/>
                        </a:rPr>
                        <a:t>Ηνωμένο Βασίλειο</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pPr>
                      <a:r>
                        <a:rPr lang="el-GR" sz="1300" dirty="0">
                          <a:effectLst/>
                        </a:rPr>
                        <a:t>Ισπανία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pPr>
                      <a:r>
                        <a:rPr lang="el-GR" sz="1300" dirty="0">
                          <a:effectLst/>
                        </a:rPr>
                        <a:t>Ιταλία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pPr>
                      <a:r>
                        <a:rPr lang="el-GR" sz="1300" dirty="0">
                          <a:effectLst/>
                        </a:rPr>
                        <a:t>Νορβηγία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pPr>
                      <a:r>
                        <a:rPr lang="el-GR" sz="1300" dirty="0">
                          <a:effectLst/>
                        </a:rPr>
                        <a:t>Ολλανδία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tabLst>
                          <a:tab pos="659765" algn="l"/>
                        </a:tabLst>
                      </a:pPr>
                      <a:r>
                        <a:rPr lang="el-GR" sz="1300" dirty="0">
                          <a:effectLst/>
                        </a:rPr>
                        <a:t>Φιλανδία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r>
              <a:tr h="270670">
                <a:tc>
                  <a:txBody>
                    <a:bodyPr/>
                    <a:lstStyle/>
                    <a:p>
                      <a:pPr marL="0" marR="0" algn="l">
                        <a:lnSpc>
                          <a:spcPct val="115000"/>
                        </a:lnSpc>
                        <a:spcBef>
                          <a:spcPts val="0"/>
                        </a:spcBef>
                        <a:spcAft>
                          <a:spcPts val="0"/>
                        </a:spcAft>
                      </a:pPr>
                      <a:r>
                        <a:rPr lang="el-GR" sz="1300" dirty="0">
                          <a:effectLst/>
                        </a:rPr>
                        <a:t>ΗΠΑ</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270670">
                <a:tc>
                  <a:txBody>
                    <a:bodyPr/>
                    <a:lstStyle/>
                    <a:p>
                      <a:pPr marL="0" marR="0" algn="l">
                        <a:lnSpc>
                          <a:spcPct val="115000"/>
                        </a:lnSpc>
                        <a:spcBef>
                          <a:spcPts val="0"/>
                        </a:spcBef>
                        <a:spcAft>
                          <a:spcPts val="0"/>
                        </a:spcAft>
                      </a:pPr>
                      <a:r>
                        <a:rPr lang="el-GR" sz="1300" dirty="0">
                          <a:effectLst/>
                        </a:rPr>
                        <a:t>Καναδάς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270670">
                <a:tc>
                  <a:txBody>
                    <a:bodyPr/>
                    <a:lstStyle/>
                    <a:p>
                      <a:pPr marL="0" marR="0" algn="l">
                        <a:lnSpc>
                          <a:spcPct val="115000"/>
                        </a:lnSpc>
                        <a:spcBef>
                          <a:spcPts val="0"/>
                        </a:spcBef>
                        <a:spcAft>
                          <a:spcPts val="0"/>
                        </a:spcAft>
                      </a:pPr>
                      <a:r>
                        <a:rPr lang="el-GR" sz="1300" dirty="0">
                          <a:effectLst/>
                        </a:rPr>
                        <a:t>Μεξικό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270670">
                <a:tc>
                  <a:txBody>
                    <a:bodyPr/>
                    <a:lstStyle/>
                    <a:p>
                      <a:pPr marL="0" marR="0" algn="l">
                        <a:lnSpc>
                          <a:spcPct val="115000"/>
                        </a:lnSpc>
                        <a:spcBef>
                          <a:spcPts val="0"/>
                        </a:spcBef>
                        <a:spcAft>
                          <a:spcPts val="0"/>
                        </a:spcAft>
                      </a:pPr>
                      <a:r>
                        <a:rPr lang="el-GR" sz="1300" dirty="0">
                          <a:effectLst/>
                        </a:rPr>
                        <a:t>Χιλή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466688">
                <a:tc>
                  <a:txBody>
                    <a:bodyPr/>
                    <a:lstStyle/>
                    <a:p>
                      <a:pPr marL="0" marR="0" algn="l">
                        <a:lnSpc>
                          <a:spcPct val="115000"/>
                        </a:lnSpc>
                        <a:spcBef>
                          <a:spcPts val="0"/>
                        </a:spcBef>
                        <a:spcAft>
                          <a:spcPts val="0"/>
                        </a:spcAft>
                      </a:pPr>
                      <a:r>
                        <a:rPr lang="el-GR" sz="1300" dirty="0">
                          <a:effectLst/>
                        </a:rPr>
                        <a:t>Αυστραλία-</a:t>
                      </a:r>
                      <a:r>
                        <a:rPr lang="en-US" sz="1300" dirty="0">
                          <a:effectLst/>
                        </a:rPr>
                        <a:t>Victoria</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r>
              <a:tr h="270670">
                <a:tc>
                  <a:txBody>
                    <a:bodyPr/>
                    <a:lstStyle/>
                    <a:p>
                      <a:pPr marL="0" marR="0" algn="l">
                        <a:lnSpc>
                          <a:spcPct val="115000"/>
                        </a:lnSpc>
                        <a:spcBef>
                          <a:spcPts val="0"/>
                        </a:spcBef>
                        <a:spcAft>
                          <a:spcPts val="0"/>
                        </a:spcAft>
                      </a:pPr>
                      <a:r>
                        <a:rPr lang="el-GR" sz="1300" dirty="0">
                          <a:effectLst/>
                        </a:rPr>
                        <a:t>Ιαπωνία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r>
              <a:tr h="270670">
                <a:tc>
                  <a:txBody>
                    <a:bodyPr/>
                    <a:lstStyle/>
                    <a:p>
                      <a:pPr marL="0" marR="0" algn="l">
                        <a:lnSpc>
                          <a:spcPct val="115000"/>
                        </a:lnSpc>
                        <a:spcBef>
                          <a:spcPts val="0"/>
                        </a:spcBef>
                        <a:spcAft>
                          <a:spcPts val="0"/>
                        </a:spcAft>
                      </a:pPr>
                      <a:r>
                        <a:rPr lang="el-GR" sz="1300" dirty="0">
                          <a:effectLst/>
                        </a:rPr>
                        <a:t>Κίνα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200" b="0" dirty="0">
                          <a:effectLst/>
                        </a:rPr>
                        <a:t>Δίπλωμα </a:t>
                      </a:r>
                      <a:endParaRPr lang="en-US" sz="12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r>
              <a:tr h="270670">
                <a:tc>
                  <a:txBody>
                    <a:bodyPr/>
                    <a:lstStyle/>
                    <a:p>
                      <a:pPr marL="0" marR="0" algn="l">
                        <a:lnSpc>
                          <a:spcPct val="115000"/>
                        </a:lnSpc>
                        <a:spcBef>
                          <a:spcPts val="0"/>
                        </a:spcBef>
                        <a:spcAft>
                          <a:spcPts val="0"/>
                        </a:spcAft>
                      </a:pPr>
                      <a:r>
                        <a:rPr lang="el-GR" sz="1300" dirty="0">
                          <a:effectLst/>
                        </a:rPr>
                        <a:t>Κίνα-Σαγκάη</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200" b="0" dirty="0" err="1">
                          <a:effectLst/>
                        </a:rPr>
                        <a:t>Δίπλωμα+Πτυχίο</a:t>
                      </a:r>
                      <a:endParaRPr lang="en-US" sz="12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pPr>
                      <a:r>
                        <a:rPr lang="el-GR" sz="1300" dirty="0">
                          <a:effectLst/>
                        </a:rPr>
                        <a:t>Νότια Κορέα</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pPr>
                      <a:r>
                        <a:rPr lang="el-GR" sz="1300" dirty="0">
                          <a:effectLst/>
                        </a:rPr>
                        <a:t>Σιγκαπούρη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r>
              <a:tr h="254299">
                <a:tc>
                  <a:txBody>
                    <a:bodyPr/>
                    <a:lstStyle/>
                    <a:p>
                      <a:pPr marL="0" marR="0" algn="l">
                        <a:lnSpc>
                          <a:spcPct val="115000"/>
                        </a:lnSpc>
                        <a:spcBef>
                          <a:spcPts val="0"/>
                        </a:spcBef>
                        <a:spcAft>
                          <a:spcPts val="0"/>
                        </a:spcAft>
                      </a:pPr>
                      <a:r>
                        <a:rPr lang="el-GR" sz="1300" dirty="0">
                          <a:effectLst/>
                        </a:rPr>
                        <a:t>Φιλιππίνες </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200" b="0" dirty="0">
                          <a:effectLst/>
                        </a:rPr>
                        <a:t>Δίπλωμα </a:t>
                      </a:r>
                      <a:endParaRPr lang="en-US" sz="12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a:effectLst/>
                        </a:rPr>
                        <a:t>+</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effectLst/>
                        </a:rPr>
                        <a:t> </a:t>
                      </a:r>
                      <a:endParaRPr lang="en-US" sz="1400" b="1" dirty="0">
                        <a:effectLst/>
                        <a:latin typeface="Calibri"/>
                        <a:ea typeface="Calibri"/>
                        <a:cs typeface="Times New Roman"/>
                      </a:endParaRPr>
                    </a:p>
                  </a:txBody>
                  <a:tcPr marL="68580" marR="68580" marT="0" marB="0"/>
                </a:tc>
              </a:tr>
              <a:tr h="270670">
                <a:tc>
                  <a:txBody>
                    <a:bodyPr/>
                    <a:lstStyle/>
                    <a:p>
                      <a:pPr marL="0" marR="0" algn="l">
                        <a:lnSpc>
                          <a:spcPct val="115000"/>
                        </a:lnSpc>
                        <a:spcBef>
                          <a:spcPts val="0"/>
                        </a:spcBef>
                        <a:spcAft>
                          <a:spcPts val="0"/>
                        </a:spcAft>
                      </a:pPr>
                      <a:r>
                        <a:rPr lang="el-GR" sz="1300" dirty="0">
                          <a:effectLst/>
                        </a:rPr>
                        <a:t>Χονγκ Κονγκ</a:t>
                      </a:r>
                      <a:endParaRPr lang="en-US" sz="13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200" b="0" dirty="0">
                          <a:effectLst/>
                        </a:rPr>
                        <a:t>Δίπλωμα </a:t>
                      </a:r>
                      <a:endParaRPr lang="en-US" sz="1200" b="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b="1">
                          <a:effectLst/>
                        </a:rPr>
                        <a:t> </a:t>
                      </a:r>
                      <a:endParaRPr lang="en-US" sz="1400" b="1">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l-GR" sz="1400" b="1" dirty="0">
                          <a:effectLst/>
                        </a:rPr>
                        <a:t>+</a:t>
                      </a:r>
                      <a:endParaRPr lang="en-US" sz="1400" b="1"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3908943011"/>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9992"/>
            <a:ext cx="8229600" cy="1066800"/>
          </a:xfrm>
        </p:spPr>
        <p:txBody>
          <a:bodyPr/>
          <a:lstStyle/>
          <a:p>
            <a:r>
              <a:rPr lang="el-GR" b="1" dirty="0" smtClean="0"/>
              <a:t>Συμπέρασμα</a:t>
            </a:r>
            <a:r>
              <a:rPr lang="el-GR" dirty="0" smtClean="0"/>
              <a:t> </a:t>
            </a:r>
            <a:endParaRPr lang="en-US" dirty="0"/>
          </a:p>
        </p:txBody>
      </p:sp>
      <p:sp>
        <p:nvSpPr>
          <p:cNvPr id="3" name="Content Placeholder 2"/>
          <p:cNvSpPr>
            <a:spLocks noGrp="1"/>
          </p:cNvSpPr>
          <p:nvPr>
            <p:ph idx="1"/>
          </p:nvPr>
        </p:nvSpPr>
        <p:spPr>
          <a:xfrm>
            <a:off x="457200" y="1916832"/>
            <a:ext cx="8229600" cy="4657704"/>
          </a:xfrm>
        </p:spPr>
        <p:txBody>
          <a:bodyPr/>
          <a:lstStyle/>
          <a:p>
            <a:pPr marL="109728" indent="0" algn="ctr">
              <a:lnSpc>
                <a:spcPts val="4000"/>
              </a:lnSpc>
              <a:spcBef>
                <a:spcPts val="600"/>
              </a:spcBef>
              <a:buNone/>
            </a:pPr>
            <a:r>
              <a:rPr lang="el-GR" dirty="0" smtClean="0"/>
              <a:t>Αν το δούμε από</a:t>
            </a:r>
            <a:r>
              <a:rPr lang="el-GR" b="1" dirty="0" smtClean="0"/>
              <a:t> </a:t>
            </a:r>
            <a:r>
              <a:rPr lang="el-GR" dirty="0"/>
              <a:t>τη</a:t>
            </a:r>
            <a:r>
              <a:rPr lang="el-GR" b="1" dirty="0"/>
              <a:t> σκοπιά της οικονομίας </a:t>
            </a:r>
            <a:r>
              <a:rPr lang="el-GR" dirty="0" smtClean="0"/>
              <a:t>	    </a:t>
            </a:r>
          </a:p>
          <a:p>
            <a:pPr marL="109728" indent="0" algn="just">
              <a:lnSpc>
                <a:spcPts val="4000"/>
              </a:lnSpc>
              <a:spcBef>
                <a:spcPts val="600"/>
              </a:spcBef>
              <a:buNone/>
            </a:pPr>
            <a:endParaRPr lang="el-GR" dirty="0"/>
          </a:p>
          <a:p>
            <a:pPr marL="109728" indent="0" algn="ctr">
              <a:lnSpc>
                <a:spcPts val="4000"/>
              </a:lnSpc>
              <a:spcBef>
                <a:spcPts val="600"/>
              </a:spcBef>
              <a:buNone/>
            </a:pPr>
            <a:r>
              <a:rPr lang="el-GR" dirty="0" smtClean="0"/>
              <a:t>σχεδόν </a:t>
            </a:r>
            <a:r>
              <a:rPr lang="el-GR" dirty="0"/>
              <a:t>καμιά χώρα δεν έχει κατάλογο, αλλά μηχανισμούς που σχετίζονται με το </a:t>
            </a:r>
            <a:r>
              <a:rPr lang="el-GR" dirty="0" smtClean="0"/>
              <a:t>συγκείμενό </a:t>
            </a:r>
            <a:r>
              <a:rPr lang="el-GR" dirty="0"/>
              <a:t>τους, όπως για παράδειγμα με τους κανόνες ζήτησης και </a:t>
            </a:r>
            <a:r>
              <a:rPr lang="el-GR" dirty="0" smtClean="0"/>
              <a:t>προσφοράς.</a:t>
            </a:r>
            <a:endParaRPr lang="en-US" dirty="0"/>
          </a:p>
          <a:p>
            <a:pPr marL="109728" indent="0">
              <a:lnSpc>
                <a:spcPts val="4000"/>
              </a:lnSpc>
              <a:spcBef>
                <a:spcPts val="600"/>
              </a:spcBef>
              <a:buNone/>
            </a:pPr>
            <a:endParaRPr lang="en-US"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28</a:t>
            </a:fld>
            <a:endParaRPr lang="en-US"/>
          </a:p>
        </p:txBody>
      </p:sp>
      <p:sp>
        <p:nvSpPr>
          <p:cNvPr id="10" name="Down Arrow 9"/>
          <p:cNvSpPr/>
          <p:nvPr/>
        </p:nvSpPr>
        <p:spPr>
          <a:xfrm>
            <a:off x="3995936" y="2492896"/>
            <a:ext cx="936104" cy="648072"/>
          </a:xfrm>
          <a:prstGeom prst="downArrow">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884289380"/>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Πηγές </a:t>
            </a:r>
            <a:endParaRPr lang="en-US" dirty="0"/>
          </a:p>
        </p:txBody>
      </p:sp>
      <p:sp>
        <p:nvSpPr>
          <p:cNvPr id="3" name="Content Placeholder 2"/>
          <p:cNvSpPr>
            <a:spLocks noGrp="1"/>
          </p:cNvSpPr>
          <p:nvPr>
            <p:ph idx="1"/>
          </p:nvPr>
        </p:nvSpPr>
        <p:spPr>
          <a:xfrm>
            <a:off x="457200" y="1556792"/>
            <a:ext cx="8229600" cy="5017744"/>
          </a:xfrm>
        </p:spPr>
        <p:txBody>
          <a:bodyPr>
            <a:normAutofit fontScale="92500"/>
          </a:bodyPr>
          <a:lstStyle/>
          <a:p>
            <a:r>
              <a:rPr lang="en-US" dirty="0" smtClean="0">
                <a:hlinkClick r:id="rId2"/>
              </a:rPr>
              <a:t>http://www.ncee.org/programs-affiliates/center-on-international-education-benchmarking/</a:t>
            </a:r>
            <a:r>
              <a:rPr lang="el-GR" dirty="0" smtClean="0"/>
              <a:t> </a:t>
            </a:r>
          </a:p>
          <a:p>
            <a:r>
              <a:rPr lang="en-US" dirty="0" smtClean="0">
                <a:hlinkClick r:id="rId3"/>
              </a:rPr>
              <a:t>http://deewr.gov.au/quality-teaching</a:t>
            </a:r>
            <a:endParaRPr lang="el-GR" dirty="0" smtClean="0"/>
          </a:p>
          <a:p>
            <a:r>
              <a:rPr lang="en-US" dirty="0" smtClean="0">
                <a:hlinkClick r:id="rId4"/>
              </a:rPr>
              <a:t>http://www.teacherstandards.aitsl.edu.au/CareerStage/GraduateTeachers</a:t>
            </a:r>
            <a:endParaRPr lang="el-GR" dirty="0" smtClean="0"/>
          </a:p>
          <a:p>
            <a:r>
              <a:rPr lang="en-US" dirty="0" smtClean="0">
                <a:hlinkClick r:id="rId5"/>
              </a:rPr>
              <a:t>http://www.education.vic.gov.au/about/careers/teaching/Pages/registration.aspx</a:t>
            </a:r>
            <a:endParaRPr lang="el-GR" dirty="0" smtClean="0"/>
          </a:p>
          <a:p>
            <a:r>
              <a:rPr lang="en-US" dirty="0" smtClean="0">
                <a:hlinkClick r:id="rId6"/>
              </a:rPr>
              <a:t>http://www.moe.gov.sg/careers/teach/faqs/#recruitment-process</a:t>
            </a:r>
            <a:endParaRPr lang="el-GR" dirty="0" smtClean="0"/>
          </a:p>
          <a:p>
            <a:r>
              <a:rPr lang="en-US" dirty="0">
                <a:hlinkClick r:id="rId7"/>
              </a:rPr>
              <a:t>http://</a:t>
            </a:r>
            <a:r>
              <a:rPr lang="en-US" dirty="0" smtClean="0">
                <a:hlinkClick r:id="rId7"/>
              </a:rPr>
              <a:t>www.iea.nl/fileadmin/user_upload/Publications/Electronic_versions/TEDS-M_Cost_Study.pdf</a:t>
            </a:r>
            <a:r>
              <a:rPr lang="el-GR" dirty="0" smtClean="0"/>
              <a:t> </a:t>
            </a:r>
          </a:p>
          <a:p>
            <a:endParaRPr lang="en-US" dirty="0"/>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29</a:t>
            </a:fld>
            <a:endParaRPr lang="en-US"/>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Γαλλία </a:t>
            </a:r>
            <a:endParaRPr lang="en-US" dirty="0"/>
          </a:p>
        </p:txBody>
      </p:sp>
      <p:sp>
        <p:nvSpPr>
          <p:cNvPr id="3" name="Content Placeholder 2"/>
          <p:cNvSpPr>
            <a:spLocks noGrp="1"/>
          </p:cNvSpPr>
          <p:nvPr>
            <p:ph idx="1"/>
          </p:nvPr>
        </p:nvSpPr>
        <p:spPr>
          <a:xfrm>
            <a:off x="457200" y="1484784"/>
            <a:ext cx="8229600" cy="5089752"/>
          </a:xfrm>
        </p:spPr>
        <p:txBody>
          <a:bodyPr>
            <a:normAutofit fontScale="85000" lnSpcReduction="10000"/>
          </a:bodyPr>
          <a:lstStyle/>
          <a:p>
            <a:pPr algn="just">
              <a:lnSpc>
                <a:spcPts val="2800"/>
              </a:lnSpc>
              <a:spcBef>
                <a:spcPts val="600"/>
              </a:spcBef>
            </a:pPr>
            <a:r>
              <a:rPr lang="el-GR" sz="2000" dirty="0" smtClean="0"/>
              <a:t>Πτυχίο Πανεπιστημίου ή ισοδύναμο πτυχίο και μελέτη για εισαγωγικές εξετάσεις στο πρώτο έτος Πανεπιστημίου στο τμήμα εκπαίδευσης των εκπαιδευτικών.</a:t>
            </a:r>
          </a:p>
          <a:p>
            <a:pPr algn="just">
              <a:lnSpc>
                <a:spcPts val="2800"/>
              </a:lnSpc>
              <a:spcBef>
                <a:spcPts val="600"/>
              </a:spcBef>
            </a:pPr>
            <a:r>
              <a:rPr lang="el-GR" sz="2000" dirty="0" smtClean="0"/>
              <a:t>Στο δεύτερο έτος γίνεται εκπαίδευση των υποψηφίων για να περάσουν τις σχετικές εξετάσεις </a:t>
            </a:r>
            <a:r>
              <a:rPr lang="el-GR" sz="2000" dirty="0"/>
              <a:t>επαγγελματικής ειδικότητας</a:t>
            </a:r>
            <a:r>
              <a:rPr lang="el-GR" sz="2000" dirty="0" smtClean="0"/>
              <a:t>.</a:t>
            </a:r>
          </a:p>
          <a:p>
            <a:pPr algn="just">
              <a:lnSpc>
                <a:spcPts val="2800"/>
              </a:lnSpc>
              <a:spcBef>
                <a:spcPts val="600"/>
              </a:spcBef>
            </a:pPr>
            <a:r>
              <a:rPr lang="el-GR" sz="2000" dirty="0" smtClean="0"/>
              <a:t>Ο διορισμός τους σε συγκεκριμένο σχολείο και τάξη καθορίζεται με αναφορά σε μια βάση δεδομένων, η οποία καταγράφει το διορισμό και τον επαναδιορισμό τους σε περίπτωση που θέλουν να αλλάξουν θέση εργασίας. </a:t>
            </a:r>
          </a:p>
          <a:p>
            <a:pPr algn="just">
              <a:lnSpc>
                <a:spcPts val="2800"/>
              </a:lnSpc>
              <a:spcBef>
                <a:spcPts val="600"/>
              </a:spcBef>
            </a:pPr>
            <a:r>
              <a:rPr lang="el-GR" sz="2000" dirty="0" smtClean="0"/>
              <a:t>Ο διορισμός γίνεται μέσω ενός συστήματος αξιολόγησης (</a:t>
            </a:r>
            <a:r>
              <a:rPr lang="el-GR" sz="2000" dirty="0" err="1" smtClean="0"/>
              <a:t>μοριοδότηση</a:t>
            </a:r>
            <a:r>
              <a:rPr lang="el-GR" sz="2000" dirty="0" smtClean="0"/>
              <a:t>), κυρίως ανάλογα με την προϋπηρεσία των εκπαιδευτικών.</a:t>
            </a:r>
          </a:p>
          <a:p>
            <a:pPr algn="just">
              <a:lnSpc>
                <a:spcPts val="2800"/>
              </a:lnSpc>
              <a:spcBef>
                <a:spcPts val="600"/>
              </a:spcBef>
            </a:pPr>
            <a:r>
              <a:rPr lang="el-GR" sz="2000" dirty="0" smtClean="0"/>
              <a:t>Στη δευτεροβάθμια εκπαίδευση οι εκπαιδευτικοί χρειάζονται πτυχίο Πανεπιστημίου σε ένα γνωστικό αντικείμενο.</a:t>
            </a:r>
            <a:endParaRPr lang="en-US" sz="2000" dirty="0"/>
          </a:p>
        </p:txBody>
      </p:sp>
      <p:sp>
        <p:nvSpPr>
          <p:cNvPr id="6"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3</a:t>
            </a:fld>
            <a:endParaRPr lang="en-US"/>
          </a:p>
        </p:txBody>
      </p:sp>
    </p:spTree>
    <p:extLst>
      <p:ext uri="{BB962C8B-B14F-4D97-AF65-F5344CB8AC3E}">
        <p14:creationId xmlns:p14="http://schemas.microsoft.com/office/powerpoint/2010/main" xmlns="" val="1647399033"/>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Γερμανία</a:t>
            </a:r>
            <a:endParaRPr lang="en-US" dirty="0"/>
          </a:p>
        </p:txBody>
      </p:sp>
      <p:sp>
        <p:nvSpPr>
          <p:cNvPr id="3" name="Content Placeholder 2"/>
          <p:cNvSpPr>
            <a:spLocks noGrp="1"/>
          </p:cNvSpPr>
          <p:nvPr>
            <p:ph idx="1"/>
          </p:nvPr>
        </p:nvSpPr>
        <p:spPr>
          <a:xfrm>
            <a:off x="457200" y="1628800"/>
            <a:ext cx="8229600" cy="4945736"/>
          </a:xfrm>
        </p:spPr>
        <p:txBody>
          <a:bodyPr>
            <a:normAutofit/>
          </a:bodyPr>
          <a:lstStyle/>
          <a:p>
            <a:pPr algn="just">
              <a:lnSpc>
                <a:spcPts val="3000"/>
              </a:lnSpc>
              <a:spcBef>
                <a:spcPts val="600"/>
              </a:spcBef>
            </a:pPr>
            <a:r>
              <a:rPr lang="el-GR" sz="2000" dirty="0" smtClean="0"/>
              <a:t>Οι πολιτείες είναι υπεύθυνες για την πιστοποίηση των εκπαιδευτικών, όπως </a:t>
            </a:r>
            <a:r>
              <a:rPr lang="el-GR" sz="2000" dirty="0"/>
              <a:t>και για </a:t>
            </a:r>
            <a:r>
              <a:rPr lang="el-GR" sz="2000" dirty="0" smtClean="0"/>
              <a:t>τα προγράμματα σπουδών και </a:t>
            </a:r>
            <a:r>
              <a:rPr lang="el-GR" sz="2000" dirty="0"/>
              <a:t>την επιλογή των σχολικών </a:t>
            </a:r>
            <a:r>
              <a:rPr lang="el-GR" sz="2000" dirty="0" smtClean="0"/>
              <a:t>βιβλίων.</a:t>
            </a:r>
          </a:p>
          <a:p>
            <a:pPr algn="just">
              <a:lnSpc>
                <a:spcPts val="3000"/>
              </a:lnSpc>
              <a:spcBef>
                <a:spcPts val="600"/>
              </a:spcBef>
            </a:pPr>
            <a:r>
              <a:rPr lang="el-GR" sz="2000" dirty="0" smtClean="0"/>
              <a:t>Οι σπουδές στο Πανεπιστήμιο ή στο Κολλέγιο κατάρτισης εκπαιδευτικών είναι συνυφασμένα με την επίβλεψη του κράτους με </a:t>
            </a:r>
            <a:r>
              <a:rPr lang="el-GR" sz="2000" dirty="0"/>
              <a:t>τη λειτουργία πανεπιστημιακού προσωπικού </a:t>
            </a:r>
            <a:r>
              <a:rPr lang="el-GR" sz="2000" dirty="0" smtClean="0"/>
              <a:t>ως εξεταστές.</a:t>
            </a:r>
          </a:p>
          <a:p>
            <a:pPr algn="just">
              <a:lnSpc>
                <a:spcPts val="3000"/>
              </a:lnSpc>
              <a:spcBef>
                <a:spcPts val="600"/>
              </a:spcBef>
            </a:pPr>
            <a:r>
              <a:rPr lang="el-GR" sz="2000" dirty="0" smtClean="0"/>
              <a:t>Το προσωπικό επιβλέπει τη διδακτική πρακτική και επιπλέον μαθήματα.</a:t>
            </a:r>
          </a:p>
          <a:p>
            <a:pPr algn="just">
              <a:lnSpc>
                <a:spcPts val="3000"/>
              </a:lnSpc>
              <a:spcBef>
                <a:spcPts val="600"/>
              </a:spcBef>
            </a:pPr>
            <a:r>
              <a:rPr lang="el-GR" sz="2000" dirty="0" smtClean="0"/>
              <a:t>Αυτό διαρκεί δύο χρόνια, όπου γίνεται μια τελική εξέταση υπό την επίβλεψη αποκλειστικά του κράτους. </a:t>
            </a:r>
          </a:p>
          <a:p>
            <a:pPr algn="just">
              <a:lnSpc>
                <a:spcPts val="3000"/>
              </a:lnSpc>
              <a:spcBef>
                <a:spcPts val="600"/>
              </a:spcBef>
            </a:pPr>
            <a:r>
              <a:rPr lang="el-GR" sz="2000" dirty="0"/>
              <a:t>Σ</a:t>
            </a:r>
            <a:r>
              <a:rPr lang="el-GR" sz="2000" dirty="0" smtClean="0"/>
              <a:t>υχνά οι εκπαιδευτικοί δεν διορίζονται μέχρι να γίνουν 30 χρονών.</a:t>
            </a:r>
            <a:endParaRPr lang="en-US" sz="2000" dirty="0"/>
          </a:p>
        </p:txBody>
      </p:sp>
      <p:sp>
        <p:nvSpPr>
          <p:cNvPr id="6"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4</a:t>
            </a:fld>
            <a:endParaRPr lang="en-US"/>
          </a:p>
        </p:txBody>
      </p:sp>
    </p:spTree>
    <p:extLst>
      <p:ext uri="{BB962C8B-B14F-4D97-AF65-F5344CB8AC3E}">
        <p14:creationId xmlns:p14="http://schemas.microsoft.com/office/powerpoint/2010/main" xmlns="" val="3858078316"/>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Ελβετία </a:t>
            </a:r>
            <a:endParaRPr lang="en-US" dirty="0"/>
          </a:p>
        </p:txBody>
      </p:sp>
      <p:sp>
        <p:nvSpPr>
          <p:cNvPr id="3" name="Content Placeholder 2"/>
          <p:cNvSpPr>
            <a:spLocks noGrp="1"/>
          </p:cNvSpPr>
          <p:nvPr>
            <p:ph idx="1"/>
          </p:nvPr>
        </p:nvSpPr>
        <p:spPr>
          <a:xfrm>
            <a:off x="539552" y="1628800"/>
            <a:ext cx="8064896" cy="4945736"/>
          </a:xfrm>
        </p:spPr>
        <p:txBody>
          <a:bodyPr>
            <a:noAutofit/>
          </a:bodyPr>
          <a:lstStyle/>
          <a:p>
            <a:pPr algn="just">
              <a:lnSpc>
                <a:spcPts val="3000"/>
              </a:lnSpc>
              <a:spcBef>
                <a:spcPts val="600"/>
              </a:spcBef>
            </a:pPr>
            <a:r>
              <a:rPr lang="el-GR" sz="2000" dirty="0"/>
              <a:t>Όλοι οι εκπαιδευτικοί στην Ελβετία πρέπει να </a:t>
            </a:r>
            <a:r>
              <a:rPr lang="el-GR" sz="2000" dirty="0" smtClean="0"/>
              <a:t>ολοκληρώσουν </a:t>
            </a:r>
            <a:r>
              <a:rPr lang="el-GR" sz="2000" dirty="0"/>
              <a:t>την </a:t>
            </a:r>
            <a:r>
              <a:rPr lang="el-GR" sz="2000" dirty="0" smtClean="0"/>
              <a:t>εκπαίδευσή τους σε ιδρύματα τριτοβάθμιας εκπαίδευσης.</a:t>
            </a:r>
          </a:p>
          <a:p>
            <a:pPr algn="just">
              <a:lnSpc>
                <a:spcPts val="3000"/>
              </a:lnSpc>
              <a:spcBef>
                <a:spcPts val="600"/>
              </a:spcBef>
            </a:pPr>
            <a:r>
              <a:rPr lang="el-GR" sz="2000" dirty="0" smtClean="0"/>
              <a:t>Προ-υπηρεσιακή εκπαίδευση των εκπαιδευτικών τουλάχιστον τρία χρόνια σε σχολεία πρωτοβάθμιας εκπαίδευσης, στα οποία εργάζονται.</a:t>
            </a:r>
          </a:p>
          <a:p>
            <a:pPr algn="just">
              <a:lnSpc>
                <a:spcPts val="3000"/>
              </a:lnSpc>
              <a:spcBef>
                <a:spcPts val="600"/>
              </a:spcBef>
            </a:pPr>
            <a:r>
              <a:rPr lang="el-GR" sz="2000" dirty="0" smtClean="0"/>
              <a:t>Για τους εκπαιδευτικούς δευτεροβάθμιας εκπαίδευσης η προ-υπηρεσιακή εκπαίδευση διαρκεί 5-6 χρόνια και η διάρκεια σπουδών τους είναι 4 ½ χρόνια.</a:t>
            </a:r>
          </a:p>
          <a:p>
            <a:pPr algn="just">
              <a:lnSpc>
                <a:spcPts val="3000"/>
              </a:lnSpc>
              <a:spcBef>
                <a:spcPts val="600"/>
              </a:spcBef>
            </a:pPr>
            <a:r>
              <a:rPr lang="el-GR" sz="2000" dirty="0"/>
              <a:t>Ευθύνη για την πρόσληψη, επιλογή και διορισμό στην Ελβετία έχουν οι κοινοτικές αρχές μαζί με τις σχολικές επιτροπές της κοινότητας και τους διευθυντές των σχολείων</a:t>
            </a:r>
            <a:r>
              <a:rPr lang="el-GR" sz="2000" dirty="0" smtClean="0"/>
              <a:t>.</a:t>
            </a:r>
            <a:endParaRPr lang="el-GR" sz="2000" dirty="0"/>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5</a:t>
            </a:fld>
            <a:endParaRPr lang="en-US"/>
          </a:p>
        </p:txBody>
      </p:sp>
    </p:spTree>
    <p:extLst>
      <p:ext uri="{BB962C8B-B14F-4D97-AF65-F5344CB8AC3E}">
        <p14:creationId xmlns:p14="http://schemas.microsoft.com/office/powerpoint/2010/main" xmlns="" val="2998991738"/>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Ελβετία </a:t>
            </a:r>
            <a:endParaRPr lang="en-US" dirty="0"/>
          </a:p>
        </p:txBody>
      </p:sp>
      <p:sp>
        <p:nvSpPr>
          <p:cNvPr id="3" name="Content Placeholder 2"/>
          <p:cNvSpPr>
            <a:spLocks noGrp="1"/>
          </p:cNvSpPr>
          <p:nvPr>
            <p:ph idx="1"/>
          </p:nvPr>
        </p:nvSpPr>
        <p:spPr>
          <a:xfrm>
            <a:off x="395536" y="1556792"/>
            <a:ext cx="8352928" cy="5017744"/>
          </a:xfrm>
        </p:spPr>
        <p:txBody>
          <a:bodyPr>
            <a:noAutofit/>
          </a:bodyPr>
          <a:lstStyle/>
          <a:p>
            <a:pPr algn="just">
              <a:lnSpc>
                <a:spcPts val="3000"/>
              </a:lnSpc>
              <a:spcBef>
                <a:spcPts val="600"/>
              </a:spcBef>
            </a:pPr>
            <a:r>
              <a:rPr lang="el-GR" sz="2000" dirty="0" smtClean="0"/>
              <a:t>Ο διευθυντής του σχολείου </a:t>
            </a:r>
            <a:r>
              <a:rPr lang="el-GR" sz="2000" dirty="0"/>
              <a:t>παίζει σημαντικό ρόλο στην πρόσληψη και την επιλογή, ακόμη και </a:t>
            </a:r>
            <a:r>
              <a:rPr lang="el-GR" sz="2000" dirty="0" smtClean="0"/>
              <a:t>όταν την </a:t>
            </a:r>
            <a:r>
              <a:rPr lang="el-GR" sz="2000" dirty="0"/>
              <a:t>επίσημη ευθύνη φέρουν οι σχολικές επιτροπές. </a:t>
            </a:r>
            <a:endParaRPr lang="el-GR" sz="2000" dirty="0" smtClean="0"/>
          </a:p>
          <a:p>
            <a:pPr algn="just">
              <a:lnSpc>
                <a:spcPts val="3000"/>
              </a:lnSpc>
              <a:spcBef>
                <a:spcPts val="600"/>
              </a:spcBef>
            </a:pPr>
            <a:r>
              <a:rPr lang="el-GR" sz="2000" dirty="0" smtClean="0"/>
              <a:t>Οι εκπαιδευτικοί, πολλές φορές, </a:t>
            </a:r>
            <a:r>
              <a:rPr lang="el-GR" sz="2000" dirty="0"/>
              <a:t>έχουν το δικαίωμα να προτείνουν </a:t>
            </a:r>
            <a:r>
              <a:rPr lang="el-GR" sz="2000" dirty="0" smtClean="0"/>
              <a:t>ποιος </a:t>
            </a:r>
            <a:r>
              <a:rPr lang="el-GR" sz="2000" dirty="0"/>
              <a:t>θα πρέπει να </a:t>
            </a:r>
            <a:r>
              <a:rPr lang="el-GR" sz="2000" dirty="0" smtClean="0"/>
              <a:t>προσληφθεί.</a:t>
            </a:r>
          </a:p>
          <a:p>
            <a:pPr algn="just">
              <a:lnSpc>
                <a:spcPts val="3000"/>
              </a:lnSpc>
              <a:spcBef>
                <a:spcPts val="600"/>
              </a:spcBef>
            </a:pPr>
            <a:r>
              <a:rPr lang="el-GR" sz="2000" dirty="0" smtClean="0"/>
              <a:t>Συνήθως εξετάζονται τα «</a:t>
            </a:r>
            <a:r>
              <a:rPr lang="en-US" sz="2000" dirty="0" smtClean="0"/>
              <a:t>portfolios</a:t>
            </a:r>
            <a:r>
              <a:rPr lang="el-GR" sz="2000" dirty="0" smtClean="0"/>
              <a:t>» των υποψηφίων, γίνονται συνεντεύξεις και κάποιες φορές γίνεται και ένα δοκιμαστικό μάθημα.</a:t>
            </a:r>
          </a:p>
          <a:p>
            <a:pPr algn="just">
              <a:lnSpc>
                <a:spcPts val="3000"/>
              </a:lnSpc>
              <a:spcBef>
                <a:spcPts val="600"/>
              </a:spcBef>
            </a:pPr>
            <a:r>
              <a:rPr lang="el-GR" sz="2000" dirty="0"/>
              <a:t>Οι υποψήφιοι για την πρωτοβάθμια και κατώτερη δευτεροβάθμια </a:t>
            </a:r>
            <a:r>
              <a:rPr lang="el-GR" sz="2000" dirty="0" smtClean="0"/>
              <a:t>εκπαίδευση, υποβάλλουν </a:t>
            </a:r>
            <a:r>
              <a:rPr lang="el-GR" sz="2000" dirty="0"/>
              <a:t>τις αιτήσεις </a:t>
            </a:r>
            <a:r>
              <a:rPr lang="el-GR" sz="2000" dirty="0" smtClean="0"/>
              <a:t>τους απευθείας στη </a:t>
            </a:r>
            <a:r>
              <a:rPr lang="el-GR" sz="2000" dirty="0"/>
              <a:t>σχολική επιτροπή, ενώ όσοι θέλουν να διδάξουν </a:t>
            </a:r>
            <a:r>
              <a:rPr lang="el-GR" sz="2000" dirty="0" smtClean="0"/>
              <a:t>στην ανώτερη δευτεροβάθμια εκπαίδευση απευθύνονται </a:t>
            </a:r>
            <a:r>
              <a:rPr lang="el-GR" sz="2000" dirty="0"/>
              <a:t>απευθείας στα σχολεία που </a:t>
            </a:r>
            <a:r>
              <a:rPr lang="el-GR" sz="2000" dirty="0" smtClean="0"/>
              <a:t>τους ενδιαφέρουν. </a:t>
            </a:r>
            <a:endParaRPr lang="en-US" sz="2000" dirty="0"/>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6</a:t>
            </a:fld>
            <a:endParaRPr lang="en-US"/>
          </a:p>
        </p:txBody>
      </p:sp>
    </p:spTree>
    <p:extLst>
      <p:ext uri="{BB962C8B-B14F-4D97-AF65-F5344CB8AC3E}">
        <p14:creationId xmlns:p14="http://schemas.microsoft.com/office/powerpoint/2010/main" xmlns="" val="2705681825"/>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a:t>Ηνωμένο Βασίλειο</a:t>
            </a:r>
            <a:endParaRPr lang="en-US" dirty="0"/>
          </a:p>
        </p:txBody>
      </p:sp>
      <p:sp>
        <p:nvSpPr>
          <p:cNvPr id="3" name="Content Placeholder 2"/>
          <p:cNvSpPr>
            <a:spLocks noGrp="1"/>
          </p:cNvSpPr>
          <p:nvPr>
            <p:ph idx="1"/>
          </p:nvPr>
        </p:nvSpPr>
        <p:spPr>
          <a:xfrm>
            <a:off x="457200" y="1628800"/>
            <a:ext cx="8229600" cy="4945736"/>
          </a:xfrm>
        </p:spPr>
        <p:txBody>
          <a:bodyPr>
            <a:normAutofit fontScale="92500"/>
          </a:bodyPr>
          <a:lstStyle/>
          <a:p>
            <a:pPr algn="just">
              <a:lnSpc>
                <a:spcPts val="2700"/>
              </a:lnSpc>
              <a:spcBef>
                <a:spcPts val="0"/>
              </a:spcBef>
            </a:pPr>
            <a:r>
              <a:rPr lang="el-GR" sz="2200" dirty="0"/>
              <a:t>Οι εκπαιδευτικοί στην Αγγλία και την Ουαλία πρέπει να</a:t>
            </a:r>
            <a:r>
              <a:rPr lang="el-GR" sz="2200" dirty="0">
                <a:solidFill>
                  <a:srgbClr val="FF0000"/>
                </a:solidFill>
              </a:rPr>
              <a:t> </a:t>
            </a:r>
            <a:r>
              <a:rPr lang="el-GR" sz="2200" dirty="0" smtClean="0"/>
              <a:t>συμπληρώσουν </a:t>
            </a:r>
            <a:r>
              <a:rPr lang="el-GR" sz="2200" dirty="0"/>
              <a:t>ένα προπτυχιακό ή μεταπτυχιακό πρόγραμμα εκπαίδευσης των εκπαιδευτικών</a:t>
            </a:r>
            <a:r>
              <a:rPr lang="el-GR" sz="2200" dirty="0" smtClean="0"/>
              <a:t>.</a:t>
            </a:r>
          </a:p>
          <a:p>
            <a:pPr algn="just">
              <a:lnSpc>
                <a:spcPts val="2700"/>
              </a:lnSpc>
              <a:spcBef>
                <a:spcPts val="600"/>
              </a:spcBef>
            </a:pPr>
            <a:r>
              <a:rPr lang="el-GR" sz="2200" dirty="0" smtClean="0"/>
              <a:t>Στη Βόρεια </a:t>
            </a:r>
            <a:r>
              <a:rPr lang="el-GR" sz="2200" dirty="0"/>
              <a:t>Ιρλανδία και τη Σκωτία, οι εκπαιδευτικοί πρέπει να </a:t>
            </a:r>
            <a:r>
              <a:rPr lang="el-GR" sz="2200" dirty="0" smtClean="0"/>
              <a:t>κατέχουν ένα </a:t>
            </a:r>
            <a:r>
              <a:rPr lang="el-GR" sz="2200" dirty="0"/>
              <a:t>αναγνωρισμένο πτυχίο διδασκαλίας</a:t>
            </a:r>
            <a:r>
              <a:rPr lang="el-GR" sz="2200" dirty="0" smtClean="0"/>
              <a:t>.</a:t>
            </a:r>
          </a:p>
          <a:p>
            <a:pPr algn="just">
              <a:lnSpc>
                <a:spcPts val="2700"/>
              </a:lnSpc>
              <a:spcBef>
                <a:spcPts val="600"/>
              </a:spcBef>
            </a:pPr>
            <a:r>
              <a:rPr lang="el-GR" sz="2200" dirty="0"/>
              <a:t>Οι εκπαιδευτικοί στο Ηνωμένο Βασίλειο γενικά </a:t>
            </a:r>
            <a:r>
              <a:rPr lang="el-GR" sz="2200" dirty="0" smtClean="0"/>
              <a:t>προσλαμβάνονται μέσω μιας ανταγωνιστικής διαδικασίας, στην οποία τα μεμονωμένα σχολεία προσλαμβάνουν εκπαιδευτικούς.</a:t>
            </a:r>
          </a:p>
          <a:p>
            <a:pPr algn="just">
              <a:lnSpc>
                <a:spcPts val="2700"/>
              </a:lnSpc>
              <a:spcBef>
                <a:spcPts val="600"/>
              </a:spcBef>
            </a:pPr>
            <a:r>
              <a:rPr lang="el-GR" sz="2200" dirty="0"/>
              <a:t>Στη Σκωτία, οι τοπικές αρχές </a:t>
            </a:r>
            <a:r>
              <a:rPr lang="el-GR" sz="2200" dirty="0" smtClean="0"/>
              <a:t>ή τα μεμονωμένα </a:t>
            </a:r>
            <a:r>
              <a:rPr lang="el-GR" sz="2200" dirty="0"/>
              <a:t>σχολεία </a:t>
            </a:r>
            <a:r>
              <a:rPr lang="el-GR" sz="2200" dirty="0" smtClean="0"/>
              <a:t>στον ιδιωτικό </a:t>
            </a:r>
            <a:r>
              <a:rPr lang="el-GR" sz="2200" dirty="0"/>
              <a:t>τομέα είναι </a:t>
            </a:r>
            <a:r>
              <a:rPr lang="el-GR" sz="2200" dirty="0" smtClean="0"/>
              <a:t>υπεύθυνα </a:t>
            </a:r>
            <a:r>
              <a:rPr lang="el-GR" sz="2200" dirty="0"/>
              <a:t>για την </a:t>
            </a:r>
            <a:r>
              <a:rPr lang="el-GR" sz="2200" dirty="0" smtClean="0"/>
              <a:t>πρόσληψη των εκπαιδευτικών. Οι ελλείψεις του εκπαιδευτικού </a:t>
            </a:r>
            <a:r>
              <a:rPr lang="el-GR" sz="2200" dirty="0"/>
              <a:t>σε συγκεκριμένα </a:t>
            </a:r>
            <a:r>
              <a:rPr lang="el-GR" sz="2200" dirty="0" smtClean="0"/>
              <a:t>θέματα, γενικά  </a:t>
            </a:r>
            <a:r>
              <a:rPr lang="el-GR" sz="2200" dirty="0"/>
              <a:t>δεν είναι </a:t>
            </a:r>
            <a:r>
              <a:rPr lang="el-GR" sz="2200" dirty="0" smtClean="0"/>
              <a:t>πρόβλημα στη Σκωτία </a:t>
            </a:r>
            <a:r>
              <a:rPr lang="el-GR" sz="2200" dirty="0"/>
              <a:t>και τη Βόρεια Ιρλανδία</a:t>
            </a:r>
            <a:r>
              <a:rPr lang="el-GR" sz="2200" dirty="0" smtClean="0"/>
              <a:t>.</a:t>
            </a:r>
          </a:p>
        </p:txBody>
      </p:sp>
      <p:sp>
        <p:nvSpPr>
          <p:cNvPr id="6"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7</a:t>
            </a:fld>
            <a:endParaRPr lang="en-US"/>
          </a:p>
        </p:txBody>
      </p:sp>
    </p:spTree>
    <p:extLst>
      <p:ext uri="{BB962C8B-B14F-4D97-AF65-F5344CB8AC3E}">
        <p14:creationId xmlns:p14="http://schemas.microsoft.com/office/powerpoint/2010/main" xmlns="" val="1774857600"/>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Ισπανία </a:t>
            </a:r>
            <a:endParaRPr lang="en-US" dirty="0"/>
          </a:p>
        </p:txBody>
      </p:sp>
      <p:sp>
        <p:nvSpPr>
          <p:cNvPr id="3" name="Content Placeholder 2"/>
          <p:cNvSpPr>
            <a:spLocks noGrp="1"/>
          </p:cNvSpPr>
          <p:nvPr>
            <p:ph idx="1"/>
          </p:nvPr>
        </p:nvSpPr>
        <p:spPr>
          <a:xfrm>
            <a:off x="467544" y="1484784"/>
            <a:ext cx="8208912" cy="5184576"/>
          </a:xfrm>
        </p:spPr>
        <p:txBody>
          <a:bodyPr>
            <a:noAutofit/>
          </a:bodyPr>
          <a:lstStyle/>
          <a:p>
            <a:pPr algn="just">
              <a:lnSpc>
                <a:spcPts val="2300"/>
              </a:lnSpc>
              <a:spcBef>
                <a:spcPts val="600"/>
              </a:spcBef>
            </a:pPr>
            <a:r>
              <a:rPr lang="el-GR" sz="2000" dirty="0" smtClean="0"/>
              <a:t>Πρωτοβάθμια Εκπαίδευση</a:t>
            </a:r>
          </a:p>
          <a:p>
            <a:pPr lvl="1" algn="just">
              <a:lnSpc>
                <a:spcPts val="2300"/>
              </a:lnSpc>
              <a:spcBef>
                <a:spcPts val="600"/>
              </a:spcBef>
            </a:pPr>
            <a:r>
              <a:rPr lang="el-GR" sz="2000" dirty="0" smtClean="0"/>
              <a:t>Τρία χρόνια εκπαίδευση σε Πανεπιστήμιο σε αυτούς που θέλουν να διδάξουν σε παιδιά προσχολικής και πρωτοβάθμιας εκπαίδευσης, για να αποκτήσουν πτυχίο.</a:t>
            </a:r>
          </a:p>
          <a:p>
            <a:pPr algn="just">
              <a:lnSpc>
                <a:spcPts val="2300"/>
              </a:lnSpc>
              <a:spcBef>
                <a:spcPts val="600"/>
              </a:spcBef>
            </a:pPr>
            <a:endParaRPr lang="el-GR" sz="2000" dirty="0"/>
          </a:p>
          <a:p>
            <a:pPr algn="just">
              <a:lnSpc>
                <a:spcPts val="2300"/>
              </a:lnSpc>
              <a:spcBef>
                <a:spcPts val="600"/>
              </a:spcBef>
            </a:pPr>
            <a:r>
              <a:rPr lang="el-GR" sz="2000" dirty="0" smtClean="0"/>
              <a:t>Δευτεροβάθμια Εκπαίδευση</a:t>
            </a:r>
          </a:p>
          <a:p>
            <a:pPr lvl="1" algn="just">
              <a:lnSpc>
                <a:spcPts val="2300"/>
              </a:lnSpc>
              <a:spcBef>
                <a:spcPts val="600"/>
              </a:spcBef>
            </a:pPr>
            <a:r>
              <a:rPr lang="el-GR" sz="2000" dirty="0" smtClean="0"/>
              <a:t>Τετραετές πρόγραμμα για απόκτηση πτυχίου Πανεπιστημίου σε ένα θέμα διδασκαλίας και ένα έτος παιδαγωγικής επάρκειας. </a:t>
            </a:r>
          </a:p>
          <a:p>
            <a:pPr marL="109728" indent="0" algn="just">
              <a:lnSpc>
                <a:spcPts val="2300"/>
              </a:lnSpc>
              <a:spcBef>
                <a:spcPts val="600"/>
              </a:spcBef>
              <a:buNone/>
            </a:pPr>
            <a:endParaRPr lang="el-GR" sz="2000" dirty="0" smtClean="0"/>
          </a:p>
          <a:p>
            <a:pPr marL="109728" indent="0" algn="just">
              <a:lnSpc>
                <a:spcPts val="2300"/>
              </a:lnSpc>
              <a:spcBef>
                <a:spcPts val="600"/>
              </a:spcBef>
              <a:buNone/>
            </a:pPr>
            <a:r>
              <a:rPr lang="el-GR" sz="2000" dirty="0" smtClean="0"/>
              <a:t>	Παρουσιάστηκαν αδυναμίες και ελλείψεις στην κάλυψη των εκπαιδευτικών αναγκών στην τάξη	     Το </a:t>
            </a:r>
            <a:r>
              <a:rPr lang="el-GR" sz="2000" dirty="0"/>
              <a:t>Υπουργείο Παιδείας και Επιστημών, </a:t>
            </a:r>
            <a:r>
              <a:rPr lang="el-GR" sz="2000" dirty="0" smtClean="0"/>
              <a:t>σε συνεργασία με τα Πανεπιστήμια</a:t>
            </a:r>
            <a:r>
              <a:rPr lang="el-GR" sz="2000" dirty="0"/>
              <a:t>, ανέπτυξε μια </a:t>
            </a:r>
            <a:r>
              <a:rPr lang="el-GR" sz="2000" dirty="0" smtClean="0"/>
              <a:t>προσέγγιση </a:t>
            </a:r>
            <a:r>
              <a:rPr lang="el-GR" sz="2000" dirty="0"/>
              <a:t>για την παιδαγωγική </a:t>
            </a:r>
            <a:r>
              <a:rPr lang="el-GR" sz="2000" dirty="0" smtClean="0"/>
              <a:t>κατάρτιση των εκπαιδευτικών, ώστε να προετοιμάζονται πληρέστερα </a:t>
            </a:r>
            <a:r>
              <a:rPr lang="el-GR" sz="2000" dirty="0"/>
              <a:t>για τις </a:t>
            </a:r>
            <a:r>
              <a:rPr lang="el-GR" sz="2000" dirty="0" smtClean="0"/>
              <a:t>ανάγκες της τάξης.</a:t>
            </a:r>
            <a:endParaRPr lang="en-US" sz="2000" dirty="0"/>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8</a:t>
            </a:fld>
            <a:endParaRPr lang="en-US"/>
          </a:p>
        </p:txBody>
      </p:sp>
      <p:sp>
        <p:nvSpPr>
          <p:cNvPr id="5" name="Right Arrow 4"/>
          <p:cNvSpPr/>
          <p:nvPr/>
        </p:nvSpPr>
        <p:spPr>
          <a:xfrm>
            <a:off x="683568" y="4581128"/>
            <a:ext cx="648072" cy="340616"/>
          </a:xfrm>
          <a:prstGeom prst="rightArrow">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28575">
                <a:solidFill>
                  <a:schemeClr val="tx1"/>
                </a:solidFill>
              </a:ln>
            </a:endParaRPr>
          </a:p>
        </p:txBody>
      </p:sp>
      <p:sp>
        <p:nvSpPr>
          <p:cNvPr id="8" name="Right Arrow 7"/>
          <p:cNvSpPr/>
          <p:nvPr/>
        </p:nvSpPr>
        <p:spPr>
          <a:xfrm>
            <a:off x="4716016" y="4921744"/>
            <a:ext cx="648072" cy="288032"/>
          </a:xfrm>
          <a:prstGeom prst="rightArrow">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28575">
                <a:solidFill>
                  <a:schemeClr val="tx1"/>
                </a:solidFill>
              </a:ln>
            </a:endParaRPr>
          </a:p>
        </p:txBody>
      </p:sp>
    </p:spTree>
    <p:extLst>
      <p:ext uri="{BB962C8B-B14F-4D97-AF65-F5344CB8AC3E}">
        <p14:creationId xmlns:p14="http://schemas.microsoft.com/office/powerpoint/2010/main" xmlns="" val="768372885"/>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66800"/>
          </a:xfrm>
        </p:spPr>
        <p:txBody>
          <a:bodyPr/>
          <a:lstStyle/>
          <a:p>
            <a:r>
              <a:rPr lang="el-GR" dirty="0" smtClean="0"/>
              <a:t>Ισπανία </a:t>
            </a:r>
            <a:endParaRPr lang="en-US" dirty="0"/>
          </a:p>
        </p:txBody>
      </p:sp>
      <p:sp>
        <p:nvSpPr>
          <p:cNvPr id="3" name="Content Placeholder 2"/>
          <p:cNvSpPr>
            <a:spLocks noGrp="1"/>
          </p:cNvSpPr>
          <p:nvPr>
            <p:ph idx="1"/>
          </p:nvPr>
        </p:nvSpPr>
        <p:spPr>
          <a:xfrm>
            <a:off x="323528" y="1484784"/>
            <a:ext cx="8424936" cy="5184576"/>
          </a:xfrm>
        </p:spPr>
        <p:txBody>
          <a:bodyPr>
            <a:noAutofit/>
          </a:bodyPr>
          <a:lstStyle/>
          <a:p>
            <a:pPr algn="just">
              <a:lnSpc>
                <a:spcPts val="2500"/>
              </a:lnSpc>
              <a:spcBef>
                <a:spcPts val="600"/>
              </a:spcBef>
            </a:pPr>
            <a:r>
              <a:rPr lang="el-GR" sz="2000" dirty="0" smtClean="0"/>
              <a:t>Η διαδικασία επιλογής των υποψηφίων περιλαμβάνει ανταγωνιστική εξέταση και εξέταση της ακαδημαϊκής τους πορείας και της επαγγελματικής τους εμπειρίας.</a:t>
            </a:r>
          </a:p>
          <a:p>
            <a:pPr algn="just">
              <a:lnSpc>
                <a:spcPts val="2500"/>
              </a:lnSpc>
              <a:spcBef>
                <a:spcPts val="600"/>
              </a:spcBef>
            </a:pPr>
            <a:r>
              <a:rPr lang="el-GR" sz="2000" dirty="0" smtClean="0"/>
              <a:t>Οι βαθμολογίες καταρτίζονται σε μια λίστα κι </a:t>
            </a:r>
            <a:r>
              <a:rPr lang="el-GR" sz="2000" dirty="0"/>
              <a:t>έπειτα </a:t>
            </a:r>
            <a:r>
              <a:rPr lang="el-GR" sz="2000" dirty="0" smtClean="0"/>
              <a:t>οι εκπαιδευτικοί επιλέγονται για </a:t>
            </a:r>
            <a:r>
              <a:rPr lang="el-GR" sz="2000" dirty="0"/>
              <a:t>πρόσληψη </a:t>
            </a:r>
            <a:r>
              <a:rPr lang="el-GR" sz="2000" dirty="0" smtClean="0"/>
              <a:t>με βάση τη βαθμολογία τους.</a:t>
            </a:r>
          </a:p>
          <a:p>
            <a:pPr algn="just">
              <a:lnSpc>
                <a:spcPts val="2500"/>
              </a:lnSpc>
              <a:spcBef>
                <a:spcPts val="600"/>
              </a:spcBef>
            </a:pPr>
            <a:r>
              <a:rPr lang="el-GR" sz="2000" dirty="0" smtClean="0"/>
              <a:t>Τους πρώτους έξι μήνες διορισμού τους, οι νέο-προσληφθέντες εκπαιδευτικοί βρίσκονται σε περίοδο πρακτικής κατάρτισης και μετά μονιμοποιούνται.</a:t>
            </a:r>
          </a:p>
          <a:p>
            <a:pPr algn="just">
              <a:lnSpc>
                <a:spcPts val="2500"/>
              </a:lnSpc>
              <a:spcBef>
                <a:spcPts val="600"/>
              </a:spcBef>
            </a:pPr>
            <a:r>
              <a:rPr lang="el-GR" sz="2000" dirty="0"/>
              <a:t>Εκτός από την επίσημη πρόσληψη και τη διαδικασία </a:t>
            </a:r>
            <a:r>
              <a:rPr lang="el-GR" sz="2000" dirty="0" smtClean="0"/>
              <a:t>αξιολόγησης, </a:t>
            </a:r>
            <a:r>
              <a:rPr lang="el-GR" sz="2000" dirty="0"/>
              <a:t>η Ισπανία έχει </a:t>
            </a:r>
            <a:r>
              <a:rPr lang="el-GR" sz="2000" dirty="0" smtClean="0"/>
              <a:t>ένα σύστημα </a:t>
            </a:r>
            <a:r>
              <a:rPr lang="el-GR" sz="2000" dirty="0"/>
              <a:t>συμβάσεων ορισμένου </a:t>
            </a:r>
            <a:r>
              <a:rPr lang="el-GR" sz="2000" dirty="0" smtClean="0"/>
              <a:t>χρόνου, </a:t>
            </a:r>
            <a:r>
              <a:rPr lang="el-GR" sz="2000" dirty="0"/>
              <a:t>όπου οι υποψήφιοι εισέρχονται στο σύστημα για να </a:t>
            </a:r>
            <a:r>
              <a:rPr lang="el-GR" sz="2000" dirty="0" smtClean="0"/>
              <a:t>καλύψουν βραχυπρόθεσμες κενές </a:t>
            </a:r>
            <a:r>
              <a:rPr lang="el-GR" sz="2000" dirty="0"/>
              <a:t>θέσεις. </a:t>
            </a:r>
            <a:endParaRPr lang="el-GR" sz="2000" dirty="0" smtClean="0"/>
          </a:p>
          <a:p>
            <a:pPr algn="just">
              <a:lnSpc>
                <a:spcPts val="2500"/>
              </a:lnSpc>
              <a:spcBef>
                <a:spcPts val="600"/>
              </a:spcBef>
            </a:pPr>
            <a:r>
              <a:rPr lang="el-GR" sz="2000" dirty="0" smtClean="0"/>
              <a:t>Οι εκπαιδευτικοί που προσλαμβάνονται με σύμβαση, ως επί το πλείστον δεν έχουν παρακαθίσει την εξέταση για να καταγραφούν στη λίστα.</a:t>
            </a:r>
            <a:endParaRPr lang="en-US" sz="2000" dirty="0"/>
          </a:p>
        </p:txBody>
      </p:sp>
      <p:sp>
        <p:nvSpPr>
          <p:cNvPr id="7" name="Date Placeholder 5"/>
          <p:cNvSpPr txBox="1">
            <a:spLocks/>
          </p:cNvSpPr>
          <p:nvPr/>
        </p:nvSpPr>
        <p:spPr>
          <a:xfrm>
            <a:off x="7452320" y="548680"/>
            <a:ext cx="1585864" cy="457200"/>
          </a:xfrm>
          <a:prstGeom prst="rect">
            <a:avLst/>
          </a:prstGeom>
        </p:spPr>
        <p:txBody>
          <a:bodyPr vert="horz"/>
          <a:lstStyle>
            <a:defPPr>
              <a:defRPr lang="en-US"/>
            </a:defPPr>
            <a:lvl1pPr marL="0" algn="l" defTabSz="914400" rtl="0" eaLnBrk="1" latinLnBrk="0" hangingPunct="1">
              <a:defRPr kumimoji="0" sz="8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smtClean="0"/>
              <a:t>13/4/2013</a:t>
            </a:r>
            <a:endParaRPr lang="en-US" sz="2000" dirty="0"/>
          </a:p>
        </p:txBody>
      </p:sp>
      <p:sp>
        <p:nvSpPr>
          <p:cNvPr id="4" name="Slide Number Placeholder 3"/>
          <p:cNvSpPr>
            <a:spLocks noGrp="1"/>
          </p:cNvSpPr>
          <p:nvPr>
            <p:ph type="sldNum" sz="quarter" idx="12"/>
          </p:nvPr>
        </p:nvSpPr>
        <p:spPr/>
        <p:txBody>
          <a:bodyPr/>
          <a:lstStyle/>
          <a:p>
            <a:fld id="{C42627E1-EAAA-4A87-A417-660ABE809342}" type="slidenum">
              <a:rPr lang="en-US" smtClean="0"/>
              <a:pPr/>
              <a:t>9</a:t>
            </a:fld>
            <a:endParaRPr lang="en-US"/>
          </a:p>
        </p:txBody>
      </p:sp>
    </p:spTree>
    <p:extLst>
      <p:ext uri="{BB962C8B-B14F-4D97-AF65-F5344CB8AC3E}">
        <p14:creationId xmlns:p14="http://schemas.microsoft.com/office/powerpoint/2010/main" xmlns="" val="1595762846"/>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1361</TotalTime>
  <Words>2440</Words>
  <Application>Microsoft Office PowerPoint</Application>
  <PresentationFormat>On-screen Show (4:3)</PresentationFormat>
  <Paragraphs>463</Paragraphs>
  <Slides>29</Slides>
  <Notes>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Urban</vt:lpstr>
      <vt:lpstr>Διαδικασίες Επιλογής Εκπαιδευτικών: Η διεθνής εμπειρία </vt:lpstr>
      <vt:lpstr>Slide 2</vt:lpstr>
      <vt:lpstr>Γαλλία </vt:lpstr>
      <vt:lpstr>Γερμανία</vt:lpstr>
      <vt:lpstr>Ελβετία </vt:lpstr>
      <vt:lpstr>Ελβετία </vt:lpstr>
      <vt:lpstr>Ηνωμένο Βασίλειο</vt:lpstr>
      <vt:lpstr>Ισπανία </vt:lpstr>
      <vt:lpstr>Ισπανία </vt:lpstr>
      <vt:lpstr>Ιταλία </vt:lpstr>
      <vt:lpstr>Νορβηγία </vt:lpstr>
      <vt:lpstr>Νορβηγία </vt:lpstr>
      <vt:lpstr>Φινλανδία </vt:lpstr>
      <vt:lpstr>Ολλανδία </vt:lpstr>
      <vt:lpstr>Ηνωμένες Πολιτείες Αμερικής </vt:lpstr>
      <vt:lpstr>Ηνωμένες Πολιτείες Αμερικής </vt:lpstr>
      <vt:lpstr>Καναδάς </vt:lpstr>
      <vt:lpstr>Μεξικό </vt:lpstr>
      <vt:lpstr>Αυστραλία – Victoria </vt:lpstr>
      <vt:lpstr>Ιαπωνία</vt:lpstr>
      <vt:lpstr>Ιαπωνία</vt:lpstr>
      <vt:lpstr>Κίνα</vt:lpstr>
      <vt:lpstr>Νότια Κορέα </vt:lpstr>
      <vt:lpstr>Νότια Κορέα </vt:lpstr>
      <vt:lpstr>Σιγκαπούρη</vt:lpstr>
      <vt:lpstr>Φιλιππίνες </vt:lpstr>
      <vt:lpstr>Slide 27</vt:lpstr>
      <vt:lpstr>Συμπέρασμα </vt:lpstr>
      <vt:lpstr>Πηγές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Εργοδότηση Εκπαιδευτικών σε άλλες χώρες</dc:title>
  <dc:creator>Andri Petridou</dc:creator>
  <cp:lastModifiedBy>User</cp:lastModifiedBy>
  <cp:revision>143</cp:revision>
  <dcterms:created xsi:type="dcterms:W3CDTF">2013-03-12T09:13:55Z</dcterms:created>
  <dcterms:modified xsi:type="dcterms:W3CDTF">2013-04-13T10:36:11Z</dcterms:modified>
</cp:coreProperties>
</file>