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88" r:id="rId1"/>
  </p:sldMasterIdLst>
  <p:notesMasterIdLst>
    <p:notesMasterId r:id="rId28"/>
  </p:notesMasterIdLst>
  <p:handoutMasterIdLst>
    <p:handoutMasterId r:id="rId29"/>
  </p:handoutMasterIdLst>
  <p:sldIdLst>
    <p:sldId id="256" r:id="rId2"/>
    <p:sldId id="271" r:id="rId3"/>
    <p:sldId id="272" r:id="rId4"/>
    <p:sldId id="298" r:id="rId5"/>
    <p:sldId id="288" r:id="rId6"/>
    <p:sldId id="258" r:id="rId7"/>
    <p:sldId id="273" r:id="rId8"/>
    <p:sldId id="295" r:id="rId9"/>
    <p:sldId id="259" r:id="rId10"/>
    <p:sldId id="282" r:id="rId11"/>
    <p:sldId id="283" r:id="rId12"/>
    <p:sldId id="261" r:id="rId13"/>
    <p:sldId id="296" r:id="rId14"/>
    <p:sldId id="262" r:id="rId15"/>
    <p:sldId id="297" r:id="rId16"/>
    <p:sldId id="263" r:id="rId17"/>
    <p:sldId id="270" r:id="rId18"/>
    <p:sldId id="292" r:id="rId19"/>
    <p:sldId id="280" r:id="rId20"/>
    <p:sldId id="286" r:id="rId21"/>
    <p:sldId id="293" r:id="rId22"/>
    <p:sldId id="294" r:id="rId23"/>
    <p:sldId id="299" r:id="rId24"/>
    <p:sldId id="281" r:id="rId25"/>
    <p:sldId id="265" r:id="rId26"/>
    <p:sldId id="300" r:id="rId27"/>
  </p:sldIdLst>
  <p:sldSz cx="9144000" cy="6858000" type="screen4x3"/>
  <p:notesSz cx="6797675" cy="987425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872" y="-3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0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lvl1pPr>
          </a:lstStyle>
          <a:p>
            <a:fld id="{363658E3-6F78-43DD-B525-A80AB1ECB100}" type="datetimeFigureOut">
              <a:rPr lang="el-GR" smtClean="0"/>
              <a:pPr/>
              <a:t>1/5/2013</a:t>
            </a:fld>
            <a:endParaRPr lang="el-GR"/>
          </a:p>
        </p:txBody>
      </p:sp>
      <p:sp>
        <p:nvSpPr>
          <p:cNvPr id="4" name="Footer Placeholder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a:defRPr sz="1200"/>
            </a:lvl1pPr>
          </a:lstStyle>
          <a:p>
            <a:fld id="{D3E23200-8AD0-4AE6-B2C5-DB3B1E74178C}" type="slidenum">
              <a:rPr lang="el-GR" smtClean="0"/>
              <a:pPr/>
              <a:t>‹#›</a:t>
            </a:fld>
            <a:endParaRPr lang="el-GR"/>
          </a:p>
        </p:txBody>
      </p:sp>
    </p:spTree>
    <p:extLst>
      <p:ext uri="{BB962C8B-B14F-4D97-AF65-F5344CB8AC3E}">
        <p14:creationId xmlns:p14="http://schemas.microsoft.com/office/powerpoint/2010/main" xmlns="" val="2209619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fld id="{F4D6854B-EC38-4DE0-87B3-3C5D030B04CB}" type="datetimeFigureOut">
              <a:rPr lang="el-GR" smtClean="0"/>
              <a:pPr/>
              <a:t>1/5/2013</a:t>
            </a:fld>
            <a:endParaRPr lang="el-GR"/>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79450" y="4691063"/>
            <a:ext cx="5438775" cy="4443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lvl1pPr>
          </a:lstStyle>
          <a:p>
            <a:fld id="{3CA6C6DB-65CB-4405-9299-6A5BE8830937}" type="slidenum">
              <a:rPr lang="el-GR" smtClean="0"/>
              <a:pPr/>
              <a:t>‹#›</a:t>
            </a:fld>
            <a:endParaRPr lang="el-GR"/>
          </a:p>
        </p:txBody>
      </p:sp>
    </p:spTree>
    <p:extLst>
      <p:ext uri="{BB962C8B-B14F-4D97-AF65-F5344CB8AC3E}">
        <p14:creationId xmlns:p14="http://schemas.microsoft.com/office/powerpoint/2010/main" xmlns="" val="1408054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3CA6C6DB-65CB-4405-9299-6A5BE8830937}" type="slidenum">
              <a:rPr lang="el-GR" smtClean="0"/>
              <a:pPr/>
              <a:t>1</a:t>
            </a:fld>
            <a:endParaRPr lang="el-GR"/>
          </a:p>
        </p:txBody>
      </p:sp>
    </p:spTree>
    <p:extLst>
      <p:ext uri="{BB962C8B-B14F-4D97-AF65-F5344CB8AC3E}">
        <p14:creationId xmlns:p14="http://schemas.microsoft.com/office/powerpoint/2010/main" xmlns="" val="5315461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584A7A3-7E05-4240-BAE7-9CBEFD2D26DE}" type="datetimeFigureOut">
              <a:rPr lang="el-GR" smtClean="0"/>
              <a:pPr/>
              <a:t>1/5/2013</a:t>
            </a:fld>
            <a:endParaRPr lang="el-G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l-G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4167D2C0-696B-4684-931C-A205116EB513}"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84A7A3-7E05-4240-BAE7-9CBEFD2D26DE}" type="datetimeFigureOut">
              <a:rPr lang="el-GR" smtClean="0"/>
              <a:pPr/>
              <a:t>1/5/2013</a:t>
            </a:fld>
            <a:endParaRPr lang="el-GR"/>
          </a:p>
        </p:txBody>
      </p:sp>
      <p:sp>
        <p:nvSpPr>
          <p:cNvPr id="5" name="Footer Placeholder 4"/>
          <p:cNvSpPr>
            <a:spLocks noGrp="1"/>
          </p:cNvSpPr>
          <p:nvPr>
            <p:ph type="ftr" sz="quarter" idx="11"/>
          </p:nvPr>
        </p:nvSpPr>
        <p:spPr/>
        <p:txBody>
          <a:bodyPr/>
          <a:lstStyle>
            <a:extLst/>
          </a:lstStyle>
          <a:p>
            <a:endParaRPr lang="el-GR"/>
          </a:p>
        </p:txBody>
      </p:sp>
      <p:sp>
        <p:nvSpPr>
          <p:cNvPr id="6" name="Slide Number Placeholder 5"/>
          <p:cNvSpPr>
            <a:spLocks noGrp="1"/>
          </p:cNvSpPr>
          <p:nvPr>
            <p:ph type="sldNum" sz="quarter" idx="12"/>
          </p:nvPr>
        </p:nvSpPr>
        <p:spPr/>
        <p:txBody>
          <a:bodyPr/>
          <a:lstStyle>
            <a:extLst/>
          </a:lstStyle>
          <a:p>
            <a:fld id="{4167D2C0-696B-4684-931C-A205116EB51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2584A7A3-7E05-4240-BAE7-9CBEFD2D26DE}" type="datetimeFigureOut">
              <a:rPr lang="el-GR" smtClean="0"/>
              <a:pPr/>
              <a:t>1/5/2013</a:t>
            </a:fld>
            <a:endParaRPr lang="el-GR"/>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l-G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4167D2C0-696B-4684-931C-A205116EB51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584A7A3-7E05-4240-BAE7-9CBEFD2D26DE}" type="datetimeFigureOut">
              <a:rPr lang="el-GR" smtClean="0"/>
              <a:pPr/>
              <a:t>1/5/2013</a:t>
            </a:fld>
            <a:endParaRPr lang="el-GR"/>
          </a:p>
        </p:txBody>
      </p:sp>
      <p:sp>
        <p:nvSpPr>
          <p:cNvPr id="5" name="Footer Placeholder 4"/>
          <p:cNvSpPr>
            <a:spLocks noGrp="1"/>
          </p:cNvSpPr>
          <p:nvPr>
            <p:ph type="ftr" sz="quarter" idx="11"/>
          </p:nvPr>
        </p:nvSpPr>
        <p:spPr/>
        <p:txBody>
          <a:bodyPr/>
          <a:lstStyle>
            <a:extLst/>
          </a:lstStyle>
          <a:p>
            <a:endParaRPr lang="el-GR"/>
          </a:p>
        </p:txBody>
      </p:sp>
      <p:sp>
        <p:nvSpPr>
          <p:cNvPr id="6" name="Slide Number Placeholder 5"/>
          <p:cNvSpPr>
            <a:spLocks noGrp="1"/>
          </p:cNvSpPr>
          <p:nvPr>
            <p:ph type="sldNum" sz="quarter" idx="12"/>
          </p:nvPr>
        </p:nvSpPr>
        <p:spPr/>
        <p:txBody>
          <a:bodyPr/>
          <a:lstStyle>
            <a:extLst/>
          </a:lstStyle>
          <a:p>
            <a:fld id="{4167D2C0-696B-4684-931C-A205116EB51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584A7A3-7E05-4240-BAE7-9CBEFD2D26DE}" type="datetimeFigureOut">
              <a:rPr lang="el-GR" smtClean="0"/>
              <a:pPr/>
              <a:t>1/5/2013</a:t>
            </a:fld>
            <a:endParaRPr lang="el-G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l-GR"/>
          </a:p>
        </p:txBody>
      </p:sp>
      <p:sp>
        <p:nvSpPr>
          <p:cNvPr id="6" name="Slide Number Placeholder 5"/>
          <p:cNvSpPr>
            <a:spLocks noGrp="1"/>
          </p:cNvSpPr>
          <p:nvPr>
            <p:ph type="sldNum" sz="quarter" idx="12"/>
          </p:nvPr>
        </p:nvSpPr>
        <p:spPr>
          <a:xfrm>
            <a:off x="6733952" y="6555112"/>
            <a:ext cx="588336" cy="228600"/>
          </a:xfrm>
        </p:spPr>
        <p:txBody>
          <a:bodyPr/>
          <a:lstStyle>
            <a:extLst/>
          </a:lstStyle>
          <a:p>
            <a:fld id="{4167D2C0-696B-4684-931C-A205116EB513}"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584A7A3-7E05-4240-BAE7-9CBEFD2D26DE}" type="datetimeFigureOut">
              <a:rPr lang="el-GR" smtClean="0"/>
              <a:pPr/>
              <a:t>1/5/2013</a:t>
            </a:fld>
            <a:endParaRPr lang="el-GR"/>
          </a:p>
        </p:txBody>
      </p:sp>
      <p:sp>
        <p:nvSpPr>
          <p:cNvPr id="6" name="Footer Placeholder 5"/>
          <p:cNvSpPr>
            <a:spLocks noGrp="1"/>
          </p:cNvSpPr>
          <p:nvPr>
            <p:ph type="ftr" sz="quarter" idx="11"/>
          </p:nvPr>
        </p:nvSpPr>
        <p:spPr/>
        <p:txBody>
          <a:bodyPr/>
          <a:lstStyle>
            <a:extLst/>
          </a:lstStyle>
          <a:p>
            <a:endParaRPr lang="el-GR"/>
          </a:p>
        </p:txBody>
      </p:sp>
      <p:sp>
        <p:nvSpPr>
          <p:cNvPr id="7" name="Slide Number Placeholder 6"/>
          <p:cNvSpPr>
            <a:spLocks noGrp="1"/>
          </p:cNvSpPr>
          <p:nvPr>
            <p:ph type="sldNum" sz="quarter" idx="12"/>
          </p:nvPr>
        </p:nvSpPr>
        <p:spPr/>
        <p:txBody>
          <a:bodyPr/>
          <a:lstStyle>
            <a:extLst/>
          </a:lstStyle>
          <a:p>
            <a:fld id="{4167D2C0-696B-4684-931C-A205116EB51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584A7A3-7E05-4240-BAE7-9CBEFD2D26DE}" type="datetimeFigureOut">
              <a:rPr lang="el-GR" smtClean="0"/>
              <a:pPr/>
              <a:t>1/5/2013</a:t>
            </a:fld>
            <a:endParaRPr lang="el-GR"/>
          </a:p>
        </p:txBody>
      </p:sp>
      <p:sp>
        <p:nvSpPr>
          <p:cNvPr id="8" name="Footer Placeholder 7"/>
          <p:cNvSpPr>
            <a:spLocks noGrp="1"/>
          </p:cNvSpPr>
          <p:nvPr>
            <p:ph type="ftr" sz="quarter" idx="11"/>
          </p:nvPr>
        </p:nvSpPr>
        <p:spPr/>
        <p:txBody>
          <a:bodyPr/>
          <a:lstStyle>
            <a:extLst/>
          </a:lstStyle>
          <a:p>
            <a:endParaRPr lang="el-GR"/>
          </a:p>
        </p:txBody>
      </p:sp>
      <p:sp>
        <p:nvSpPr>
          <p:cNvPr id="9" name="Slide Number Placeholder 8"/>
          <p:cNvSpPr>
            <a:spLocks noGrp="1"/>
          </p:cNvSpPr>
          <p:nvPr>
            <p:ph type="sldNum" sz="quarter" idx="12"/>
          </p:nvPr>
        </p:nvSpPr>
        <p:spPr/>
        <p:txBody>
          <a:bodyPr/>
          <a:lstStyle>
            <a:extLst/>
          </a:lstStyle>
          <a:p>
            <a:fld id="{4167D2C0-696B-4684-931C-A205116EB51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584A7A3-7E05-4240-BAE7-9CBEFD2D26DE}" type="datetimeFigureOut">
              <a:rPr lang="el-GR" smtClean="0"/>
              <a:pPr/>
              <a:t>1/5/2013</a:t>
            </a:fld>
            <a:endParaRPr lang="el-GR"/>
          </a:p>
        </p:txBody>
      </p:sp>
      <p:sp>
        <p:nvSpPr>
          <p:cNvPr id="4" name="Footer Placeholder 3"/>
          <p:cNvSpPr>
            <a:spLocks noGrp="1"/>
          </p:cNvSpPr>
          <p:nvPr>
            <p:ph type="ftr" sz="quarter" idx="11"/>
          </p:nvPr>
        </p:nvSpPr>
        <p:spPr/>
        <p:txBody>
          <a:bodyPr/>
          <a:lstStyle>
            <a:extLst/>
          </a:lstStyle>
          <a:p>
            <a:endParaRPr lang="el-GR"/>
          </a:p>
        </p:txBody>
      </p:sp>
      <p:sp>
        <p:nvSpPr>
          <p:cNvPr id="5" name="Slide Number Placeholder 4"/>
          <p:cNvSpPr>
            <a:spLocks noGrp="1"/>
          </p:cNvSpPr>
          <p:nvPr>
            <p:ph type="sldNum" sz="quarter" idx="12"/>
          </p:nvPr>
        </p:nvSpPr>
        <p:spPr/>
        <p:txBody>
          <a:bodyPr/>
          <a:lstStyle>
            <a:extLst/>
          </a:lstStyle>
          <a:p>
            <a:fld id="{4167D2C0-696B-4684-931C-A205116EB51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2584A7A3-7E05-4240-BAE7-9CBEFD2D26DE}" type="datetimeFigureOut">
              <a:rPr lang="el-GR" smtClean="0"/>
              <a:pPr/>
              <a:t>1/5/2013</a:t>
            </a:fld>
            <a:endParaRPr lang="el-GR"/>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l-GR"/>
          </a:p>
        </p:txBody>
      </p:sp>
      <p:sp>
        <p:nvSpPr>
          <p:cNvPr id="4" name="Slide Number Placeholder 3"/>
          <p:cNvSpPr>
            <a:spLocks noGrp="1"/>
          </p:cNvSpPr>
          <p:nvPr>
            <p:ph type="sldNum" sz="quarter" idx="12"/>
          </p:nvPr>
        </p:nvSpPr>
        <p:spPr/>
        <p:txBody>
          <a:bodyPr/>
          <a:lstStyle>
            <a:extLst/>
          </a:lstStyle>
          <a:p>
            <a:fld id="{4167D2C0-696B-4684-931C-A205116EB51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584A7A3-7E05-4240-BAE7-9CBEFD2D26DE}" type="datetimeFigureOut">
              <a:rPr lang="el-GR" smtClean="0"/>
              <a:pPr/>
              <a:t>1/5/2013</a:t>
            </a:fld>
            <a:endParaRPr lang="el-GR"/>
          </a:p>
        </p:txBody>
      </p:sp>
      <p:sp>
        <p:nvSpPr>
          <p:cNvPr id="6" name="Footer Placeholder 5"/>
          <p:cNvSpPr>
            <a:spLocks noGrp="1"/>
          </p:cNvSpPr>
          <p:nvPr>
            <p:ph type="ftr" sz="quarter" idx="11"/>
          </p:nvPr>
        </p:nvSpPr>
        <p:spPr/>
        <p:txBody>
          <a:bodyPr/>
          <a:lstStyle>
            <a:extLst/>
          </a:lstStyle>
          <a:p>
            <a:endParaRPr lang="el-GR"/>
          </a:p>
        </p:txBody>
      </p:sp>
      <p:sp>
        <p:nvSpPr>
          <p:cNvPr id="7" name="Slide Number Placeholder 6"/>
          <p:cNvSpPr>
            <a:spLocks noGrp="1"/>
          </p:cNvSpPr>
          <p:nvPr>
            <p:ph type="sldNum" sz="quarter" idx="12"/>
          </p:nvPr>
        </p:nvSpPr>
        <p:spPr/>
        <p:txBody>
          <a:bodyPr/>
          <a:lstStyle>
            <a:extLst/>
          </a:lstStyle>
          <a:p>
            <a:fld id="{4167D2C0-696B-4684-931C-A205116EB51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2584A7A3-7E05-4240-BAE7-9CBEFD2D26DE}" type="datetimeFigureOut">
              <a:rPr lang="el-GR" smtClean="0"/>
              <a:pPr/>
              <a:t>1/5/2013</a:t>
            </a:fld>
            <a:endParaRPr lang="el-GR"/>
          </a:p>
        </p:txBody>
      </p:sp>
      <p:sp>
        <p:nvSpPr>
          <p:cNvPr id="6" name="Footer Placeholder 5"/>
          <p:cNvSpPr>
            <a:spLocks noGrp="1"/>
          </p:cNvSpPr>
          <p:nvPr>
            <p:ph type="ftr" sz="quarter" idx="11"/>
          </p:nvPr>
        </p:nvSpPr>
        <p:spPr/>
        <p:txBody>
          <a:bodyPr/>
          <a:lstStyle>
            <a:extLst/>
          </a:lstStyle>
          <a:p>
            <a:endParaRPr lang="el-GR"/>
          </a:p>
        </p:txBody>
      </p:sp>
      <p:sp>
        <p:nvSpPr>
          <p:cNvPr id="7" name="Slide Number Placeholder 6"/>
          <p:cNvSpPr>
            <a:spLocks noGrp="1"/>
          </p:cNvSpPr>
          <p:nvPr>
            <p:ph type="sldNum" sz="quarter" idx="12"/>
          </p:nvPr>
        </p:nvSpPr>
        <p:spPr/>
        <p:txBody>
          <a:bodyPr/>
          <a:lstStyle>
            <a:extLst/>
          </a:lstStyle>
          <a:p>
            <a:fld id="{4167D2C0-696B-4684-931C-A205116EB513}" type="slidenum">
              <a:rPr lang="el-GR" smtClean="0"/>
              <a:pPr/>
              <a:t>‹#›</a:t>
            </a:fld>
            <a:endParaRPr lang="el-G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584A7A3-7E05-4240-BAE7-9CBEFD2D26DE}" type="datetimeFigureOut">
              <a:rPr lang="el-GR" smtClean="0"/>
              <a:pPr/>
              <a:t>1/5/2013</a:t>
            </a:fld>
            <a:endParaRPr lang="el-G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l-G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4167D2C0-696B-4684-931C-A205116EB513}"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cy/url?sa=i&amp;rct=j&amp;q=%CE%B5%CF%80%CE%B9%CF%87%CE%B5%CE%B9%CF%81%CE%B7%CE%BC%CE%B1%CF%84%CE%BF%CE%BB%CE%BF%CE%B3%CE%B9%CE%B1&amp;source=images&amp;cd=&amp;cad=rja&amp;docid=24axOenxRIPGzM&amp;tbnid=PXr1loWw5vGqrM:&amp;ved=0CAUQjRw&amp;url=http://podilato98.blogspot.com/2011/10/epixeirimatologia.html&amp;ei=bkFwUaGbO47GtAaX0ICYBw&amp;bvm=bv.45373924,d.bGE&amp;psig=AFQjCNGtisL4wMS1ysZZrlXRWdvTA9wpmA&amp;ust=1366397632429768"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cy/url?sa=i&amp;rct=j&amp;q=farmer+cartoon&amp;source=images&amp;cd=&amp;cad=rja&amp;docid=lMC0NwNrS31p4M&amp;tbnid=fsK0NvCq-B7DQM:&amp;ved=0CAUQjRw&amp;url=http://funny-pictures.feedio.net/funny-old-macdonald-farmer-cartoon-flyer-design-from-zazzle-com/rlv.zcache.com*funny_old_macdonald_farmer_cartoon_flyer-p244195472962366735b2pv5_400.jpg/&amp;ei=hU9wUfjwMo36sgbG84DgCA&amp;psig=AFQjCNEE2WdX8HbRgLTY6GLpdqcBExWmWg&amp;ust=1366401232241750"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www.google.com.cy/url?sa=i&amp;rct=j&amp;q=office+cartoon&amp;source=images&amp;cd=&amp;cad=rja&amp;docid=510KESF2svd_zM&amp;tbnid=9g8YxNvuRsNy5M:&amp;ved=0CAUQjRw&amp;url=http://www.crim.cam.ac.uk/computing/&amp;ei=m1BwUYfiNYPYtAbGjoD4Cw&amp;psig=AFQjCNH_DOomqOju89kXGvi-vjVaVQSTjQ&amp;ust=1366401533357139"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123rf.com/photo_8107891_3d-figures-engaging-in-a-debate.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cy/url?sa=i&amp;rct=j&amp;q=debate&amp;source=images&amp;cd=&amp;cad=rja&amp;docid=8QXJuWhclI_FbM&amp;tbnid=uk9ObZYuktfx2M:&amp;ved=0CAUQjRw&amp;url=http://www.123rf.com/photo_7291254_3d-people-in-a-debate-isolated-over-a-white-background.html&amp;ei=bUJwUfSsDIXatAaJ5IHQCg&amp;bvm=bv.45373924,d.bGE&amp;psig=AFQjCNGFR_yFtsHVICJVSCGGm7PHCt3iVQ&amp;ust=1366397909461565"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m.cy/url?sa=i&amp;rct=j&amp;q=farmer+cartoon&amp;source=images&amp;cd=&amp;cad=rja&amp;docid=0S0WhVIR8XRlzM&amp;tbnid=VThdwR5BzbnaAM:&amp;ved=0CAUQjRw&amp;url=http://graphicleftovers.com/graphic/cartoon-farmer-on-garden/&amp;ei=uk9wUdCGIsjVtAbLmIGQAw&amp;psig=AFQjCNEE2WdX8HbRgLTY6GLpdqcBExWmWg&amp;ust=1366401232241750" TargetMode="Externa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hyperlink" Target="http://www.google.com.cy/url?sa=i&amp;rct=j&amp;q=town+cartoon&amp;source=images&amp;cd=&amp;docid=AFLHnCS8TOqumM&amp;tbnid=eZHW0I7LQUFhyM:&amp;ved=0CAUQjRw&amp;url=http://www.istockphoto.com/stock-illustration-18902284-old-cartoon-town.php&amp;ei=GlBwUaCCBYqYtAaCsICoBg&amp;psig=AFQjCNFkLDIxKOYOVNmJBbSPRoIdlhsUdQ&amp;ust=1366401373064235"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cy/url?sa=i&amp;rct=j&amp;q=%CE%B6%CF%89%CE%AE+%CF%83%CF%84%CE%BF+%CF%87%CF%89%CF%81%CE%B9%CF%8C+comics&amp;source=images&amp;cd=&amp;cad=rja&amp;docid=NeLnI2Uvv9gJNM&amp;tbnid=--CG2fMTr5ggsM:&amp;ved=0CAUQjRw&amp;url=http://www.cartoonstock.com/directory/c/country_life.asp&amp;ei=58QTUcKbEMbWsgbEj4D4Cg&amp;bvm=bv.42080656,d.bGE&amp;psig=AFQjCNHObkA5nBHLoA05Kwoe5U52jlw_aQ&amp;ust=136033625472188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533400"/>
            <a:ext cx="5105400" cy="951384"/>
          </a:xfrm>
        </p:spPr>
        <p:txBody>
          <a:bodyPr/>
          <a:lstStyle/>
          <a:p>
            <a:pPr algn="l"/>
            <a:r>
              <a:rPr lang="en-US" sz="3800" dirty="0" smtClean="0"/>
              <a:t>K</a:t>
            </a:r>
            <a:r>
              <a:rPr lang="el-GR" sz="3800" dirty="0" err="1" smtClean="0"/>
              <a:t>ριτικη</a:t>
            </a:r>
            <a:r>
              <a:rPr lang="el-GR" sz="3800" dirty="0" smtClean="0"/>
              <a:t> </a:t>
            </a:r>
            <a:r>
              <a:rPr lang="el-GR" sz="3800" dirty="0" err="1" smtClean="0"/>
              <a:t>σκεψη</a:t>
            </a:r>
            <a:endParaRPr lang="el-GR" sz="3800" dirty="0"/>
          </a:p>
        </p:txBody>
      </p:sp>
      <p:sp>
        <p:nvSpPr>
          <p:cNvPr id="3" name="Subtitle 2"/>
          <p:cNvSpPr>
            <a:spLocks noGrp="1"/>
          </p:cNvSpPr>
          <p:nvPr>
            <p:ph type="subTitle" idx="1"/>
          </p:nvPr>
        </p:nvSpPr>
        <p:spPr>
          <a:xfrm>
            <a:off x="2699792" y="1584058"/>
            <a:ext cx="6048672" cy="836830"/>
          </a:xfrm>
        </p:spPr>
        <p:txBody>
          <a:bodyPr>
            <a:normAutofit/>
          </a:bodyPr>
          <a:lstStyle/>
          <a:p>
            <a:r>
              <a:rPr lang="el-GR" sz="3500" b="1" dirty="0" smtClean="0">
                <a:latin typeface="Segoe Script" pitchFamily="34" charset="0"/>
              </a:rPr>
              <a:t>ΕΠΙΧΕΙΡΗΜΑΤΟΛΟΓΙΑ</a:t>
            </a:r>
            <a:endParaRPr lang="el-GR" sz="3500" b="1" dirty="0">
              <a:latin typeface="Segoe Script" pitchFamily="34" charset="0"/>
            </a:endParaRPr>
          </a:p>
        </p:txBody>
      </p:sp>
      <p:sp>
        <p:nvSpPr>
          <p:cNvPr id="4" name="Subtitle 2"/>
          <p:cNvSpPr txBox="1">
            <a:spLocks/>
          </p:cNvSpPr>
          <p:nvPr/>
        </p:nvSpPr>
        <p:spPr>
          <a:xfrm>
            <a:off x="3275856" y="4221088"/>
            <a:ext cx="5114778" cy="2232248"/>
          </a:xfrm>
          <a:prstGeom prst="rect">
            <a:avLst/>
          </a:prstGeom>
        </p:spPr>
        <p:txBody>
          <a:bodyPr vert="horz" lIns="45720" tIns="0" rIns="45720" bIns="0">
            <a:normAutofit fontScale="77500" lnSpcReduction="20000"/>
          </a:bodyPr>
          <a:lstStyle/>
          <a:p>
            <a:pPr marL="0" marR="0" lvl="0" indent="0" algn="r"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l-GR" sz="2800" b="0" i="0" u="none" strike="noStrike" kern="1200" cap="none" spc="0" normalizeH="0" baseline="0" noProof="0" dirty="0" err="1" smtClean="0">
                <a:ln>
                  <a:noFill/>
                </a:ln>
                <a:solidFill>
                  <a:schemeClr val="accent4">
                    <a:lumMod val="60000"/>
                    <a:lumOff val="40000"/>
                  </a:schemeClr>
                </a:solidFill>
                <a:effectLst/>
                <a:uLnTx/>
                <a:uFillTx/>
                <a:latin typeface="+mn-lt"/>
                <a:ea typeface="+mn-ea"/>
                <a:cs typeface="+mn-cs"/>
              </a:rPr>
              <a:t>Πέρσια</a:t>
            </a:r>
            <a:r>
              <a:rPr kumimoji="0" lang="el-GR" sz="2800" b="0" i="0" u="none" strike="noStrike" kern="1200" cap="none" spc="0" normalizeH="0" baseline="0" noProof="0" dirty="0" smtClean="0">
                <a:ln>
                  <a:noFill/>
                </a:ln>
                <a:solidFill>
                  <a:schemeClr val="accent4">
                    <a:lumMod val="60000"/>
                    <a:lumOff val="40000"/>
                  </a:schemeClr>
                </a:solidFill>
                <a:effectLst/>
                <a:uLnTx/>
                <a:uFillTx/>
                <a:latin typeface="+mn-lt"/>
                <a:ea typeface="+mn-ea"/>
                <a:cs typeface="+mn-cs"/>
              </a:rPr>
              <a:t> </a:t>
            </a:r>
            <a:r>
              <a:rPr lang="el-GR" sz="2800" dirty="0" smtClean="0">
                <a:solidFill>
                  <a:schemeClr val="accent4">
                    <a:lumMod val="60000"/>
                    <a:lumOff val="40000"/>
                  </a:schemeClr>
                </a:solidFill>
              </a:rPr>
              <a:t>Ιωακείμ</a:t>
            </a:r>
          </a:p>
          <a:p>
            <a:pPr marL="0" marR="0" lvl="0" indent="0" algn="r"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l-GR" sz="2800" b="0" i="0" u="none" strike="noStrike" kern="1200" cap="none" spc="0" normalizeH="0" baseline="0" noProof="0" dirty="0" err="1" smtClean="0">
                <a:ln>
                  <a:noFill/>
                </a:ln>
                <a:solidFill>
                  <a:schemeClr val="accent4">
                    <a:lumMod val="60000"/>
                    <a:lumOff val="40000"/>
                  </a:schemeClr>
                </a:solidFill>
                <a:effectLst/>
                <a:uLnTx/>
                <a:uFillTx/>
                <a:latin typeface="+mn-lt"/>
                <a:ea typeface="+mn-ea"/>
                <a:cs typeface="+mn-cs"/>
              </a:rPr>
              <a:t>Έρικα</a:t>
            </a:r>
            <a:r>
              <a:rPr kumimoji="0" lang="el-GR" sz="2800" b="0" i="0" u="none" strike="noStrike" kern="1200" cap="none" spc="0" normalizeH="0" noProof="0" dirty="0" smtClean="0">
                <a:ln>
                  <a:noFill/>
                </a:ln>
                <a:solidFill>
                  <a:schemeClr val="accent4">
                    <a:lumMod val="60000"/>
                    <a:lumOff val="40000"/>
                  </a:schemeClr>
                </a:solidFill>
                <a:effectLst/>
                <a:uLnTx/>
                <a:uFillTx/>
                <a:latin typeface="+mn-lt"/>
                <a:ea typeface="+mn-ea"/>
                <a:cs typeface="+mn-cs"/>
              </a:rPr>
              <a:t> </a:t>
            </a:r>
            <a:r>
              <a:rPr kumimoji="0" lang="el-GR" sz="2800" b="0" i="0" u="none" strike="noStrike" kern="1200" cap="none" spc="0" normalizeH="0" noProof="0" dirty="0" err="1" smtClean="0">
                <a:ln>
                  <a:noFill/>
                </a:ln>
                <a:solidFill>
                  <a:schemeClr val="accent4">
                    <a:lumMod val="60000"/>
                    <a:lumOff val="40000"/>
                  </a:schemeClr>
                </a:solidFill>
                <a:effectLst/>
                <a:uLnTx/>
                <a:uFillTx/>
                <a:latin typeface="+mn-lt"/>
                <a:ea typeface="+mn-ea"/>
                <a:cs typeface="+mn-cs"/>
              </a:rPr>
              <a:t>Στυλιανίδου</a:t>
            </a:r>
            <a:endParaRPr kumimoji="0" lang="el-GR" sz="2800" b="0" i="0" u="none" strike="noStrike" kern="1200" cap="none" spc="0" normalizeH="0" noProof="0" dirty="0" smtClean="0">
              <a:ln>
                <a:noFill/>
              </a:ln>
              <a:solidFill>
                <a:schemeClr val="accent4">
                  <a:lumMod val="60000"/>
                  <a:lumOff val="40000"/>
                </a:schemeClr>
              </a:solidFill>
              <a:effectLst/>
              <a:uLnTx/>
              <a:uFillTx/>
              <a:latin typeface="+mn-lt"/>
              <a:ea typeface="+mn-ea"/>
              <a:cs typeface="+mn-cs"/>
            </a:endParaRPr>
          </a:p>
          <a:p>
            <a:pPr marL="0" marR="0" lvl="0" indent="0" algn="r" defTabSz="914400" rtl="0" eaLnBrk="1" fontAlgn="auto" latinLnBrk="0" hangingPunct="1">
              <a:lnSpc>
                <a:spcPct val="100000"/>
              </a:lnSpc>
              <a:spcBef>
                <a:spcPts val="600"/>
              </a:spcBef>
              <a:spcAft>
                <a:spcPts val="0"/>
              </a:spcAft>
              <a:buClr>
                <a:schemeClr val="tx2"/>
              </a:buClr>
              <a:buSzPct val="73000"/>
              <a:buFont typeface="Wingdings 2"/>
              <a:buNone/>
              <a:tabLst/>
              <a:defRPr/>
            </a:pPr>
            <a:r>
              <a:rPr lang="el-GR" sz="2800" baseline="0" dirty="0" smtClean="0">
                <a:solidFill>
                  <a:schemeClr val="accent4">
                    <a:lumMod val="60000"/>
                    <a:lumOff val="40000"/>
                  </a:schemeClr>
                </a:solidFill>
              </a:rPr>
              <a:t>Χριστίνα</a:t>
            </a:r>
            <a:r>
              <a:rPr lang="el-GR" sz="2800" dirty="0" smtClean="0">
                <a:solidFill>
                  <a:schemeClr val="accent4">
                    <a:lumMod val="60000"/>
                    <a:lumOff val="40000"/>
                  </a:schemeClr>
                </a:solidFill>
              </a:rPr>
              <a:t> </a:t>
            </a:r>
            <a:r>
              <a:rPr lang="el-GR" sz="2800" dirty="0" err="1" smtClean="0">
                <a:solidFill>
                  <a:schemeClr val="accent4">
                    <a:lumMod val="60000"/>
                    <a:lumOff val="40000"/>
                  </a:schemeClr>
                </a:solidFill>
              </a:rPr>
              <a:t>Πισσάρη</a:t>
            </a:r>
            <a:endParaRPr lang="el-GR" sz="2800" dirty="0" smtClean="0">
              <a:solidFill>
                <a:schemeClr val="accent4">
                  <a:lumMod val="60000"/>
                  <a:lumOff val="40000"/>
                </a:schemeClr>
              </a:solidFill>
            </a:endParaRPr>
          </a:p>
          <a:p>
            <a:pPr marL="0" marR="0" lvl="0" indent="0" algn="r"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lang="el-GR" sz="2800" dirty="0">
              <a:solidFill>
                <a:schemeClr val="accent4">
                  <a:lumMod val="60000"/>
                  <a:lumOff val="40000"/>
                </a:schemeClr>
              </a:solidFill>
            </a:endParaRPr>
          </a:p>
          <a:p>
            <a:pPr marL="0" marR="0" lvl="0" indent="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l-GR" sz="2800" b="0" i="0" u="none" strike="noStrike" kern="1200" cap="none" spc="0" normalizeH="0" baseline="0" noProof="0" dirty="0" smtClean="0">
                <a:ln>
                  <a:noFill/>
                </a:ln>
                <a:solidFill>
                  <a:schemeClr val="accent4">
                    <a:lumMod val="60000"/>
                    <a:lumOff val="40000"/>
                  </a:schemeClr>
                </a:solidFill>
                <a:effectLst/>
                <a:uLnTx/>
                <a:uFillTx/>
                <a:latin typeface="+mn-lt"/>
                <a:ea typeface="+mn-ea"/>
                <a:cs typeface="+mn-cs"/>
              </a:rPr>
              <a:t>Δημοτικό</a:t>
            </a:r>
            <a:r>
              <a:rPr kumimoji="0" lang="el-GR" sz="2800" b="0" i="0" u="none" strike="noStrike" kern="1200" cap="none" spc="0" normalizeH="0" noProof="0" dirty="0" smtClean="0">
                <a:ln>
                  <a:noFill/>
                </a:ln>
                <a:solidFill>
                  <a:schemeClr val="accent4">
                    <a:lumMod val="60000"/>
                    <a:lumOff val="40000"/>
                  </a:schemeClr>
                </a:solidFill>
                <a:effectLst/>
                <a:uLnTx/>
                <a:uFillTx/>
                <a:latin typeface="+mn-lt"/>
                <a:ea typeface="+mn-ea"/>
                <a:cs typeface="+mn-cs"/>
              </a:rPr>
              <a:t> σχολείο </a:t>
            </a:r>
            <a:r>
              <a:rPr kumimoji="0" lang="el-GR" sz="2800" b="0" i="0" u="none" strike="noStrike" kern="1200" cap="none" spc="0" normalizeH="0" noProof="0" dirty="0" err="1" smtClean="0">
                <a:ln>
                  <a:noFill/>
                </a:ln>
                <a:solidFill>
                  <a:schemeClr val="accent4">
                    <a:lumMod val="60000"/>
                    <a:lumOff val="40000"/>
                  </a:schemeClr>
                </a:solidFill>
                <a:effectLst/>
                <a:uLnTx/>
                <a:uFillTx/>
                <a:latin typeface="+mn-lt"/>
                <a:ea typeface="+mn-ea"/>
                <a:cs typeface="+mn-cs"/>
              </a:rPr>
              <a:t>Χρυσελεούσας</a:t>
            </a:r>
            <a:r>
              <a:rPr kumimoji="0" lang="el-GR" sz="2800" b="0" i="0" u="none" strike="noStrike" kern="1200" cap="none" spc="0" normalizeH="0" noProof="0" dirty="0" smtClean="0">
                <a:ln>
                  <a:noFill/>
                </a:ln>
                <a:solidFill>
                  <a:schemeClr val="accent4">
                    <a:lumMod val="60000"/>
                    <a:lumOff val="40000"/>
                  </a:schemeClr>
                </a:solidFill>
                <a:effectLst/>
                <a:uLnTx/>
                <a:uFillTx/>
                <a:latin typeface="+mn-lt"/>
                <a:ea typeface="+mn-ea"/>
                <a:cs typeface="+mn-cs"/>
              </a:rPr>
              <a:t> (</a:t>
            </a:r>
            <a:r>
              <a:rPr lang="el-GR" sz="2800" dirty="0" smtClean="0">
                <a:solidFill>
                  <a:schemeClr val="accent4">
                    <a:lumMod val="60000"/>
                    <a:lumOff val="40000"/>
                  </a:schemeClr>
                </a:solidFill>
              </a:rPr>
              <a:t>Κ</a:t>
            </a:r>
            <a:r>
              <a:rPr kumimoji="0" lang="el-GR" sz="2800" b="0" i="0" u="none" strike="noStrike" kern="1200" cap="none" spc="0" normalizeH="0" noProof="0" dirty="0" smtClean="0">
                <a:ln>
                  <a:noFill/>
                </a:ln>
                <a:solidFill>
                  <a:schemeClr val="accent4">
                    <a:lumMod val="60000"/>
                    <a:lumOff val="40000"/>
                  </a:schemeClr>
                </a:solidFill>
                <a:effectLst/>
                <a:uLnTx/>
                <a:uFillTx/>
                <a:latin typeface="+mn-lt"/>
                <a:ea typeface="+mn-ea"/>
                <a:cs typeface="+mn-cs"/>
              </a:rPr>
              <a:t>.Β)</a:t>
            </a:r>
          </a:p>
          <a:p>
            <a:pPr marL="0" marR="0" lvl="0" indent="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lang="el-GR" sz="2800" baseline="0" dirty="0" err="1" smtClean="0">
                <a:solidFill>
                  <a:schemeClr val="accent4">
                    <a:lumMod val="60000"/>
                    <a:lumOff val="40000"/>
                  </a:schemeClr>
                </a:solidFill>
              </a:rPr>
              <a:t>Δ΄τάξη</a:t>
            </a:r>
            <a:endParaRPr kumimoji="0" lang="el-GR" sz="2800" b="0" i="0" u="none" strike="noStrike" kern="1200" cap="none" spc="0" normalizeH="0" baseline="0" noProof="0" dirty="0">
              <a:ln>
                <a:noFill/>
              </a:ln>
              <a:solidFill>
                <a:schemeClr val="accent4">
                  <a:lumMod val="60000"/>
                  <a:lumOff val="40000"/>
                </a:schemeClr>
              </a:solidFill>
              <a:effectLst/>
              <a:uLnTx/>
              <a:uFillTx/>
              <a:latin typeface="+mn-lt"/>
              <a:ea typeface="+mn-ea"/>
              <a:cs typeface="+mn-cs"/>
            </a:endParaRPr>
          </a:p>
        </p:txBody>
      </p:sp>
      <p:pic>
        <p:nvPicPr>
          <p:cNvPr id="6" name="irc_mi" descr="http://3.bp.blogspot.com/-mCIi6eFujKE/TpBd6u7qGDI/AAAAAAAAFJw/JLQfmXFNCQU/s1600/podilato98-epixeirimatologia_02.jpg">
            <a:hlinkClick r:id="rId3"/>
          </p:cNvPr>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2987824" y="2267744"/>
            <a:ext cx="2639943" cy="2464575"/>
          </a:xfrm>
          <a:prstGeom prst="rect">
            <a:avLst/>
          </a:prstGeom>
          <a:noFill/>
          <a:ln>
            <a:noFill/>
          </a:ln>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800" decel="100000"/>
                                        <p:tgtEl>
                                          <p:spTgt spid="3">
                                            <p:txEl>
                                              <p:pRg st="0" end="0"/>
                                            </p:txEl>
                                          </p:spTgt>
                                        </p:tgtEl>
                                      </p:cBhvr>
                                    </p:animEffect>
                                    <p:anim calcmode="lin" valueType="num">
                                      <p:cBhvr>
                                        <p:cTn id="15"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iterate type="lt">
                                    <p:tmPct val="5000"/>
                                  </p:iterate>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style.rotation</p:attrName>
                                        </p:attrNameLst>
                                      </p:cBhvr>
                                      <p:tavLst>
                                        <p:tav tm="0">
                                          <p:val>
                                            <p:fltVal val="90"/>
                                          </p:val>
                                        </p:tav>
                                        <p:tav tm="100000">
                                          <p:val>
                                            <p:fltVal val="0"/>
                                          </p:val>
                                        </p:tav>
                                      </p:tavLst>
                                    </p:anim>
                                    <p:animEffect transition="in" filter="fade">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Erika\Pictures\MP Navigator EX\2013_04_16\IMG_0005.jpg"/>
          <p:cNvPicPr/>
          <p:nvPr/>
        </p:nvPicPr>
        <p:blipFill>
          <a:blip r:embed="rId2" cstate="email">
            <a:extLst>
              <a:ext uri="{BEBA8EAE-BF5A-486C-A8C5-ECC9F3942E4B}">
                <a14:imgProps xmlns:a14="http://schemas.microsoft.com/office/drawing/2010/main" xmlns="">
                  <a14:imgLayer r:embed="rId3">
                    <a14:imgEffect>
                      <a14:brightnessContrast contrast="-40000"/>
                    </a14:imgEffect>
                  </a14:imgLayer>
                </a14:imgProps>
              </a:ext>
              <a:ext uri="{28A0092B-C50C-407E-A947-70E740481C1C}">
                <a14:useLocalDpi xmlns:a14="http://schemas.microsoft.com/office/drawing/2010/main" xmlns="" val="0"/>
              </a:ext>
            </a:extLst>
          </a:blip>
          <a:srcRect/>
          <a:stretch>
            <a:fillRect/>
          </a:stretch>
        </p:blipFill>
        <p:spPr bwMode="auto">
          <a:xfrm>
            <a:off x="2057400" y="195262"/>
            <a:ext cx="5029200" cy="6467475"/>
          </a:xfrm>
          <a:prstGeom prst="rect">
            <a:avLst/>
          </a:prstGeom>
          <a:noFill/>
          <a:ln>
            <a:noFill/>
          </a:ln>
        </p:spPr>
      </p:pic>
    </p:spTree>
    <p:extLst>
      <p:ext uri="{BB962C8B-B14F-4D97-AF65-F5344CB8AC3E}">
        <p14:creationId xmlns:p14="http://schemas.microsoft.com/office/powerpoint/2010/main" xmlns="" val="3158725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Erika\Pictures\MP Navigator EX\2013_04_16\IMG_0004.jpg"/>
          <p:cNvPicPr/>
          <p:nvPr/>
        </p:nvPicPr>
        <p:blipFill>
          <a:blip r:embed="rId2" cstate="email">
            <a:extLst>
              <a:ext uri="{BEBA8EAE-BF5A-486C-A8C5-ECC9F3942E4B}">
                <a14:imgProps xmlns:a14="http://schemas.microsoft.com/office/drawing/2010/main" xmlns="">
                  <a14:imgLayer r:embed="rId3">
                    <a14:imgEffect>
                      <a14:brightnessContrast contrast="-40000"/>
                    </a14:imgEffect>
                  </a14:imgLayer>
                </a14:imgProps>
              </a:ext>
              <a:ext uri="{28A0092B-C50C-407E-A947-70E740481C1C}">
                <a14:useLocalDpi xmlns:a14="http://schemas.microsoft.com/office/drawing/2010/main" xmlns="" val="0"/>
              </a:ext>
            </a:extLst>
          </a:blip>
          <a:srcRect/>
          <a:stretch>
            <a:fillRect/>
          </a:stretch>
        </p:blipFill>
        <p:spPr bwMode="auto">
          <a:xfrm>
            <a:off x="1919287" y="119062"/>
            <a:ext cx="5305425" cy="6619875"/>
          </a:xfrm>
          <a:prstGeom prst="rect">
            <a:avLst/>
          </a:prstGeom>
          <a:noFill/>
          <a:ln>
            <a:noFill/>
          </a:ln>
        </p:spPr>
      </p:pic>
    </p:spTree>
    <p:extLst>
      <p:ext uri="{BB962C8B-B14F-4D97-AF65-F5344CB8AC3E}">
        <p14:creationId xmlns:p14="http://schemas.microsoft.com/office/powerpoint/2010/main" xmlns="" val="23092184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7239000" cy="1143000"/>
          </a:xfrm>
        </p:spPr>
        <p:txBody>
          <a:bodyPr>
            <a:normAutofit fontScale="90000"/>
          </a:bodyPr>
          <a:lstStyle/>
          <a:p>
            <a:r>
              <a:rPr lang="el-GR" dirty="0" smtClean="0"/>
              <a:t>Δεντροδιαγραμμα  επιχειρηματολογιασ</a:t>
            </a:r>
            <a:endParaRPr lang="el-GR" dirty="0"/>
          </a:p>
        </p:txBody>
      </p:sp>
      <p:sp>
        <p:nvSpPr>
          <p:cNvPr id="3" name="Content Placeholder 2"/>
          <p:cNvSpPr>
            <a:spLocks noGrp="1"/>
          </p:cNvSpPr>
          <p:nvPr>
            <p:ph idx="1"/>
          </p:nvPr>
        </p:nvSpPr>
        <p:spPr>
          <a:xfrm>
            <a:off x="457200" y="1609416"/>
            <a:ext cx="7427168" cy="4846320"/>
          </a:xfrm>
        </p:spPr>
        <p:txBody>
          <a:bodyPr>
            <a:normAutofit fontScale="77500" lnSpcReduction="20000"/>
          </a:bodyPr>
          <a:lstStyle/>
          <a:p>
            <a:pPr marL="0" indent="0">
              <a:buNone/>
            </a:pPr>
            <a:r>
              <a:rPr lang="el-GR" dirty="0" smtClean="0"/>
              <a:t>Οι  μαθητές  οργάνωσαν                                                           σε  δεντροδιάγραμμα,                                                         επιχειρήματα  υπέρ ή κατά  της  άποψης:   </a:t>
            </a:r>
          </a:p>
          <a:p>
            <a:pPr marL="0" indent="0">
              <a:buNone/>
            </a:pPr>
            <a:r>
              <a:rPr lang="el-GR" b="1" dirty="0" smtClean="0">
                <a:latin typeface="Segoe Script" pitchFamily="34" charset="0"/>
              </a:rPr>
              <a:t> </a:t>
            </a:r>
            <a:r>
              <a:rPr lang="el-GR" b="1" u="sng" dirty="0" smtClean="0">
                <a:latin typeface="Segoe Script" pitchFamily="34" charset="0"/>
              </a:rPr>
              <a:t>«Η  ζωή  στην  πόλη                                       είναι  καλύτερη  από  τη  ζωή  στο χωριό»</a:t>
            </a:r>
          </a:p>
          <a:p>
            <a:pPr marL="0" indent="0" algn="ctr">
              <a:buNone/>
            </a:pPr>
            <a:endParaRPr lang="el-GR" sz="2400" b="1" u="sng" dirty="0" smtClean="0">
              <a:latin typeface="Segoe Script" pitchFamily="34" charset="0"/>
            </a:endParaRPr>
          </a:p>
          <a:p>
            <a:r>
              <a:rPr lang="el-GR" dirty="0" smtClean="0"/>
              <a:t>Σε καρτέλες χρώματος πράσινου και κόκκινου  κατέγραψαν  επιχείρηματα ή αντεπιχείρηματα, αφού συζήτησαν με το διπλανό τους και με την εποπτεία του δασκάλου για να αποφευχθεί η επανάληψη επιχειρημάτων.</a:t>
            </a:r>
          </a:p>
          <a:p>
            <a:r>
              <a:rPr lang="el-GR" dirty="0" smtClean="0"/>
              <a:t>Πρώτα δόθηκε μια πράσινη καρτέλα για να γράψουν ένα επιχείρημα υπέρ της πόλης.  Οι  καρτέλες  τοποθετήθηκαν  στον  πίνακα,  κάτω  άπό  την  άποψη.</a:t>
            </a:r>
          </a:p>
          <a:p>
            <a:r>
              <a:rPr lang="el-GR" dirty="0" smtClean="0"/>
              <a:t>Μετά δόθηκε ακόμα  μια  πράσινη για να γράψουν ένα επιχείρημα που να υποστηρίζει το επιχείρημα που ήδη τοποθέτησαν στον  πίνακα .</a:t>
            </a:r>
          </a:p>
          <a:p>
            <a:pPr>
              <a:buNone/>
            </a:pPr>
            <a:endParaRPr lang="el-GR" dirty="0"/>
          </a:p>
        </p:txBody>
      </p:sp>
      <p:pic>
        <p:nvPicPr>
          <p:cNvPr id="4" name="irc_mi" descr="http://rlv.zcache.com/funny_old_macdonald_farmer_cartoon_flyer-p244195472962366735b2pv5_400.jpg">
            <a:hlinkClick r:id="rId2"/>
          </p:cNvPr>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148064" y="116632"/>
            <a:ext cx="2019300" cy="2019300"/>
          </a:xfrm>
          <a:prstGeom prst="rect">
            <a:avLst/>
          </a:prstGeom>
          <a:noFill/>
          <a:ln>
            <a:noFill/>
          </a:ln>
        </p:spPr>
      </p:pic>
      <p:pic>
        <p:nvPicPr>
          <p:cNvPr id="5" name="irc_mi" descr="http://www.crim.cam.ac.uk/global/images/cartoon.png">
            <a:hlinkClick r:id="rId4"/>
          </p:cNvPr>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6516216" y="1556792"/>
            <a:ext cx="1651000" cy="1485900"/>
          </a:xfrm>
          <a:prstGeom prst="rect">
            <a:avLst/>
          </a:prstGeom>
          <a:noFill/>
          <a:ln>
            <a:noFill/>
          </a:ln>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to="" calcmode="lin" valueType="num">
                                      <p:cBhvr>
                                        <p:cTn id="25" dur="1" fill="hold"/>
                                        <p:tgtEl>
                                          <p:spTgt spid="3">
                                            <p:txEl>
                                              <p:pRg st="0" end="0"/>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 to="" calcmode="lin" valueType="num">
                                      <p:cBhvr>
                                        <p:cTn id="30" dur="1" fill="hold"/>
                                        <p:tgtEl>
                                          <p:spTgt spid="3">
                                            <p:txEl>
                                              <p:pRg st="1" end="1"/>
                                            </p:txEl>
                                          </p:spTgt>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to="" calcmode="lin" valueType="num">
                                      <p:cBhvr>
                                        <p:cTn id="35" dur="1" fill="hold"/>
                                        <p:tgtEl>
                                          <p:spTgt spid="3">
                                            <p:txEl>
                                              <p:pRg st="3" end="3"/>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to="" calcmode="lin" valueType="num">
                                      <p:cBhvr>
                                        <p:cTn id="40" dur="1" fill="hold"/>
                                        <p:tgtEl>
                                          <p:spTgt spid="3">
                                            <p:txEl>
                                              <p:pRg st="4" end="4"/>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to="" calcmode="lin" valueType="num">
                                      <p:cBhvr>
                                        <p:cTn id="45"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1026" name="Picture 2"/>
          <p:cNvPicPr>
            <a:picLocks noGrp="1" noChangeAspect="1" noChangeArrowheads="1"/>
          </p:cNvPicPr>
          <p:nvPr>
            <p:ph idx="1"/>
          </p:nvPr>
        </p:nvPicPr>
        <p:blipFill>
          <a:blip r:embed="rId2" cstate="email"/>
          <a:srcRect/>
          <a:stretch>
            <a:fillRect/>
          </a:stretch>
        </p:blipFill>
        <p:spPr bwMode="auto">
          <a:xfrm>
            <a:off x="129051" y="404664"/>
            <a:ext cx="8968343" cy="4680520"/>
          </a:xfrm>
          <a:prstGeom prst="rect">
            <a:avLst/>
          </a:prstGeom>
          <a:noFill/>
          <a:ln w="9525">
            <a:noFill/>
            <a:miter lim="800000"/>
            <a:headEnd/>
            <a:tailEnd/>
          </a:ln>
        </p:spPr>
      </p:pic>
    </p:spTree>
    <p:extLst>
      <p:ext uri="{BB962C8B-B14F-4D97-AF65-F5344CB8AC3E}">
        <p14:creationId xmlns:p14="http://schemas.microsoft.com/office/powerpoint/2010/main" xmlns="" val="8189751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Δεντροδιαγραμμα  επιχειρηματολογιασ</a:t>
            </a:r>
          </a:p>
        </p:txBody>
      </p:sp>
      <p:sp>
        <p:nvSpPr>
          <p:cNvPr id="3" name="Content Placeholder 2"/>
          <p:cNvSpPr>
            <a:spLocks noGrp="1"/>
          </p:cNvSpPr>
          <p:nvPr>
            <p:ph idx="1"/>
          </p:nvPr>
        </p:nvSpPr>
        <p:spPr/>
        <p:txBody>
          <a:bodyPr/>
          <a:lstStyle/>
          <a:p>
            <a:r>
              <a:rPr lang="el-GR" sz="2400" dirty="0" smtClean="0"/>
              <a:t>Ακολούθως, δόθηκε μια  κόκκινη καρτέλα για να γράψουν ένα αντεπιχείρημα και στη συνέχεια μια  πράσινη για να δικαιολογήσουν το αντεπιχείρημά  τους.</a:t>
            </a:r>
          </a:p>
          <a:p>
            <a:r>
              <a:rPr lang="el-GR" sz="2400" dirty="0" smtClean="0"/>
              <a:t>Τέλος, δόθηκε μια κίτρινη καρτέλα για να διαψεύσουν το αντεπιχείρημα.</a:t>
            </a:r>
          </a:p>
          <a:p>
            <a:r>
              <a:rPr lang="el-GR" sz="2400" dirty="0" smtClean="0"/>
              <a:t>Όλες  οι  καρτέλες  τοποθετήθηκαν  στον πίνακα,  συμπληρώνοντας  έτσι  το  </a:t>
            </a:r>
            <a:r>
              <a:rPr lang="el-GR" sz="2400" dirty="0" err="1" smtClean="0"/>
              <a:t>δεντροδιάγραμμα</a:t>
            </a:r>
            <a:r>
              <a:rPr lang="el-GR" sz="2400" dirty="0" smtClean="0"/>
              <a:t>.</a:t>
            </a:r>
          </a:p>
          <a:p>
            <a:r>
              <a:rPr lang="el-GR" sz="2400" dirty="0" smtClean="0"/>
              <a:t>Οι  μαθητές  μπορούσαν  να προσθέσουν  και  άλλες  καρτέλες  που  να  υποστηρίζουν  ή  να  διαψεύδουν  επιχειρήματα  του  </a:t>
            </a:r>
            <a:r>
              <a:rPr lang="el-GR" sz="2400" dirty="0" err="1" smtClean="0"/>
              <a:t>δεντροδιαγράμματος</a:t>
            </a:r>
            <a:r>
              <a:rPr lang="el-GR" sz="2400" dirty="0" smtClean="0"/>
              <a:t>. </a:t>
            </a:r>
          </a:p>
          <a:p>
            <a:endParaRPr lang="el-GR" dirty="0" smtClean="0"/>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 name="Rectangle 4"/>
          <p:cNvSpPr/>
          <p:nvPr/>
        </p:nvSpPr>
        <p:spPr>
          <a:xfrm>
            <a:off x="2771800" y="5733256"/>
            <a:ext cx="1080120" cy="576064"/>
          </a:xfrm>
          <a:prstGeom prst="rect">
            <a:avLst/>
          </a:prstGeom>
          <a:solidFill>
            <a:schemeClr val="bg1">
              <a:lumMod val="65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l-GR"/>
          </a:p>
        </p:txBody>
      </p:sp>
      <p:pic>
        <p:nvPicPr>
          <p:cNvPr id="2050" name="Picture 2"/>
          <p:cNvPicPr>
            <a:picLocks noGrp="1" noChangeAspect="1" noChangeArrowheads="1"/>
          </p:cNvPicPr>
          <p:nvPr>
            <p:ph idx="1"/>
          </p:nvPr>
        </p:nvPicPr>
        <p:blipFill>
          <a:blip r:embed="rId2" cstate="email"/>
          <a:srcRect/>
          <a:stretch>
            <a:fillRect/>
          </a:stretch>
        </p:blipFill>
        <p:spPr bwMode="auto">
          <a:xfrm>
            <a:off x="1" y="44624"/>
            <a:ext cx="9123338" cy="6689580"/>
          </a:xfrm>
          <a:prstGeom prst="rect">
            <a:avLst/>
          </a:prstGeom>
          <a:noFill/>
          <a:ln w="9525">
            <a:noFill/>
            <a:miter lim="800000"/>
            <a:headEnd/>
            <a:tailEnd/>
          </a:ln>
        </p:spPr>
      </p:pic>
    </p:spTree>
    <p:extLst>
      <p:ext uri="{BB962C8B-B14F-4D97-AF65-F5344CB8AC3E}">
        <p14:creationId xmlns:p14="http://schemas.microsoft.com/office/powerpoint/2010/main" xmlns="" val="131422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355160" cy="1143000"/>
          </a:xfrm>
        </p:spPr>
        <p:txBody>
          <a:bodyPr>
            <a:normAutofit fontScale="90000"/>
          </a:bodyPr>
          <a:lstStyle/>
          <a:p>
            <a:r>
              <a:rPr lang="el-GR" dirty="0" smtClean="0"/>
              <a:t>ΧΑΡΤησ  ΕΠΙΧΕΙΡΗΜΑΤΩΝ              ΜΕ ΤΗ ΧΡΗΣΗ ΤΟΥ ΥΠΟΛΟΓΙΣΤΗ</a:t>
            </a:r>
            <a:endParaRPr lang="el-GR" dirty="0"/>
          </a:p>
        </p:txBody>
      </p:sp>
      <p:sp>
        <p:nvSpPr>
          <p:cNvPr id="3" name="Content Placeholder 2"/>
          <p:cNvSpPr>
            <a:spLocks noGrp="1"/>
          </p:cNvSpPr>
          <p:nvPr>
            <p:ph idx="1"/>
          </p:nvPr>
        </p:nvSpPr>
        <p:spPr/>
        <p:txBody>
          <a:bodyPr/>
          <a:lstStyle/>
          <a:p>
            <a:r>
              <a:rPr lang="el-GR" sz="2400" dirty="0" smtClean="0"/>
              <a:t>Επίδειξη του λογισμικού </a:t>
            </a:r>
            <a:r>
              <a:rPr lang="en-US" sz="2400" dirty="0" smtClean="0"/>
              <a:t>Rationale </a:t>
            </a:r>
            <a:r>
              <a:rPr lang="el-GR" sz="2400" dirty="0" smtClean="0"/>
              <a:t>που βοηθά στην οργάνωση επιχειρημάτων υπέρ  και  κατά, σε χάρτη επιχειρημάτων.</a:t>
            </a:r>
          </a:p>
          <a:p>
            <a:r>
              <a:rPr lang="el-GR" sz="2400" dirty="0" smtClean="0"/>
              <a:t>Καταγραφή  στο λογισμικό από το δάσκαλο σε συνεργασία με τα παιδιά, των επιχειρημάτων που  είχαν  συγκεντρωθεί  στους  πίνακες και στο  δεντροδιάγραμμα  με  τις  καρτέλες.</a:t>
            </a:r>
          </a:p>
          <a:p>
            <a:r>
              <a:rPr lang="el-GR" sz="2400" dirty="0" smtClean="0"/>
              <a:t>Δημιουργία χάρτη επιχειρημάτων,  όπου  οργανώθηκαν  τα  επιχειρήματα,  τα  αντεπιχειρήματα  και  οι  διαψεύσεις.</a:t>
            </a:r>
          </a:p>
          <a:p>
            <a:r>
              <a:rPr lang="el-GR" sz="2400" dirty="0" smtClean="0"/>
              <a:t>Εκτύπωση  του  χάρτη επιχειρημάτων.</a:t>
            </a:r>
            <a:endParaRPr lang="el-GR" sz="2400" dirty="0"/>
          </a:p>
          <a:p>
            <a:endParaRPr lang="el-GR" sz="2400" dirty="0" smtClean="0"/>
          </a:p>
          <a:p>
            <a:endParaRPr lang="el-GR" dirty="0" smtClean="0"/>
          </a:p>
          <a:p>
            <a:endParaRPr lang="el-GR" dirty="0" smtClean="0"/>
          </a:p>
          <a:p>
            <a:endParaRPr lang="el-GR" dirty="0" smtClean="0"/>
          </a:p>
        </p:txBody>
      </p:sp>
    </p:spTree>
  </p:cSld>
  <p:clrMapOvr>
    <a:masterClrMapping/>
  </p:clrMapOvr>
  <p:transition spd="med">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4" dur="5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3608" y="188640"/>
            <a:ext cx="5904656" cy="64563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124744"/>
            <a:ext cx="7992888" cy="3312368"/>
          </a:xfrm>
          <a:prstGeom prst="rect">
            <a:avLst/>
          </a:prstGeom>
          <a:noFill/>
          <a:ln>
            <a:noFill/>
          </a:ln>
        </p:spPr>
      </p:pic>
    </p:spTree>
    <p:extLst>
      <p:ext uri="{BB962C8B-B14F-4D97-AF65-F5344CB8AC3E}">
        <p14:creationId xmlns:p14="http://schemas.microsoft.com/office/powerpoint/2010/main" xmlns="" val="10192360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ΕΠΙΚΟΙΝΩΝΙΑ ΕΠΙΧΕΙΡΗΜΑΤΟΛΟΓΙΑΣ</a:t>
            </a:r>
            <a:endParaRPr lang="el-GR" dirty="0"/>
          </a:p>
        </p:txBody>
      </p:sp>
      <p:sp>
        <p:nvSpPr>
          <p:cNvPr id="3" name="Content Placeholder 2"/>
          <p:cNvSpPr>
            <a:spLocks noGrp="1"/>
          </p:cNvSpPr>
          <p:nvPr>
            <p:ph idx="1"/>
          </p:nvPr>
        </p:nvSpPr>
        <p:spPr/>
        <p:txBody>
          <a:bodyPr>
            <a:normAutofit fontScale="92500" lnSpcReduction="20000"/>
          </a:bodyPr>
          <a:lstStyle/>
          <a:p>
            <a:pPr marL="0" indent="0">
              <a:buNone/>
            </a:pPr>
            <a:r>
              <a:rPr lang="el-GR" dirty="0" smtClean="0"/>
              <a:t>ΑΝΤΙΠΑΡΑΘΕΣΗ  ΕΠΙΧΕΙΡΗΜΑΤΩΝ:</a:t>
            </a:r>
          </a:p>
          <a:p>
            <a:r>
              <a:rPr lang="el-GR" dirty="0" smtClean="0"/>
              <a:t>Οι  μαθητές  έδωσαν                                            προφορικά επιχειρήματα                                    που  στήριζαν  τη  θέση  τους                            (υπέρ  ή  κατά  της  άποψης).</a:t>
            </a:r>
          </a:p>
          <a:p>
            <a:r>
              <a:rPr lang="el-GR" dirty="0" smtClean="0"/>
              <a:t>Στην  επιχειρηματολογία  τους  προσπάθησαν  να  χρησιμοποιήσουν  λεξιλόγιο που γράφτηκε στον πίνακα (αρχικά, </a:t>
            </a:r>
            <a:r>
              <a:rPr lang="el-GR" dirty="0"/>
              <a:t>το πρώτο </a:t>
            </a:r>
            <a:r>
              <a:rPr lang="el-GR" dirty="0" smtClean="0"/>
              <a:t>επιχείρημα, </a:t>
            </a:r>
            <a:r>
              <a:rPr lang="el-GR" dirty="0"/>
              <a:t>επιπλέον</a:t>
            </a:r>
            <a:r>
              <a:rPr lang="el-GR" dirty="0" smtClean="0"/>
              <a:t>, επιπρόσθετα,  επίσης,  συνεπώς,  ακολούθως, επειδή, όμως, από  την  άλλη…).</a:t>
            </a:r>
          </a:p>
          <a:p>
            <a:r>
              <a:rPr lang="el-GR" dirty="0" smtClean="0"/>
              <a:t>Παρουσίασαν  γραπτά  την   επιχειρηματολογία στο τετράδιό  τους. Ανέπτυξαν τις απόψεις τους βάσει του σχεδιαγράμματος που είχαν και του βοηθητικού λεξιλογίου.</a:t>
            </a:r>
          </a:p>
          <a:p>
            <a:endParaRPr lang="el-GR" dirty="0" smtClean="0"/>
          </a:p>
          <a:p>
            <a:endParaRPr lang="el-GR" dirty="0" smtClean="0"/>
          </a:p>
          <a:p>
            <a:endParaRPr lang="el-GR" dirty="0" smtClean="0"/>
          </a:p>
          <a:p>
            <a:pPr marL="0" indent="0">
              <a:buNone/>
            </a:pPr>
            <a:endParaRPr lang="el-GR" dirty="0" smtClean="0"/>
          </a:p>
          <a:p>
            <a:endParaRPr lang="el-GR" dirty="0" smtClean="0"/>
          </a:p>
          <a:p>
            <a:endParaRPr lang="el-GR" dirty="0" smtClean="0"/>
          </a:p>
          <a:p>
            <a:endParaRPr lang="el-GR" dirty="0"/>
          </a:p>
        </p:txBody>
      </p:sp>
      <p:pic>
        <p:nvPicPr>
          <p:cNvPr id="4" name="irc_mi" descr="http://us.123rf.com/400wm/400/400/paperboat/paperboat1010/paperboat101000053/8107891-3d-figures-engaging-in-a-debate.jpg">
            <a:hlinkClick r:id="rId2"/>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36096" y="836712"/>
            <a:ext cx="2540000" cy="2088232"/>
          </a:xfrm>
          <a:prstGeom prst="rect">
            <a:avLst/>
          </a:prstGeom>
          <a:noFill/>
          <a:ln>
            <a:noFill/>
          </a:ln>
        </p:spPr>
      </p:pic>
    </p:spTree>
    <p:extLst>
      <p:ext uri="{BB962C8B-B14F-4D97-AF65-F5344CB8AC3E}">
        <p14:creationId xmlns:p14="http://schemas.microsoft.com/office/powerpoint/2010/main" xmlns="" val="2831372324"/>
      </p:ext>
    </p:extLst>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slide(fromBottom)">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slide(fromBottom)">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slide(fromBottom)">
                                      <p:cBhvr>
                                        <p:cTn id="35" dur="5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slide(fromBottom)">
                                      <p:cBhvr>
                                        <p:cTn id="4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ΣΤΟΧΟΙ</a:t>
            </a:r>
            <a:endParaRPr lang="el-GR" dirty="0"/>
          </a:p>
        </p:txBody>
      </p:sp>
      <p:sp>
        <p:nvSpPr>
          <p:cNvPr id="3" name="Content Placeholder 2"/>
          <p:cNvSpPr>
            <a:spLocks noGrp="1"/>
          </p:cNvSpPr>
          <p:nvPr>
            <p:ph idx="1"/>
          </p:nvPr>
        </p:nvSpPr>
        <p:spPr>
          <a:xfrm>
            <a:off x="457200" y="1412776"/>
            <a:ext cx="7643192" cy="5042960"/>
          </a:xfrm>
        </p:spPr>
        <p:txBody>
          <a:bodyPr>
            <a:normAutofit lnSpcReduction="10000"/>
          </a:bodyPr>
          <a:lstStyle/>
          <a:p>
            <a:r>
              <a:rPr lang="el-GR" sz="2400" dirty="0" smtClean="0"/>
              <a:t>Να  εντοπίζουν τη</a:t>
            </a:r>
            <a:r>
              <a:rPr lang="en-US" sz="2400" dirty="0" smtClean="0"/>
              <a:t> </a:t>
            </a:r>
            <a:r>
              <a:rPr lang="el-GR" sz="2400" dirty="0" smtClean="0"/>
              <a:t>θέση – άποψη</a:t>
            </a:r>
            <a:r>
              <a:rPr lang="en-US" sz="2400" dirty="0" smtClean="0"/>
              <a:t> </a:t>
            </a:r>
            <a:r>
              <a:rPr lang="el-GR" sz="2400" dirty="0" smtClean="0"/>
              <a:t>από συγκεκριμένο κείμενο.</a:t>
            </a:r>
          </a:p>
          <a:p>
            <a:r>
              <a:rPr lang="el-GR" sz="2400" dirty="0" smtClean="0"/>
              <a:t>Να κατανοήσουν τι είναι το επιχείρημα.</a:t>
            </a:r>
          </a:p>
          <a:p>
            <a:r>
              <a:rPr lang="el-GR" sz="2400" dirty="0" smtClean="0"/>
              <a:t>Να εντοπίζουν επιχειρήματα από κείμενο.</a:t>
            </a:r>
          </a:p>
          <a:p>
            <a:r>
              <a:rPr lang="el-GR" sz="2400" dirty="0" smtClean="0"/>
              <a:t>Να  δίνουν  ένα  επιχείρημα για να υποστηρίξουν την άποψή τους.</a:t>
            </a:r>
          </a:p>
          <a:p>
            <a:r>
              <a:rPr lang="el-GR" sz="2400" dirty="0" smtClean="0"/>
              <a:t>Να δικαιολογούν το επιχείρημα τους με ένα ακόμα υποστηριχτικό επιχείρημα.</a:t>
            </a:r>
          </a:p>
          <a:p>
            <a:r>
              <a:rPr lang="el-GR" sz="2400" dirty="0" smtClean="0"/>
              <a:t>Να αντιμετωπίζουν την αντίθετη άποψη βρίσκοντας αντεπιχείρημα.</a:t>
            </a:r>
          </a:p>
          <a:p>
            <a:r>
              <a:rPr lang="el-GR" sz="2400" dirty="0" smtClean="0"/>
              <a:t>Να δημιουργούν χάρτη επιχειρημάτων.</a:t>
            </a:r>
          </a:p>
          <a:p>
            <a:r>
              <a:rPr lang="el-GR" sz="2400" dirty="0" smtClean="0"/>
              <a:t>Να επιχειρηματολογούν προφορικά και γραπτά</a:t>
            </a:r>
            <a:r>
              <a:rPr lang="el-GR" dirty="0" smtClean="0"/>
              <a:t>.</a:t>
            </a:r>
            <a:endParaRPr lang="el-GR" dirty="0"/>
          </a:p>
        </p:txBody>
      </p:sp>
    </p:spTree>
    <p:extLst>
      <p:ext uri="{BB962C8B-B14F-4D97-AF65-F5344CB8AC3E}">
        <p14:creationId xmlns:p14="http://schemas.microsoft.com/office/powerpoint/2010/main" xmlns="" val="1431542421"/>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20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20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2000"/>
                                        <p:tgtEl>
                                          <p:spTgt spid="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20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fade">
                                      <p:cBhvr>
                                        <p:cTn id="45" dur="2000"/>
                                        <p:tgtEl>
                                          <p:spTgt spid="3">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fade">
                                      <p:cBhvr>
                                        <p:cTn id="50" dur="2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2000"/>
                                        <p:tgtEl>
                                          <p:spTgt spid="3">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Effect transition="in" filter="fade">
                                      <p:cBhvr>
                                        <p:cTn id="60"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Erika\Pictures\MP Navigator EX\2013_04_16\IMG_0001.jpg"/>
          <p:cNvPicPr/>
          <p:nvPr/>
        </p:nvPicPr>
        <p:blipFill>
          <a:blip r:embed="rId2" cstate="print">
            <a:extLst>
              <a:ext uri="{BEBA8EAE-BF5A-486C-A8C5-ECC9F3942E4B}">
                <a14:imgProps xmlns:a14="http://schemas.microsoft.com/office/drawing/2010/main" xmlns="">
                  <a14:imgLayer r:embed="rId3">
                    <a14:imgEffect>
                      <a14:brightnessContrast bright="-20000" contrast="-20000"/>
                    </a14:imgEffect>
                  </a14:imgLayer>
                </a14:imgProps>
              </a:ext>
              <a:ext uri="{28A0092B-C50C-407E-A947-70E740481C1C}">
                <a14:useLocalDpi xmlns:a14="http://schemas.microsoft.com/office/drawing/2010/main" xmlns="" val="0"/>
              </a:ext>
            </a:extLst>
          </a:blip>
          <a:srcRect/>
          <a:stretch>
            <a:fillRect/>
          </a:stretch>
        </p:blipFill>
        <p:spPr bwMode="auto">
          <a:xfrm>
            <a:off x="1547664" y="190922"/>
            <a:ext cx="4616549" cy="6667078"/>
          </a:xfrm>
          <a:prstGeom prst="rect">
            <a:avLst/>
          </a:prstGeom>
          <a:noFill/>
          <a:ln>
            <a:noFill/>
          </a:ln>
        </p:spPr>
      </p:pic>
    </p:spTree>
    <p:extLst>
      <p:ext uri="{BB962C8B-B14F-4D97-AF65-F5344CB8AC3E}">
        <p14:creationId xmlns:p14="http://schemas.microsoft.com/office/powerpoint/2010/main" xmlns="" val="3553941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Erika\Pictures\MP Navigator EX\2013_04_16\IMG_0011.jpg"/>
          <p:cNvPicPr/>
          <p:nvPr/>
        </p:nvPicPr>
        <p:blipFill>
          <a:blip r:embed="rId2" cstate="print">
            <a:extLst>
              <a:ext uri="{BEBA8EAE-BF5A-486C-A8C5-ECC9F3942E4B}">
                <a14:imgProps xmlns:a14="http://schemas.microsoft.com/office/drawing/2010/main" xmlns="">
                  <a14:imgLayer r:embed="rId3">
                    <a14:imgEffect>
                      <a14:brightnessContrast contrast="-40000"/>
                    </a14:imgEffect>
                  </a14:imgLayer>
                </a14:imgProps>
              </a:ext>
              <a:ext uri="{28A0092B-C50C-407E-A947-70E740481C1C}">
                <a14:useLocalDpi xmlns:a14="http://schemas.microsoft.com/office/drawing/2010/main" xmlns="" val="0"/>
              </a:ext>
            </a:extLst>
          </a:blip>
          <a:srcRect/>
          <a:stretch>
            <a:fillRect/>
          </a:stretch>
        </p:blipFill>
        <p:spPr bwMode="auto">
          <a:xfrm>
            <a:off x="1043609" y="260648"/>
            <a:ext cx="6200154" cy="6192688"/>
          </a:xfrm>
          <a:prstGeom prst="rect">
            <a:avLst/>
          </a:prstGeom>
          <a:noFill/>
          <a:ln>
            <a:noFill/>
          </a:ln>
        </p:spPr>
      </p:pic>
    </p:spTree>
    <p:extLst>
      <p:ext uri="{BB962C8B-B14F-4D97-AF65-F5344CB8AC3E}">
        <p14:creationId xmlns:p14="http://schemas.microsoft.com/office/powerpoint/2010/main" xmlns="" val="18553942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Erika\Pictures\MP Navigator EX\2013_04_16\IMG_0012.jpg"/>
          <p:cNvPicPr/>
          <p:nvPr/>
        </p:nvPicPr>
        <p:blipFill>
          <a:blip r:embed="rId2" cstate="print">
            <a:extLst>
              <a:ext uri="{BEBA8EAE-BF5A-486C-A8C5-ECC9F3942E4B}">
                <a14:imgProps xmlns:a14="http://schemas.microsoft.com/office/drawing/2010/main" xmlns="">
                  <a14:imgLayer r:embed="rId3">
                    <a14:imgEffect>
                      <a14:brightnessContrast contrast="-40000"/>
                    </a14:imgEffect>
                  </a14:imgLayer>
                </a14:imgProps>
              </a:ext>
              <a:ext uri="{28A0092B-C50C-407E-A947-70E740481C1C}">
                <a14:useLocalDpi xmlns:a14="http://schemas.microsoft.com/office/drawing/2010/main" xmlns="" val="0"/>
              </a:ext>
            </a:extLst>
          </a:blip>
          <a:srcRect/>
          <a:stretch>
            <a:fillRect/>
          </a:stretch>
        </p:blipFill>
        <p:spPr bwMode="auto">
          <a:xfrm>
            <a:off x="899592" y="260648"/>
            <a:ext cx="6310833" cy="6480720"/>
          </a:xfrm>
          <a:prstGeom prst="rect">
            <a:avLst/>
          </a:prstGeom>
          <a:noFill/>
          <a:ln>
            <a:noFill/>
          </a:ln>
        </p:spPr>
      </p:pic>
    </p:spTree>
    <p:extLst>
      <p:ext uri="{BB962C8B-B14F-4D97-AF65-F5344CB8AC3E}">
        <p14:creationId xmlns:p14="http://schemas.microsoft.com/office/powerpoint/2010/main" xmlns="" val="10647206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ΕΠΙΚΟΙΝΩΝΙΑ ΕΠΙΧΕΙΡΗΜΑΤΟΛΟΓΙΑΣ</a:t>
            </a:r>
          </a:p>
        </p:txBody>
      </p:sp>
      <p:sp>
        <p:nvSpPr>
          <p:cNvPr id="3" name="Content Placeholder 2"/>
          <p:cNvSpPr>
            <a:spLocks noGrp="1"/>
          </p:cNvSpPr>
          <p:nvPr>
            <p:ph idx="1"/>
          </p:nvPr>
        </p:nvSpPr>
        <p:spPr/>
        <p:txBody>
          <a:bodyPr/>
          <a:lstStyle/>
          <a:p>
            <a:pPr marL="0" indent="0">
              <a:buNone/>
            </a:pPr>
            <a:r>
              <a:rPr lang="el-GR" dirty="0" smtClean="0"/>
              <a:t>ΣΚΑΚΙ  ΕΠΙΧΕΙΡΗΜΑΤΩΝ:</a:t>
            </a:r>
          </a:p>
          <a:p>
            <a:pPr marL="0" indent="0">
              <a:buNone/>
            </a:pPr>
            <a:endParaRPr lang="el-GR" dirty="0" smtClean="0"/>
          </a:p>
          <a:p>
            <a:r>
              <a:rPr lang="el-GR" sz="2400" dirty="0" smtClean="0"/>
              <a:t>Οι  μαθητές  χωρίστηκαν                                             σε  δυο  ομάδες  υπερ                                      και  κατά  της  άποψης:                                         «Η  ζωή  στο  χωριό  είναι  καλύτερη  από  τη  ζωή  στην  πόλη».</a:t>
            </a:r>
          </a:p>
          <a:p>
            <a:r>
              <a:rPr lang="el-GR" sz="2400" dirty="0" smtClean="0"/>
              <a:t>Η  κάθε  ομάδα  πρόβαλλε  ένα  επιχείρημα  κάθε  φορά,  ενώ  παράλληλα  προσπαθούσαν με  αντεπιχειρήματα  να  αποδυναμώνουν  τα  επιχειρήματα  της  άλλης  ομάδας.</a:t>
            </a:r>
            <a:endParaRPr lang="el-GR" sz="2400" dirty="0"/>
          </a:p>
        </p:txBody>
      </p:sp>
      <p:pic>
        <p:nvPicPr>
          <p:cNvPr id="5" name="irc_mi" descr="http://us.123rf.com/400wm/400/400/andresr/andresr1007/andresr100700303/7291254-3d-people-in-a-debate-isolated-over-a-white-background.jpg">
            <a:hlinkClick r:id="rId2"/>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65576" y="1700808"/>
            <a:ext cx="2365896" cy="1872208"/>
          </a:xfrm>
          <a:prstGeom prst="rect">
            <a:avLst/>
          </a:prstGeom>
          <a:noFill/>
          <a:ln>
            <a:noFill/>
          </a:ln>
        </p:spPr>
      </p:pic>
    </p:spTree>
    <p:extLst>
      <p:ext uri="{BB962C8B-B14F-4D97-AF65-F5344CB8AC3E}">
        <p14:creationId xmlns:p14="http://schemas.microsoft.com/office/powerpoint/2010/main" xmlns="" val="25760088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32696"/>
          </a:xfrm>
        </p:spPr>
        <p:txBody>
          <a:bodyPr/>
          <a:lstStyle/>
          <a:p>
            <a:r>
              <a:rPr lang="el-GR" dirty="0" smtClean="0"/>
              <a:t>ΣΧΟΛΙΑ-ΠΑΡΑΤΗΡΗΣΕΙΣ</a:t>
            </a:r>
            <a:endParaRPr lang="el-GR" dirty="0"/>
          </a:p>
        </p:txBody>
      </p:sp>
      <p:sp>
        <p:nvSpPr>
          <p:cNvPr id="3" name="Content Placeholder 2"/>
          <p:cNvSpPr>
            <a:spLocks noGrp="1"/>
          </p:cNvSpPr>
          <p:nvPr>
            <p:ph idx="1"/>
          </p:nvPr>
        </p:nvSpPr>
        <p:spPr>
          <a:xfrm>
            <a:off x="457200" y="1340768"/>
            <a:ext cx="7239000" cy="4846320"/>
          </a:xfrm>
        </p:spPr>
        <p:txBody>
          <a:bodyPr>
            <a:normAutofit/>
          </a:bodyPr>
          <a:lstStyle/>
          <a:p>
            <a:r>
              <a:rPr lang="el-GR" sz="2400" dirty="0" smtClean="0"/>
              <a:t>Οι μαθητές χάρηκαν με την διαφορετικότητα της προσέγγισης και έδειξαν ενδιαφέρον κυρίως στο μέρος που είχε χρήση του Η.Υ.</a:t>
            </a:r>
          </a:p>
          <a:p>
            <a:r>
              <a:rPr lang="el-GR" sz="2400" dirty="0" smtClean="0"/>
              <a:t>Στο  σκάκι  επιχειρημάτων,  ξεκίνησαν  τη  συζήτηση  κάπως  διστακτικά.  </a:t>
            </a:r>
            <a:r>
              <a:rPr lang="el-GR" sz="2400" dirty="0"/>
              <a:t>Π</a:t>
            </a:r>
            <a:r>
              <a:rPr lang="el-GR" sz="2400" dirty="0" smtClean="0"/>
              <a:t>ροχωρώντας  όμως χρησιμοποίησαν  σχεδόν  όλα  τα  επιχειρήματα  υπέρ  και  κατά  που  είχαν  καταγράψει  στο  χάρτη,  ενώ  ακούστηκαν  και  νέα αντεπιχειρήματα τα  οποία  έπρεπε να  σκεφτούν  εκείνη  τη  στιγμή,  για  να  απαντήσουν  στους  ισχυρισμούς  της  αντίπαλης  ομάδας.</a:t>
            </a:r>
          </a:p>
          <a:p>
            <a:pPr marL="0" indent="0">
              <a:buNone/>
            </a:pPr>
            <a:endParaRPr lang="el-GR" dirty="0"/>
          </a:p>
        </p:txBody>
      </p:sp>
    </p:spTree>
    <p:extLst>
      <p:ext uri="{BB962C8B-B14F-4D97-AF65-F5344CB8AC3E}">
        <p14:creationId xmlns:p14="http://schemas.microsoft.com/office/powerpoint/2010/main" xmlns="" val="1319189194"/>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3" presetClass="entr" presetSubtype="16"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plus(in)">
                                      <p:cBhvr>
                                        <p:cTn id="25" dur="20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3" presetClass="entr" presetSubtype="16"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plus(in)">
                                      <p:cBhvr>
                                        <p:cTn id="3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7239000" cy="504056"/>
          </a:xfrm>
        </p:spPr>
        <p:txBody>
          <a:bodyPr>
            <a:normAutofit fontScale="90000"/>
          </a:bodyPr>
          <a:lstStyle/>
          <a:p>
            <a:r>
              <a:rPr lang="el-GR" dirty="0" err="1" smtClean="0"/>
              <a:t>Επεκταση</a:t>
            </a:r>
            <a:endParaRPr lang="el-GR" dirty="0"/>
          </a:p>
        </p:txBody>
      </p:sp>
      <p:sp>
        <p:nvSpPr>
          <p:cNvPr id="3" name="Content Placeholder 2"/>
          <p:cNvSpPr>
            <a:spLocks noGrp="1"/>
          </p:cNvSpPr>
          <p:nvPr>
            <p:ph idx="1"/>
          </p:nvPr>
        </p:nvSpPr>
        <p:spPr>
          <a:xfrm>
            <a:off x="457200" y="692696"/>
            <a:ext cx="7239000" cy="5904656"/>
          </a:xfrm>
        </p:spPr>
        <p:txBody>
          <a:bodyPr>
            <a:normAutofit/>
          </a:bodyPr>
          <a:lstStyle/>
          <a:p>
            <a:r>
              <a:rPr lang="el-GR" dirty="0" smtClean="0"/>
              <a:t>«Ηλεκτρονικά παιχνίδια»</a:t>
            </a:r>
          </a:p>
          <a:p>
            <a:pPr lvl="1"/>
            <a:r>
              <a:rPr lang="en-US" dirty="0" smtClean="0"/>
              <a:t>T</a:t>
            </a:r>
            <a:r>
              <a:rPr lang="el-GR" dirty="0" smtClean="0"/>
              <a:t>α ηλεκτρονικά παιχνίδια είναι βλαβερά.</a:t>
            </a:r>
            <a:endParaRPr lang="el-GR" dirty="0"/>
          </a:p>
          <a:p>
            <a:r>
              <a:rPr lang="el-GR" dirty="0" smtClean="0"/>
              <a:t> «Μαγειρεύοντας με ελαιόλαδο»</a:t>
            </a:r>
          </a:p>
          <a:p>
            <a:pPr lvl="1"/>
            <a:r>
              <a:rPr lang="el-GR" dirty="0" smtClean="0"/>
              <a:t>Το μαγείρεμα  με το ελαιόλαδο είναι πιο υγιεινό.</a:t>
            </a:r>
          </a:p>
          <a:p>
            <a:r>
              <a:rPr lang="el-GR" dirty="0"/>
              <a:t> </a:t>
            </a:r>
            <a:r>
              <a:rPr lang="el-GR" dirty="0" smtClean="0"/>
              <a:t>«Ο αδελφός της Ασπασίας»</a:t>
            </a:r>
            <a:endParaRPr lang="el-GR" dirty="0"/>
          </a:p>
          <a:p>
            <a:pPr lvl="1"/>
            <a:r>
              <a:rPr lang="el-GR" dirty="0" smtClean="0"/>
              <a:t> Ο Δαμιανός έχει δίκαιο να ζηλεύει την Ασπασία.</a:t>
            </a:r>
          </a:p>
          <a:p>
            <a:r>
              <a:rPr lang="el-GR" dirty="0" smtClean="0"/>
              <a:t>«Το μεγάλο μυστικό»</a:t>
            </a:r>
          </a:p>
          <a:p>
            <a:pPr lvl="1"/>
            <a:r>
              <a:rPr lang="el-GR" dirty="0" smtClean="0"/>
              <a:t> Τα παιδιά σωστά αποφασίζουν να μπουν στη σπηλιά.</a:t>
            </a:r>
          </a:p>
          <a:p>
            <a:r>
              <a:rPr lang="el-GR" dirty="0" smtClean="0"/>
              <a:t>«Πρώτη φορά στο θέατρο»</a:t>
            </a:r>
            <a:endParaRPr lang="el-GR" dirty="0"/>
          </a:p>
          <a:p>
            <a:pPr lvl="1"/>
            <a:r>
              <a:rPr lang="el-GR" dirty="0"/>
              <a:t> </a:t>
            </a:r>
            <a:r>
              <a:rPr lang="el-GR" dirty="0" smtClean="0"/>
              <a:t>Το θέατρο είναι μια συναρπαστική εμπειρία.</a:t>
            </a:r>
          </a:p>
          <a:p>
            <a:r>
              <a:rPr lang="el-GR" dirty="0" smtClean="0"/>
              <a:t>«Γλωσσική αυτοβιογραφία»</a:t>
            </a:r>
            <a:endParaRPr lang="el-GR" dirty="0"/>
          </a:p>
          <a:p>
            <a:pPr lvl="1"/>
            <a:r>
              <a:rPr lang="el-GR" dirty="0"/>
              <a:t> </a:t>
            </a:r>
            <a:r>
              <a:rPr lang="el-GR" dirty="0" smtClean="0"/>
              <a:t>Η εκμάθηση ξένων γλωσσών είναι απαραίτητη.</a:t>
            </a:r>
            <a:endParaRPr lang="el-GR" dirty="0"/>
          </a:p>
          <a:p>
            <a:pPr lvl="1"/>
            <a:endParaRPr lang="el-GR" dirty="0"/>
          </a:p>
          <a:p>
            <a:pPr lvl="1"/>
            <a:endParaRPr lang="el-GR" dirty="0"/>
          </a:p>
          <a:p>
            <a:pPr lvl="1"/>
            <a:endParaRPr lang="el-GR" dirty="0" smtClean="0"/>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3" presetClass="entr" presetSubtype="16"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plus(in)">
                                      <p:cBhvr>
                                        <p:cTn id="25" dur="2000"/>
                                        <p:tgtEl>
                                          <p:spTgt spid="3">
                                            <p:txEl>
                                              <p:pRg st="0" end="0"/>
                                            </p:txEl>
                                          </p:spTgt>
                                        </p:tgtEl>
                                      </p:cBhvr>
                                    </p:animEffect>
                                  </p:childTnLst>
                                </p:cTn>
                              </p:par>
                              <p:par>
                                <p:cTn id="26" presetID="13" presetClass="entr" presetSubtype="16" fill="hold" grpId="0"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plus(in)">
                                      <p:cBhvr>
                                        <p:cTn id="28" dur="20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3" presetClass="entr" presetSubtype="16"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plus(in)">
                                      <p:cBhvr>
                                        <p:cTn id="33" dur="2000"/>
                                        <p:tgtEl>
                                          <p:spTgt spid="3">
                                            <p:txEl>
                                              <p:pRg st="2" end="2"/>
                                            </p:txEl>
                                          </p:spTgt>
                                        </p:tgtEl>
                                      </p:cBhvr>
                                    </p:animEffect>
                                  </p:childTnLst>
                                </p:cTn>
                              </p:par>
                              <p:par>
                                <p:cTn id="34" presetID="13" presetClass="entr" presetSubtype="16" fill="hold" grpId="0"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plus(in)">
                                      <p:cBhvr>
                                        <p:cTn id="36" dur="20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3" presetClass="entr" presetSubtype="16"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plus(in)">
                                      <p:cBhvr>
                                        <p:cTn id="41" dur="2000"/>
                                        <p:tgtEl>
                                          <p:spTgt spid="3">
                                            <p:txEl>
                                              <p:pRg st="4" end="4"/>
                                            </p:txEl>
                                          </p:spTgt>
                                        </p:tgtEl>
                                      </p:cBhvr>
                                    </p:animEffect>
                                  </p:childTnLst>
                                </p:cTn>
                              </p:par>
                              <p:par>
                                <p:cTn id="42" presetID="13" presetClass="entr" presetSubtype="16" fill="hold" grpId="0" nodeType="with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plus(in)">
                                      <p:cBhvr>
                                        <p:cTn id="44" dur="2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plus(in)">
                                      <p:cBhvr>
                                        <p:cTn id="49" dur="2000"/>
                                        <p:tgtEl>
                                          <p:spTgt spid="3">
                                            <p:txEl>
                                              <p:pRg st="6" end="6"/>
                                            </p:txEl>
                                          </p:spTgt>
                                        </p:tgtEl>
                                      </p:cBhvr>
                                    </p:animEffect>
                                  </p:childTnLst>
                                </p:cTn>
                              </p:par>
                              <p:par>
                                <p:cTn id="50" presetID="13" presetClass="entr" presetSubtype="16" fill="hold" grpId="0" nodeType="with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plus(in)">
                                      <p:cBhvr>
                                        <p:cTn id="52" dur="2000"/>
                                        <p:tgtEl>
                                          <p:spTgt spid="3">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3" presetClass="entr" presetSubtype="16"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plus(in)">
                                      <p:cBhvr>
                                        <p:cTn id="57" dur="2000"/>
                                        <p:tgtEl>
                                          <p:spTgt spid="3">
                                            <p:txEl>
                                              <p:pRg st="8" end="8"/>
                                            </p:txEl>
                                          </p:spTgt>
                                        </p:tgtEl>
                                      </p:cBhvr>
                                    </p:animEffect>
                                  </p:childTnLst>
                                </p:cTn>
                              </p:par>
                              <p:par>
                                <p:cTn id="58" presetID="13" presetClass="entr" presetSubtype="16" fill="hold" grpId="0" nodeType="with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plus(in)">
                                      <p:cBhvr>
                                        <p:cTn id="60" dur="2000"/>
                                        <p:tgtEl>
                                          <p:spTgt spid="3">
                                            <p:txEl>
                                              <p:pRg st="9" end="9"/>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3" presetClass="entr" presetSubtype="16" fill="hold" grpId="0" nodeType="click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plus(in)">
                                      <p:cBhvr>
                                        <p:cTn id="65" dur="2000"/>
                                        <p:tgtEl>
                                          <p:spTgt spid="3">
                                            <p:txEl>
                                              <p:pRg st="10" end="10"/>
                                            </p:txEl>
                                          </p:spTgt>
                                        </p:tgtEl>
                                      </p:cBhvr>
                                    </p:animEffect>
                                  </p:childTnLst>
                                </p:cTn>
                              </p:par>
                              <p:par>
                                <p:cTn id="66" presetID="13" presetClass="entr" presetSubtype="16" fill="hold" grpId="0" nodeType="with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animEffect transition="in" filter="plus(in)">
                                      <p:cBhvr>
                                        <p:cTn id="68"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7544" y="847774"/>
            <a:ext cx="7239000" cy="4846638"/>
          </a:xfrm>
        </p:spPr>
        <p:txBody>
          <a:bodyPr>
            <a:normAutofit/>
          </a:bodyPr>
          <a:lstStyle/>
          <a:p>
            <a:pPr marL="0" indent="0" algn="ctr">
              <a:buNone/>
            </a:pPr>
            <a:r>
              <a:rPr lang="el-GR" sz="3200" dirty="0" smtClean="0">
                <a:latin typeface="Segoe Script" pitchFamily="34" charset="0"/>
              </a:rPr>
              <a:t>Ευχαριστούμε                          για  την  προσοχή  σας</a:t>
            </a:r>
            <a:r>
              <a:rPr lang="en-US" sz="3200" smtClean="0">
                <a:latin typeface="Segoe Script" pitchFamily="34" charset="0"/>
              </a:rPr>
              <a:t>!</a:t>
            </a:r>
            <a:endParaRPr lang="el-GR" sz="3200" dirty="0" smtClean="0">
              <a:latin typeface="Segoe Script" pitchFamily="34" charset="0"/>
            </a:endParaRPr>
          </a:p>
          <a:p>
            <a:pPr marL="0" indent="0" algn="ctr">
              <a:buNone/>
            </a:pPr>
            <a:endParaRPr lang="el-GR" sz="3200" dirty="0">
              <a:latin typeface="Segoe Script" pitchFamily="34" charset="0"/>
            </a:endParaRPr>
          </a:p>
        </p:txBody>
      </p:sp>
      <p:pic>
        <p:nvPicPr>
          <p:cNvPr id="4" name="irc_mi" descr="http://cloud.graphicleftovers.com/11976/204600/cartoon-farmer-on-garden.jpg">
            <a:hlinkClick r:id="rId2"/>
          </p:cNvPr>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403648" y="3140968"/>
            <a:ext cx="2124844" cy="2121396"/>
          </a:xfrm>
          <a:prstGeom prst="rect">
            <a:avLst/>
          </a:prstGeom>
          <a:noFill/>
          <a:ln>
            <a:noFill/>
          </a:ln>
        </p:spPr>
      </p:pic>
      <p:pic>
        <p:nvPicPr>
          <p:cNvPr id="5" name="irc_mi" descr="http://i.istockimg.com/file_thumbview_approve/18902284/2/stock-illustration-18902284-old-cartoon-town.jpg">
            <a:hlinkClick r:id="rId4"/>
          </p:cNvPr>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4932040" y="3789040"/>
            <a:ext cx="1872208" cy="1905372"/>
          </a:xfrm>
          <a:prstGeom prst="rect">
            <a:avLst/>
          </a:prstGeom>
          <a:noFill/>
          <a:ln>
            <a:noFill/>
          </a:ln>
        </p:spPr>
      </p:pic>
    </p:spTree>
    <p:extLst>
      <p:ext uri="{BB962C8B-B14F-4D97-AF65-F5344CB8AC3E}">
        <p14:creationId xmlns:p14="http://schemas.microsoft.com/office/powerpoint/2010/main" xmlns="" val="1034027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76712"/>
          </a:xfrm>
        </p:spPr>
        <p:txBody>
          <a:bodyPr/>
          <a:lstStyle/>
          <a:p>
            <a:r>
              <a:rPr lang="el-GR" dirty="0" err="1" smtClean="0"/>
              <a:t>Πορεια</a:t>
            </a:r>
            <a:r>
              <a:rPr lang="el-GR" dirty="0" smtClean="0"/>
              <a:t>  </a:t>
            </a:r>
            <a:r>
              <a:rPr lang="el-GR" dirty="0" err="1" smtClean="0"/>
              <a:t>εργασιασ</a:t>
            </a:r>
            <a:endParaRPr lang="el-GR" dirty="0"/>
          </a:p>
        </p:txBody>
      </p:sp>
      <p:sp>
        <p:nvSpPr>
          <p:cNvPr id="3" name="Content Placeholder 2"/>
          <p:cNvSpPr>
            <a:spLocks noGrp="1"/>
          </p:cNvSpPr>
          <p:nvPr>
            <p:ph idx="1"/>
          </p:nvPr>
        </p:nvSpPr>
        <p:spPr>
          <a:xfrm>
            <a:off x="457200" y="1268760"/>
            <a:ext cx="7239000" cy="5186976"/>
          </a:xfrm>
        </p:spPr>
        <p:txBody>
          <a:bodyPr>
            <a:normAutofit/>
          </a:bodyPr>
          <a:lstStyle/>
          <a:p>
            <a:r>
              <a:rPr lang="el-GR" dirty="0" smtClean="0"/>
              <a:t>Κείμενα:</a:t>
            </a:r>
          </a:p>
          <a:p>
            <a:pPr lvl="2"/>
            <a:r>
              <a:rPr lang="el-GR" dirty="0"/>
              <a:t>«Στάση βροχοσταλίδων»  (ενότητα 4)</a:t>
            </a:r>
          </a:p>
          <a:p>
            <a:pPr lvl="2"/>
            <a:r>
              <a:rPr lang="el-GR" dirty="0" smtClean="0"/>
              <a:t>«</a:t>
            </a:r>
            <a:r>
              <a:rPr lang="el-GR" dirty="0"/>
              <a:t>Εθνικό θαλάσσιο  πάρκο  Ζακύνθου</a:t>
            </a:r>
            <a:r>
              <a:rPr lang="el-GR" dirty="0" smtClean="0"/>
              <a:t>»</a:t>
            </a:r>
            <a:r>
              <a:rPr lang="el-GR" dirty="0"/>
              <a:t> (ενότητα 4</a:t>
            </a:r>
            <a:r>
              <a:rPr lang="el-GR" dirty="0" smtClean="0"/>
              <a:t>)</a:t>
            </a:r>
            <a:endParaRPr lang="el-GR" dirty="0"/>
          </a:p>
          <a:p>
            <a:pPr lvl="2"/>
            <a:r>
              <a:rPr lang="el-GR" dirty="0"/>
              <a:t>«Οι  μύθοι  και  η  ελιά» (Ενότητα  7</a:t>
            </a:r>
            <a:r>
              <a:rPr lang="el-GR" dirty="0" smtClean="0"/>
              <a:t>)</a:t>
            </a:r>
          </a:p>
          <a:p>
            <a:pPr lvl="2"/>
            <a:endParaRPr lang="el-GR" dirty="0" smtClean="0"/>
          </a:p>
          <a:p>
            <a:r>
              <a:rPr lang="el-GR" dirty="0" smtClean="0"/>
              <a:t>Δραστηριότητες:</a:t>
            </a:r>
          </a:p>
          <a:p>
            <a:pPr lvl="1"/>
            <a:r>
              <a:rPr lang="el-GR" dirty="0" smtClean="0">
                <a:solidFill>
                  <a:schemeClr val="tx1"/>
                </a:solidFill>
              </a:rPr>
              <a:t>Ερωτήσεις για ανάπτυξη κριτικής σκέψης.</a:t>
            </a:r>
            <a:endParaRPr lang="el-GR" dirty="0">
              <a:solidFill>
                <a:schemeClr val="tx1"/>
              </a:solidFill>
            </a:endParaRPr>
          </a:p>
          <a:p>
            <a:pPr lvl="1"/>
            <a:r>
              <a:rPr lang="el-GR" dirty="0" smtClean="0">
                <a:solidFill>
                  <a:schemeClr val="tx1"/>
                </a:solidFill>
              </a:rPr>
              <a:t>Επιχειρήματα υπέρ ή  κατά  της  άποψης του κειμένου.</a:t>
            </a:r>
          </a:p>
          <a:p>
            <a:pPr lvl="1"/>
            <a:r>
              <a:rPr lang="el-GR" dirty="0" smtClean="0">
                <a:solidFill>
                  <a:schemeClr val="tx1"/>
                </a:solidFill>
              </a:rPr>
              <a:t>Καταγραφή  επιχειρημάτων  σε  χάρτη.</a:t>
            </a:r>
          </a:p>
        </p:txBody>
      </p:sp>
    </p:spTree>
    <p:extLst>
      <p:ext uri="{BB962C8B-B14F-4D97-AF65-F5344CB8AC3E}">
        <p14:creationId xmlns:p14="http://schemas.microsoft.com/office/powerpoint/2010/main" xmlns="" val="4155963774"/>
      </p:ext>
    </p:extLst>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1000"/>
                                        <p:tgtEl>
                                          <p:spTgt spid="3">
                                            <p:txEl>
                                              <p:pRg st="1" end="1"/>
                                            </p:txEl>
                                          </p:spTgt>
                                        </p:tgtEl>
                                      </p:cBhvr>
                                    </p:animEffect>
                                    <p:anim calcmode="lin" valueType="num">
                                      <p:cBhvr>
                                        <p:cTn id="3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1" end="1"/>
                                            </p:tx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1000"/>
                                        <p:tgtEl>
                                          <p:spTgt spid="3">
                                            <p:txEl>
                                              <p:pRg st="2" end="2"/>
                                            </p:txEl>
                                          </p:spTgt>
                                        </p:tgtEl>
                                      </p:cBhvr>
                                    </p:animEffect>
                                    <p:anim calcmode="lin" valueType="num">
                                      <p:cBhvr>
                                        <p:cTn id="3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1000"/>
                                        <p:tgtEl>
                                          <p:spTgt spid="3">
                                            <p:txEl>
                                              <p:pRg st="6" end="6"/>
                                            </p:txEl>
                                          </p:spTgt>
                                        </p:tgtEl>
                                      </p:cBhvr>
                                    </p:animEffect>
                                    <p:anim calcmode="lin" valueType="num">
                                      <p:cBhvr>
                                        <p:cTn id="5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animEffect transition="in" filter="fade">
                                      <p:cBhvr>
                                        <p:cTn id="57" dur="1000"/>
                                        <p:tgtEl>
                                          <p:spTgt spid="3">
                                            <p:txEl>
                                              <p:pRg st="7" end="7"/>
                                            </p:txEl>
                                          </p:spTgt>
                                        </p:tgtEl>
                                      </p:cBhvr>
                                    </p:animEffect>
                                    <p:anim calcmode="lin" valueType="num">
                                      <p:cBhvr>
                                        <p:cTn id="5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Effect transition="in" filter="fade">
                                      <p:cBhvr>
                                        <p:cTn id="62" dur="1000"/>
                                        <p:tgtEl>
                                          <p:spTgt spid="3">
                                            <p:txEl>
                                              <p:pRg st="8" end="8"/>
                                            </p:txEl>
                                          </p:spTgt>
                                        </p:tgtEl>
                                      </p:cBhvr>
                                    </p:animEffect>
                                    <p:anim calcmode="lin" valueType="num">
                                      <p:cBhvr>
                                        <p:cTn id="6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rika\Pictures\MP Navigator EX\2013_04_18\IMG.jpg"/>
          <p:cNvPicPr>
            <a:picLocks noChangeAspect="1" noChangeArrowheads="1"/>
          </p:cNvPicPr>
          <p:nvPr/>
        </p:nvPicPr>
        <p:blipFill>
          <a:blip r:embed="rId2" cstate="email">
            <a:extLst>
              <a:ext uri="{BEBA8EAE-BF5A-486C-A8C5-ECC9F3942E4B}">
                <a14:imgProps xmlns:a14="http://schemas.microsoft.com/office/drawing/2010/main" xmlns="">
                  <a14:imgLayer r:embed="rId3">
                    <a14:imgEffect>
                      <a14:brightnessContrast contrast="-40000"/>
                    </a14:imgEffect>
                  </a14:imgLayer>
                </a14:imgProps>
              </a:ext>
              <a:ext uri="{28A0092B-C50C-407E-A947-70E740481C1C}">
                <a14:useLocalDpi xmlns:a14="http://schemas.microsoft.com/office/drawing/2010/main" xmlns="" val="0"/>
              </a:ext>
            </a:extLst>
          </a:blip>
          <a:srcRect/>
          <a:stretch>
            <a:fillRect/>
          </a:stretch>
        </p:blipFill>
        <p:spPr bwMode="auto">
          <a:xfrm>
            <a:off x="1843088" y="244475"/>
            <a:ext cx="5456237" cy="63674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46293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Erika\Pictures\MP Navigator EX\2013_04_16\IMG_0002.jpg"/>
          <p:cNvPicPr/>
          <p:nvPr/>
        </p:nvPicPr>
        <p:blipFill>
          <a:blip r:embed="rId2" cstate="email">
            <a:extLst>
              <a:ext uri="{BEBA8EAE-BF5A-486C-A8C5-ECC9F3942E4B}">
                <a14:imgProps xmlns:a14="http://schemas.microsoft.com/office/drawing/2010/main" xmlns="">
                  <a14:imgLayer r:embed="rId3">
                    <a14:imgEffect>
                      <a14:brightnessContrast contrast="-40000"/>
                    </a14:imgEffect>
                  </a14:imgLayer>
                </a14:imgProps>
              </a:ext>
              <a:ext uri="{28A0092B-C50C-407E-A947-70E740481C1C}">
                <a14:useLocalDpi xmlns:a14="http://schemas.microsoft.com/office/drawing/2010/main" xmlns="" val="0"/>
              </a:ext>
            </a:extLst>
          </a:blip>
          <a:srcRect/>
          <a:stretch>
            <a:fillRect/>
          </a:stretch>
        </p:blipFill>
        <p:spPr bwMode="auto">
          <a:xfrm>
            <a:off x="323528" y="620688"/>
            <a:ext cx="7632848" cy="5400600"/>
          </a:xfrm>
          <a:prstGeom prst="rect">
            <a:avLst/>
          </a:prstGeom>
          <a:noFill/>
          <a:ln>
            <a:noFill/>
          </a:ln>
        </p:spPr>
      </p:pic>
    </p:spTree>
    <p:extLst>
      <p:ext uri="{BB962C8B-B14F-4D97-AF65-F5344CB8AC3E}">
        <p14:creationId xmlns:p14="http://schemas.microsoft.com/office/powerpoint/2010/main" xmlns="" val="4128335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32696"/>
          </a:xfrm>
        </p:spPr>
        <p:txBody>
          <a:bodyPr/>
          <a:lstStyle/>
          <a:p>
            <a:r>
              <a:rPr lang="el-GR" dirty="0" smtClean="0"/>
              <a:t>ΔΙΔΑΣΚΑΛΙΑ  ΕΝΟΤΗΤΑΣ</a:t>
            </a:r>
            <a:endParaRPr lang="el-GR" dirty="0"/>
          </a:p>
        </p:txBody>
      </p:sp>
      <p:sp>
        <p:nvSpPr>
          <p:cNvPr id="3" name="Content Placeholder 2"/>
          <p:cNvSpPr>
            <a:spLocks noGrp="1"/>
          </p:cNvSpPr>
          <p:nvPr>
            <p:ph idx="1"/>
          </p:nvPr>
        </p:nvSpPr>
        <p:spPr>
          <a:xfrm>
            <a:off x="457200" y="1124744"/>
            <a:ext cx="7239000" cy="5330992"/>
          </a:xfrm>
        </p:spPr>
        <p:txBody>
          <a:bodyPr>
            <a:normAutofit/>
          </a:bodyPr>
          <a:lstStyle/>
          <a:p>
            <a:r>
              <a:rPr lang="el-GR" dirty="0"/>
              <a:t>Θ</a:t>
            </a:r>
            <a:r>
              <a:rPr lang="el-GR" dirty="0" smtClean="0"/>
              <a:t>έμα  της  ενότητας:                                      </a:t>
            </a:r>
            <a:r>
              <a:rPr lang="el-GR" b="1" u="sng" dirty="0" smtClean="0">
                <a:latin typeface="Segoe Print" pitchFamily="2" charset="0"/>
              </a:rPr>
              <a:t>«Η ζωή στο χωριό και στην πόλη».</a:t>
            </a:r>
          </a:p>
          <a:p>
            <a:endParaRPr lang="el-GR" dirty="0"/>
          </a:p>
        </p:txBody>
      </p:sp>
      <p:grpSp>
        <p:nvGrpSpPr>
          <p:cNvPr id="4" name="Group 3"/>
          <p:cNvGrpSpPr/>
          <p:nvPr/>
        </p:nvGrpSpPr>
        <p:grpSpPr>
          <a:xfrm>
            <a:off x="611560" y="1988840"/>
            <a:ext cx="6048672" cy="4248472"/>
            <a:chOff x="2249638" y="2113349"/>
            <a:chExt cx="4210050" cy="3038475"/>
          </a:xfrm>
        </p:grpSpPr>
        <p:pic>
          <p:nvPicPr>
            <p:cNvPr id="5" name="Picture 4" descr="Description: http://t2.gstatic.com/images?q=tbn:ANd9GcRA25fQ23mkHy3-2jUCzQzfJaJdRIFQtM09sFWihnQ3BEY0DPaxEA">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49638" y="2113349"/>
              <a:ext cx="4210050" cy="303847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 Box 16"/>
            <p:cNvSpPr txBox="1">
              <a:spLocks noChangeArrowheads="1"/>
            </p:cNvSpPr>
            <p:nvPr/>
          </p:nvSpPr>
          <p:spPr bwMode="auto">
            <a:xfrm>
              <a:off x="4168926" y="3897970"/>
              <a:ext cx="1939924" cy="944856"/>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lgn="ctr">
                <a:spcAft>
                  <a:spcPts val="0"/>
                </a:spcAft>
              </a:pPr>
              <a:r>
                <a:rPr lang="el-GR" sz="1300" b="1" dirty="0">
                  <a:effectLst/>
                  <a:latin typeface="Segoe Script"/>
                  <a:ea typeface="Times New Roman"/>
                </a:rPr>
                <a:t>ΧΩΡΙΟ   ΤΗΣ </a:t>
              </a:r>
              <a:r>
                <a:rPr lang="el-GR" sz="1300" b="1" dirty="0" smtClean="0">
                  <a:effectLst/>
                  <a:latin typeface="Segoe Script"/>
                  <a:ea typeface="Times New Roman"/>
                </a:rPr>
                <a:t>ΥΠΑΙΘΡΟΥ</a:t>
              </a:r>
            </a:p>
            <a:p>
              <a:pPr algn="ctr">
                <a:spcAft>
                  <a:spcPts val="0"/>
                </a:spcAft>
              </a:pPr>
              <a:endParaRPr lang="el-GR" sz="1300" dirty="0">
                <a:effectLst/>
                <a:latin typeface="Times New Roman"/>
                <a:ea typeface="Times New Roman"/>
              </a:endParaRPr>
            </a:p>
            <a:p>
              <a:pPr>
                <a:spcAft>
                  <a:spcPts val="0"/>
                </a:spcAft>
              </a:pPr>
              <a:r>
                <a:rPr lang="el-GR" sz="1300" b="1" dirty="0">
                  <a:effectLst/>
                  <a:latin typeface="Cambria"/>
                  <a:ea typeface="Times New Roman"/>
                </a:rPr>
                <a:t>ΠΛΗΘΥΣΜΟΣ:</a:t>
              </a:r>
              <a:endParaRPr lang="el-GR" sz="1300" dirty="0">
                <a:effectLst/>
                <a:latin typeface="Times New Roman"/>
                <a:ea typeface="Times New Roman"/>
              </a:endParaRPr>
            </a:p>
            <a:p>
              <a:pPr algn="ctr">
                <a:spcAft>
                  <a:spcPts val="0"/>
                </a:spcAft>
              </a:pPr>
              <a:r>
                <a:rPr lang="el-GR" sz="1300" b="1" dirty="0">
                  <a:effectLst/>
                  <a:latin typeface="Segoe Script"/>
                  <a:ea typeface="Times New Roman"/>
                </a:rPr>
                <a:t>1,246 (Σαββατοκύριακα)</a:t>
              </a:r>
              <a:endParaRPr lang="el-GR" sz="1300" dirty="0">
                <a:effectLst/>
                <a:latin typeface="Times New Roman"/>
                <a:ea typeface="Times New Roman"/>
              </a:endParaRPr>
            </a:p>
            <a:p>
              <a:pPr algn="ctr">
                <a:spcAft>
                  <a:spcPts val="0"/>
                </a:spcAft>
              </a:pPr>
              <a:r>
                <a:rPr lang="el-GR" sz="1300" b="1" dirty="0">
                  <a:effectLst/>
                  <a:latin typeface="Segoe Script"/>
                  <a:ea typeface="Times New Roman"/>
                </a:rPr>
                <a:t>27  (Δευτέρα – </a:t>
              </a:r>
              <a:r>
                <a:rPr lang="el-GR" sz="1300" b="1" dirty="0" err="1">
                  <a:effectLst/>
                  <a:latin typeface="Segoe Script"/>
                  <a:ea typeface="Times New Roman"/>
                </a:rPr>
                <a:t>Παρασκ</a:t>
              </a:r>
              <a:r>
                <a:rPr lang="el-GR" sz="1300" b="1" dirty="0">
                  <a:effectLst/>
                  <a:latin typeface="Segoe Script"/>
                  <a:ea typeface="Times New Roman"/>
                </a:rPr>
                <a:t>.)</a:t>
              </a:r>
              <a:endParaRPr lang="el-GR" sz="1300" dirty="0">
                <a:effectLst/>
                <a:latin typeface="Times New Roman"/>
                <a:ea typeface="Times New Roman"/>
              </a:endParaRPr>
            </a:p>
          </p:txBody>
        </p:sp>
      </p:grpSp>
      <p:sp>
        <p:nvSpPr>
          <p:cNvPr id="7" name="Rectangle 6"/>
          <p:cNvSpPr/>
          <p:nvPr/>
        </p:nvSpPr>
        <p:spPr>
          <a:xfrm>
            <a:off x="618456" y="1988840"/>
            <a:ext cx="3449488"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9" presetClass="entr" presetSubtype="0" accel="10000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ΣτΟΧΟΙ</a:t>
            </a:r>
            <a:r>
              <a:rPr lang="el-GR" dirty="0" smtClean="0"/>
              <a:t>  ΕΝΟΤΗΤΑΣ</a:t>
            </a:r>
            <a:endParaRPr lang="el-GR" dirty="0"/>
          </a:p>
        </p:txBody>
      </p:sp>
      <p:sp>
        <p:nvSpPr>
          <p:cNvPr id="3" name="Content Placeholder 2"/>
          <p:cNvSpPr>
            <a:spLocks noGrp="1"/>
          </p:cNvSpPr>
          <p:nvPr>
            <p:ph idx="1"/>
          </p:nvPr>
        </p:nvSpPr>
        <p:spPr/>
        <p:txBody>
          <a:bodyPr>
            <a:normAutofit fontScale="77500" lnSpcReduction="20000"/>
          </a:bodyPr>
          <a:lstStyle/>
          <a:p>
            <a:r>
              <a:rPr lang="el-GR" dirty="0" smtClean="0"/>
              <a:t>Να εντοπίζουν επιχειρήματα και αντεπιχειρήματα από δοσμένο  κείμενο.</a:t>
            </a:r>
          </a:p>
          <a:p>
            <a:r>
              <a:rPr lang="el-GR" dirty="0" smtClean="0"/>
              <a:t>Να παίρνουν σημειώσεις πάνω στο κείμενο.</a:t>
            </a:r>
          </a:p>
          <a:p>
            <a:r>
              <a:rPr lang="el-GR" dirty="0" smtClean="0"/>
              <a:t>Να μεταφέρουν σε πίνακα τα υπέρ και τα κατά της άποψης.</a:t>
            </a:r>
          </a:p>
          <a:p>
            <a:r>
              <a:rPr lang="el-GR" dirty="0" smtClean="0"/>
              <a:t>Να  δίνουν  δικά  τους  επιχειρήματα  για  να  στηρίξουν  την  άποψή  τους.</a:t>
            </a:r>
          </a:p>
          <a:p>
            <a:r>
              <a:rPr lang="el-GR" dirty="0" smtClean="0"/>
              <a:t>Να </a:t>
            </a:r>
            <a:r>
              <a:rPr lang="el-GR" dirty="0"/>
              <a:t>δικαιολογούν </a:t>
            </a:r>
            <a:r>
              <a:rPr lang="el-GR" dirty="0" smtClean="0"/>
              <a:t>τα  επιχειρήματά  τους, </a:t>
            </a:r>
            <a:r>
              <a:rPr lang="el-GR" dirty="0"/>
              <a:t>χρησιμοποιώντας άλλα </a:t>
            </a:r>
            <a:r>
              <a:rPr lang="el-GR" dirty="0" smtClean="0"/>
              <a:t>επιχειρήματα.</a:t>
            </a:r>
          </a:p>
          <a:p>
            <a:r>
              <a:rPr lang="el-GR" dirty="0" smtClean="0"/>
              <a:t>Να  διαψεύδουν  επιχειρήματα  κατά  της  άποψης.</a:t>
            </a:r>
          </a:p>
          <a:p>
            <a:r>
              <a:rPr lang="el-GR" dirty="0" smtClean="0"/>
              <a:t>Να φτιάχνουν χάρτη επιχειρημάτων χρησιμοποιώντας καρτέλες διαφορετικών χρωμάτων.</a:t>
            </a:r>
          </a:p>
          <a:p>
            <a:r>
              <a:rPr lang="el-GR" dirty="0" smtClean="0"/>
              <a:t>Να οργανώνουν  ένα  χάρτη επιχειρημάτων στο λογισμικό </a:t>
            </a:r>
            <a:r>
              <a:rPr lang="en-US" dirty="0" smtClean="0"/>
              <a:t>Rationale</a:t>
            </a:r>
            <a:r>
              <a:rPr lang="el-GR" dirty="0" smtClean="0"/>
              <a:t>.</a:t>
            </a:r>
          </a:p>
          <a:p>
            <a:r>
              <a:rPr lang="el-GR" dirty="0" smtClean="0"/>
              <a:t>Να χρησιμοποιούν το χάρτη και συγκεκτιμένο λεξιλόγιο για να φτιάχνουν την επιχειρηματολογία τους.</a:t>
            </a:r>
          </a:p>
        </p:txBody>
      </p:sp>
    </p:spTree>
    <p:extLst>
      <p:ext uri="{BB962C8B-B14F-4D97-AF65-F5344CB8AC3E}">
        <p14:creationId xmlns:p14="http://schemas.microsoft.com/office/powerpoint/2010/main" xmlns="" val="343933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26" dur="10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2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29" dur="10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 calcmode="lin" valueType="num">
                                      <p:cBhvr>
                                        <p:cTn id="34" dur="1000" fill="hold"/>
                                        <p:tgtEl>
                                          <p:spTgt spid="3">
                                            <p:txEl>
                                              <p:pRg st="1" end="1"/>
                                            </p:txEl>
                                          </p:spTgt>
                                        </p:tgtEl>
                                        <p:attrNameLst>
                                          <p:attrName>ppt_w</p:attrName>
                                        </p:attrNameLst>
                                      </p:cBhvr>
                                      <p:tavLst>
                                        <p:tav tm="0">
                                          <p:val>
                                            <p:strVal val="#ppt_w*2.5"/>
                                          </p:val>
                                        </p:tav>
                                        <p:tav tm="100000">
                                          <p:val>
                                            <p:strVal val="#ppt_w"/>
                                          </p:val>
                                        </p:tav>
                                      </p:tavLst>
                                    </p:anim>
                                    <p:anim calcmode="lin" valueType="num">
                                      <p:cBhvr>
                                        <p:cTn id="35" dur="1000" fill="hold"/>
                                        <p:tgtEl>
                                          <p:spTgt spid="3">
                                            <p:txEl>
                                              <p:pRg st="1" end="1"/>
                                            </p:txEl>
                                          </p:spTgt>
                                        </p:tgtEl>
                                        <p:attrNameLst>
                                          <p:attrName>ppt_h</p:attrName>
                                        </p:attrNameLst>
                                      </p:cBhvr>
                                      <p:tavLst>
                                        <p:tav tm="0">
                                          <p:val>
                                            <p:strVal val="#ppt_h*0.01"/>
                                          </p:val>
                                        </p:tav>
                                        <p:tav tm="100000">
                                          <p:val>
                                            <p:strVal val="#ppt_h"/>
                                          </p:val>
                                        </p:tav>
                                      </p:tavLst>
                                    </p:anim>
                                    <p:anim calcmode="lin" valueType="num">
                                      <p:cBhvr>
                                        <p:cTn id="3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 end="1"/>
                                            </p:txEl>
                                          </p:spTgt>
                                        </p:tgtEl>
                                        <p:attrNameLst>
                                          <p:attrName>ppt_y</p:attrName>
                                        </p:attrNameLst>
                                      </p:cBhvr>
                                      <p:tavLst>
                                        <p:tav tm="0">
                                          <p:val>
                                            <p:strVal val="#ppt_h+1"/>
                                          </p:val>
                                        </p:tav>
                                        <p:tav tm="100000">
                                          <p:val>
                                            <p:strVal val="#ppt_y"/>
                                          </p:val>
                                        </p:tav>
                                      </p:tavLst>
                                    </p:anim>
                                    <p:animEffect transition="in" filter="fade">
                                      <p:cBhvr>
                                        <p:cTn id="38" dur="1000"/>
                                        <p:tgtEl>
                                          <p:spTgt spid="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p:cTn id="43" dur="10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44" dur="10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4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47" dur="1000"/>
                                        <p:tgtEl>
                                          <p:spTgt spid="3">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8" presetClass="entr" presetSubtype="0" accel="100000" fill="hold" grpId="0" nodeType="clickEffect">
                                  <p:stCondLst>
                                    <p:cond delay="0"/>
                                  </p:stCondLst>
                                  <p:childTnLst>
                                    <p:set>
                                      <p:cBhvr>
                                        <p:cTn id="51" dur="1" fill="hold">
                                          <p:stCondLst>
                                            <p:cond delay="0"/>
                                          </p:stCondLst>
                                        </p:cTn>
                                        <p:tgtEl>
                                          <p:spTgt spid="3">
                                            <p:txEl>
                                              <p:pRg st="3" end="3"/>
                                            </p:txEl>
                                          </p:spTgt>
                                        </p:tgtEl>
                                        <p:attrNameLst>
                                          <p:attrName>style.visibility</p:attrName>
                                        </p:attrNameLst>
                                      </p:cBhvr>
                                      <p:to>
                                        <p:strVal val="visible"/>
                                      </p:to>
                                    </p:set>
                                    <p:anim calcmode="lin" valueType="num">
                                      <p:cBhvr>
                                        <p:cTn id="52" dur="1000" fill="hold"/>
                                        <p:tgtEl>
                                          <p:spTgt spid="3">
                                            <p:txEl>
                                              <p:pRg st="3" end="3"/>
                                            </p:txEl>
                                          </p:spTgt>
                                        </p:tgtEl>
                                        <p:attrNameLst>
                                          <p:attrName>ppt_w</p:attrName>
                                        </p:attrNameLst>
                                      </p:cBhvr>
                                      <p:tavLst>
                                        <p:tav tm="0">
                                          <p:val>
                                            <p:strVal val="#ppt_w*2.5"/>
                                          </p:val>
                                        </p:tav>
                                        <p:tav tm="100000">
                                          <p:val>
                                            <p:strVal val="#ppt_w"/>
                                          </p:val>
                                        </p:tav>
                                      </p:tavLst>
                                    </p:anim>
                                    <p:anim calcmode="lin" valueType="num">
                                      <p:cBhvr>
                                        <p:cTn id="53" dur="1000" fill="hold"/>
                                        <p:tgtEl>
                                          <p:spTgt spid="3">
                                            <p:txEl>
                                              <p:pRg st="3" end="3"/>
                                            </p:txEl>
                                          </p:spTgt>
                                        </p:tgtEl>
                                        <p:attrNameLst>
                                          <p:attrName>ppt_h</p:attrName>
                                        </p:attrNameLst>
                                      </p:cBhvr>
                                      <p:tavLst>
                                        <p:tav tm="0">
                                          <p:val>
                                            <p:strVal val="#ppt_h*0.01"/>
                                          </p:val>
                                        </p:tav>
                                        <p:tav tm="100000">
                                          <p:val>
                                            <p:strVal val="#ppt_h"/>
                                          </p:val>
                                        </p:tav>
                                      </p:tavLst>
                                    </p:anim>
                                    <p:anim calcmode="lin" valueType="num">
                                      <p:cBhvr>
                                        <p:cTn id="5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3" end="3"/>
                                            </p:txEl>
                                          </p:spTgt>
                                        </p:tgtEl>
                                        <p:attrNameLst>
                                          <p:attrName>ppt_y</p:attrName>
                                        </p:attrNameLst>
                                      </p:cBhvr>
                                      <p:tavLst>
                                        <p:tav tm="0">
                                          <p:val>
                                            <p:strVal val="#ppt_h+1"/>
                                          </p:val>
                                        </p:tav>
                                        <p:tav tm="100000">
                                          <p:val>
                                            <p:strVal val="#ppt_y"/>
                                          </p:val>
                                        </p:tav>
                                      </p:tavLst>
                                    </p:anim>
                                    <p:animEffect transition="in" filter="fade">
                                      <p:cBhvr>
                                        <p:cTn id="56" dur="1000"/>
                                        <p:tgtEl>
                                          <p:spTgt spid="3">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8" presetClass="entr" presetSubtype="0" accel="100000" fill="hold" grpId="0"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 calcmode="lin" valueType="num">
                                      <p:cBhvr>
                                        <p:cTn id="61" dur="10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62" dur="10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6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65" dur="1000"/>
                                        <p:tgtEl>
                                          <p:spTgt spid="3">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8" presetClass="entr" presetSubtype="0" accel="100000" fill="hold" grpId="0" nodeType="clickEffect">
                                  <p:stCondLst>
                                    <p:cond delay="0"/>
                                  </p:stCondLst>
                                  <p:childTnLst>
                                    <p:set>
                                      <p:cBhvr>
                                        <p:cTn id="69" dur="1" fill="hold">
                                          <p:stCondLst>
                                            <p:cond delay="0"/>
                                          </p:stCondLst>
                                        </p:cTn>
                                        <p:tgtEl>
                                          <p:spTgt spid="3">
                                            <p:txEl>
                                              <p:pRg st="5" end="5"/>
                                            </p:txEl>
                                          </p:spTgt>
                                        </p:tgtEl>
                                        <p:attrNameLst>
                                          <p:attrName>style.visibility</p:attrName>
                                        </p:attrNameLst>
                                      </p:cBhvr>
                                      <p:to>
                                        <p:strVal val="visible"/>
                                      </p:to>
                                    </p:set>
                                    <p:anim calcmode="lin" valueType="num">
                                      <p:cBhvr>
                                        <p:cTn id="70" dur="10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71" dur="10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7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74" dur="1000"/>
                                        <p:tgtEl>
                                          <p:spTgt spid="3">
                                            <p:txEl>
                                              <p:pRg st="5" end="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8" presetClass="entr" presetSubtype="0" accel="100000" fill="hold" grpId="0" nodeType="clickEffect">
                                  <p:stCondLst>
                                    <p:cond delay="0"/>
                                  </p:stCondLst>
                                  <p:childTnLst>
                                    <p:set>
                                      <p:cBhvr>
                                        <p:cTn id="78" dur="1" fill="hold">
                                          <p:stCondLst>
                                            <p:cond delay="0"/>
                                          </p:stCondLst>
                                        </p:cTn>
                                        <p:tgtEl>
                                          <p:spTgt spid="3">
                                            <p:txEl>
                                              <p:pRg st="6" end="6"/>
                                            </p:txEl>
                                          </p:spTgt>
                                        </p:tgtEl>
                                        <p:attrNameLst>
                                          <p:attrName>style.visibility</p:attrName>
                                        </p:attrNameLst>
                                      </p:cBhvr>
                                      <p:to>
                                        <p:strVal val="visible"/>
                                      </p:to>
                                    </p:set>
                                    <p:anim calcmode="lin" valueType="num">
                                      <p:cBhvr>
                                        <p:cTn id="79" dur="10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80" dur="10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8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83" dur="1000"/>
                                        <p:tgtEl>
                                          <p:spTgt spid="3">
                                            <p:txEl>
                                              <p:pRg st="6" end="6"/>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58" presetClass="entr" presetSubtype="0" accel="100000" fill="hold" grpId="0" nodeType="clickEffect">
                                  <p:stCondLst>
                                    <p:cond delay="0"/>
                                  </p:stCondLst>
                                  <p:childTnLst>
                                    <p:set>
                                      <p:cBhvr>
                                        <p:cTn id="87" dur="1" fill="hold">
                                          <p:stCondLst>
                                            <p:cond delay="0"/>
                                          </p:stCondLst>
                                        </p:cTn>
                                        <p:tgtEl>
                                          <p:spTgt spid="3">
                                            <p:txEl>
                                              <p:pRg st="7" end="7"/>
                                            </p:txEl>
                                          </p:spTgt>
                                        </p:tgtEl>
                                        <p:attrNameLst>
                                          <p:attrName>style.visibility</p:attrName>
                                        </p:attrNameLst>
                                      </p:cBhvr>
                                      <p:to>
                                        <p:strVal val="visible"/>
                                      </p:to>
                                    </p:set>
                                    <p:anim calcmode="lin" valueType="num">
                                      <p:cBhvr>
                                        <p:cTn id="88" dur="1000" fill="hold"/>
                                        <p:tgtEl>
                                          <p:spTgt spid="3">
                                            <p:txEl>
                                              <p:pRg st="7" end="7"/>
                                            </p:txEl>
                                          </p:spTgt>
                                        </p:tgtEl>
                                        <p:attrNameLst>
                                          <p:attrName>ppt_w</p:attrName>
                                        </p:attrNameLst>
                                      </p:cBhvr>
                                      <p:tavLst>
                                        <p:tav tm="0">
                                          <p:val>
                                            <p:strVal val="#ppt_w*2.5"/>
                                          </p:val>
                                        </p:tav>
                                        <p:tav tm="100000">
                                          <p:val>
                                            <p:strVal val="#ppt_w"/>
                                          </p:val>
                                        </p:tav>
                                      </p:tavLst>
                                    </p:anim>
                                    <p:anim calcmode="lin" valueType="num">
                                      <p:cBhvr>
                                        <p:cTn id="89" dur="1000" fill="hold"/>
                                        <p:tgtEl>
                                          <p:spTgt spid="3">
                                            <p:txEl>
                                              <p:pRg st="7" end="7"/>
                                            </p:txEl>
                                          </p:spTgt>
                                        </p:tgtEl>
                                        <p:attrNameLst>
                                          <p:attrName>ppt_h</p:attrName>
                                        </p:attrNameLst>
                                      </p:cBhvr>
                                      <p:tavLst>
                                        <p:tav tm="0">
                                          <p:val>
                                            <p:strVal val="#ppt_h*0.01"/>
                                          </p:val>
                                        </p:tav>
                                        <p:tav tm="100000">
                                          <p:val>
                                            <p:strVal val="#ppt_h"/>
                                          </p:val>
                                        </p:tav>
                                      </p:tavLst>
                                    </p:anim>
                                    <p:anim calcmode="lin" valueType="num">
                                      <p:cBhvr>
                                        <p:cTn id="9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1" dur="1000" fill="hold"/>
                                        <p:tgtEl>
                                          <p:spTgt spid="3">
                                            <p:txEl>
                                              <p:pRg st="7" end="7"/>
                                            </p:txEl>
                                          </p:spTgt>
                                        </p:tgtEl>
                                        <p:attrNameLst>
                                          <p:attrName>ppt_y</p:attrName>
                                        </p:attrNameLst>
                                      </p:cBhvr>
                                      <p:tavLst>
                                        <p:tav tm="0">
                                          <p:val>
                                            <p:strVal val="#ppt_h+1"/>
                                          </p:val>
                                        </p:tav>
                                        <p:tav tm="100000">
                                          <p:val>
                                            <p:strVal val="#ppt_y"/>
                                          </p:val>
                                        </p:tav>
                                      </p:tavLst>
                                    </p:anim>
                                    <p:animEffect transition="in" filter="fade">
                                      <p:cBhvr>
                                        <p:cTn id="92" dur="1000"/>
                                        <p:tgtEl>
                                          <p:spTgt spid="3">
                                            <p:txEl>
                                              <p:pRg st="7" end="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58" presetClass="entr" presetSubtype="0" accel="100000" fill="hold" grpId="0" nodeType="clickEffect">
                                  <p:stCondLst>
                                    <p:cond delay="0"/>
                                  </p:stCondLst>
                                  <p:childTnLst>
                                    <p:set>
                                      <p:cBhvr>
                                        <p:cTn id="96" dur="1" fill="hold">
                                          <p:stCondLst>
                                            <p:cond delay="0"/>
                                          </p:stCondLst>
                                        </p:cTn>
                                        <p:tgtEl>
                                          <p:spTgt spid="3">
                                            <p:txEl>
                                              <p:pRg st="8" end="8"/>
                                            </p:txEl>
                                          </p:spTgt>
                                        </p:tgtEl>
                                        <p:attrNameLst>
                                          <p:attrName>style.visibility</p:attrName>
                                        </p:attrNameLst>
                                      </p:cBhvr>
                                      <p:to>
                                        <p:strVal val="visible"/>
                                      </p:to>
                                    </p:set>
                                    <p:anim calcmode="lin" valueType="num">
                                      <p:cBhvr>
                                        <p:cTn id="97" dur="1000" fill="hold"/>
                                        <p:tgtEl>
                                          <p:spTgt spid="3">
                                            <p:txEl>
                                              <p:pRg st="8" end="8"/>
                                            </p:txEl>
                                          </p:spTgt>
                                        </p:tgtEl>
                                        <p:attrNameLst>
                                          <p:attrName>ppt_w</p:attrName>
                                        </p:attrNameLst>
                                      </p:cBhvr>
                                      <p:tavLst>
                                        <p:tav tm="0">
                                          <p:val>
                                            <p:strVal val="#ppt_w*2.5"/>
                                          </p:val>
                                        </p:tav>
                                        <p:tav tm="100000">
                                          <p:val>
                                            <p:strVal val="#ppt_w"/>
                                          </p:val>
                                        </p:tav>
                                      </p:tavLst>
                                    </p:anim>
                                    <p:anim calcmode="lin" valueType="num">
                                      <p:cBhvr>
                                        <p:cTn id="98" dur="1000" fill="hold"/>
                                        <p:tgtEl>
                                          <p:spTgt spid="3">
                                            <p:txEl>
                                              <p:pRg st="8" end="8"/>
                                            </p:txEl>
                                          </p:spTgt>
                                        </p:tgtEl>
                                        <p:attrNameLst>
                                          <p:attrName>ppt_h</p:attrName>
                                        </p:attrNameLst>
                                      </p:cBhvr>
                                      <p:tavLst>
                                        <p:tav tm="0">
                                          <p:val>
                                            <p:strVal val="#ppt_h*0.01"/>
                                          </p:val>
                                        </p:tav>
                                        <p:tav tm="100000">
                                          <p:val>
                                            <p:strVal val="#ppt_h"/>
                                          </p:val>
                                        </p:tav>
                                      </p:tavLst>
                                    </p:anim>
                                    <p:anim calcmode="lin" valueType="num">
                                      <p:cBhvr>
                                        <p:cTn id="9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8" end="8"/>
                                            </p:txEl>
                                          </p:spTgt>
                                        </p:tgtEl>
                                        <p:attrNameLst>
                                          <p:attrName>ppt_y</p:attrName>
                                        </p:attrNameLst>
                                      </p:cBhvr>
                                      <p:tavLst>
                                        <p:tav tm="0">
                                          <p:val>
                                            <p:strVal val="#ppt_h+1"/>
                                          </p:val>
                                        </p:tav>
                                        <p:tav tm="100000">
                                          <p:val>
                                            <p:strVal val="#ppt_y"/>
                                          </p:val>
                                        </p:tav>
                                      </p:tavLst>
                                    </p:anim>
                                    <p:animEffect transition="in" filter="fade">
                                      <p:cBhvr>
                                        <p:cTn id="101"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Διαδικασια αναπτυξησ επιχειρηματολογιασ</a:t>
            </a:r>
            <a:endParaRPr lang="el-GR" dirty="0"/>
          </a:p>
        </p:txBody>
      </p:sp>
      <p:sp>
        <p:nvSpPr>
          <p:cNvPr id="3" name="Content Placeholder 2"/>
          <p:cNvSpPr>
            <a:spLocks noGrp="1"/>
          </p:cNvSpPr>
          <p:nvPr>
            <p:ph idx="1"/>
          </p:nvPr>
        </p:nvSpPr>
        <p:spPr/>
        <p:txBody>
          <a:bodyPr/>
          <a:lstStyle/>
          <a:p>
            <a:r>
              <a:rPr lang="el-GR" sz="2400" dirty="0"/>
              <a:t>Κείμενα από διαδίκτυο που αφορούσαν απόψεις ατόμων που ζούσαν στο χωριό ή στην πόλη.</a:t>
            </a:r>
          </a:p>
          <a:p>
            <a:pPr lvl="1"/>
            <a:r>
              <a:rPr lang="el-GR" dirty="0"/>
              <a:t>Ζωή στο χωριό και ζωή στην πόλη</a:t>
            </a:r>
          </a:p>
          <a:p>
            <a:pPr lvl="1"/>
            <a:r>
              <a:rPr lang="el-GR" dirty="0"/>
              <a:t>Η ζωή στο χωριό!</a:t>
            </a:r>
          </a:p>
          <a:p>
            <a:pPr lvl="1"/>
            <a:r>
              <a:rPr lang="el-GR" dirty="0"/>
              <a:t>Από την πόλη στο χωριό!</a:t>
            </a:r>
          </a:p>
          <a:p>
            <a:pPr lvl="1"/>
            <a:r>
              <a:rPr lang="el-GR" dirty="0"/>
              <a:t>Συνέντευξη από έναν άνθρωπο της πόλης</a:t>
            </a:r>
            <a:endParaRPr lang="en-US" dirty="0"/>
          </a:p>
          <a:p>
            <a:r>
              <a:rPr lang="el-GR" sz="2400" dirty="0"/>
              <a:t>Μύθος  του  Αισώπου «Ποντικός της πόλης και ποντικός του χωριού».</a:t>
            </a:r>
          </a:p>
          <a:p>
            <a:r>
              <a:rPr lang="el-GR" sz="2400" dirty="0"/>
              <a:t>Λεξιλόγιο: επιχειρήματα, αντεπιχειρήματα, υπέρ, κατά της κύριας άποψης.</a:t>
            </a:r>
          </a:p>
          <a:p>
            <a:endParaRPr lang="el-GR" sz="2400" dirty="0"/>
          </a:p>
        </p:txBody>
      </p:sp>
    </p:spTree>
    <p:extLst>
      <p:ext uri="{BB962C8B-B14F-4D97-AF65-F5344CB8AC3E}">
        <p14:creationId xmlns:p14="http://schemas.microsoft.com/office/powerpoint/2010/main" xmlns="" val="33256658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Συλλογη  και  οργανωση  πληροφοριων</a:t>
            </a:r>
            <a:endParaRPr lang="el-GR" dirty="0"/>
          </a:p>
        </p:txBody>
      </p:sp>
      <p:sp>
        <p:nvSpPr>
          <p:cNvPr id="3" name="Content Placeholder 2"/>
          <p:cNvSpPr>
            <a:spLocks noGrp="1"/>
          </p:cNvSpPr>
          <p:nvPr>
            <p:ph idx="1"/>
          </p:nvPr>
        </p:nvSpPr>
        <p:spPr/>
        <p:txBody>
          <a:bodyPr/>
          <a:lstStyle/>
          <a:p>
            <a:pPr marL="0" indent="0">
              <a:buNone/>
            </a:pPr>
            <a:endParaRPr lang="el-GR" sz="2400" dirty="0" smtClean="0"/>
          </a:p>
          <a:p>
            <a:r>
              <a:rPr lang="el-GR" sz="2400" dirty="0" smtClean="0"/>
              <a:t>Οι  μαθητές  μελέτησαν                                    τα  </a:t>
            </a:r>
            <a:r>
              <a:rPr lang="el-GR" sz="2400" dirty="0"/>
              <a:t>κείμενα  στις  ομάδες  τους.   </a:t>
            </a:r>
            <a:endParaRPr lang="el-GR" sz="2400" dirty="0" smtClean="0"/>
          </a:p>
          <a:p>
            <a:r>
              <a:rPr lang="el-GR" sz="2400" dirty="0" smtClean="0"/>
              <a:t>Τα  εξέτασαν  παράλληλα </a:t>
            </a:r>
            <a:r>
              <a:rPr lang="el-GR" sz="2400" dirty="0"/>
              <a:t> </a:t>
            </a:r>
            <a:r>
              <a:rPr lang="el-GR" sz="2400" dirty="0" smtClean="0"/>
              <a:t>                                    και τα  συζήτησαν. </a:t>
            </a:r>
          </a:p>
          <a:p>
            <a:r>
              <a:rPr lang="el-GR" sz="2400" dirty="0" smtClean="0"/>
              <a:t>Κράτησαν σημειώσεις μέσα στα κείμενα.</a:t>
            </a:r>
          </a:p>
          <a:p>
            <a:r>
              <a:rPr lang="el-GR" sz="2400" dirty="0" smtClean="0"/>
              <a:t>Κατέγραψαν  </a:t>
            </a:r>
            <a:r>
              <a:rPr lang="el-GR" sz="2400" dirty="0"/>
              <a:t>σε  </a:t>
            </a:r>
            <a:r>
              <a:rPr lang="el-GR" sz="2400" dirty="0" smtClean="0"/>
              <a:t>πίνακες  </a:t>
            </a:r>
            <a:r>
              <a:rPr lang="el-GR" sz="2400" dirty="0"/>
              <a:t>τα  υπέρ  και  τα  κατά  της  πόλης  και  του  χωριού</a:t>
            </a:r>
            <a:r>
              <a:rPr lang="el-GR" sz="2400" dirty="0" smtClean="0"/>
              <a:t>.</a:t>
            </a:r>
          </a:p>
          <a:p>
            <a:r>
              <a:rPr lang="el-GR" sz="2400" dirty="0" smtClean="0"/>
              <a:t>Στηρίχθηκαν στους  πίνακες  που  κατασκεύασαν (και  όχι  στα  κείμενα) για τις  επόμενες  δραστηριότητες.  </a:t>
            </a:r>
            <a:endParaRPr lang="en-US" sz="2400" dirty="0" smtClean="0"/>
          </a:p>
          <a:p>
            <a:endParaRPr lang="el-GR" dirty="0"/>
          </a:p>
          <a:p>
            <a:endParaRPr lang="el-GR" dirty="0" smtClean="0"/>
          </a:p>
          <a:p>
            <a:endParaRPr lang="el-GR" dirty="0" smtClean="0"/>
          </a:p>
          <a:p>
            <a:endParaRPr lang="el-GR" dirty="0" smtClean="0"/>
          </a:p>
          <a:p>
            <a:endParaRPr lang="el-GR" dirty="0" smtClean="0"/>
          </a:p>
          <a:p>
            <a:pPr>
              <a:buNone/>
            </a:pPr>
            <a:endParaRPr lang="el-GR" dirty="0" smtClean="0"/>
          </a:p>
          <a:p>
            <a:endParaRPr lang="el-GR" dirty="0"/>
          </a:p>
        </p:txBody>
      </p:sp>
      <p:sp>
        <p:nvSpPr>
          <p:cNvPr id="6" name="Rectangle 5"/>
          <p:cNvSpPr/>
          <p:nvPr/>
        </p:nvSpPr>
        <p:spPr>
          <a:xfrm>
            <a:off x="5148064" y="1196752"/>
            <a:ext cx="2592288" cy="2160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pic>
        <p:nvPicPr>
          <p:cNvPr id="2050" name="Picture 2" descr="j0343363"/>
          <p:cNvPicPr>
            <a:picLocks noChangeAspect="1" noChangeArrowheads="1"/>
          </p:cNvPicPr>
          <p:nvPr/>
        </p:nvPicPr>
        <p:blipFill>
          <a:blip r:embed="rId2" cstate="email">
            <a:lum bright="6000"/>
            <a:extLst>
              <a:ext uri="{28A0092B-C50C-407E-A947-70E740481C1C}">
                <a14:useLocalDpi xmlns:a14="http://schemas.microsoft.com/office/drawing/2010/main" xmlns="" val="0"/>
              </a:ext>
            </a:extLst>
          </a:blip>
          <a:srcRect/>
          <a:stretch>
            <a:fillRect/>
          </a:stretch>
        </p:blipFill>
        <p:spPr bwMode="auto">
          <a:xfrm>
            <a:off x="5501035" y="1304077"/>
            <a:ext cx="2239317" cy="2011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7"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28" dur="5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p:cTn id="3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5"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36" dur="500"/>
                                        <p:tgtEl>
                                          <p:spTgt spid="3">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p:cTn id="4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3"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44" dur="500"/>
                                        <p:tgtEl>
                                          <p:spTgt spid="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grpId="0"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p:cTn id="4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1"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52" dur="500"/>
                                        <p:tgtEl>
                                          <p:spTgt spid="3">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9" presetClass="entr" presetSubtype="0" decel="100000" fill="hold" grpId="0"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 calcmode="lin" valueType="num">
                                      <p:cBhvr>
                                        <p:cTn id="5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8"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9" dur="500" fill="hold"/>
                                        <p:tgtEl>
                                          <p:spTgt spid="3">
                                            <p:txEl>
                                              <p:pRg st="5" end="5"/>
                                            </p:txEl>
                                          </p:spTgt>
                                        </p:tgtEl>
                                        <p:attrNameLst>
                                          <p:attrName>style.rotation</p:attrName>
                                        </p:attrNameLst>
                                      </p:cBhvr>
                                      <p:tavLst>
                                        <p:tav tm="0">
                                          <p:val>
                                            <p:fltVal val="360"/>
                                          </p:val>
                                        </p:tav>
                                        <p:tav tm="100000">
                                          <p:val>
                                            <p:fltVal val="0"/>
                                          </p:val>
                                        </p:tav>
                                      </p:tavLst>
                                    </p:anim>
                                    <p:animEffect transition="in" filter="fade">
                                      <p:cBhvr>
                                        <p:cTn id="6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600</TotalTime>
  <Words>919</Words>
  <Application>Microsoft Office PowerPoint</Application>
  <PresentationFormat>On-screen Show (4:3)</PresentationFormat>
  <Paragraphs>117</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Opulent</vt:lpstr>
      <vt:lpstr>Kριτικη σκεψη</vt:lpstr>
      <vt:lpstr>ΣΤΟΧΟΙ</vt:lpstr>
      <vt:lpstr>Πορεια  εργασιασ</vt:lpstr>
      <vt:lpstr>Slide 4</vt:lpstr>
      <vt:lpstr>Slide 5</vt:lpstr>
      <vt:lpstr>ΔΙΔΑΣΚΑΛΙΑ  ΕΝΟΤΗΤΑΣ</vt:lpstr>
      <vt:lpstr>ΣτΟΧΟΙ  ΕΝΟΤΗΤΑΣ</vt:lpstr>
      <vt:lpstr>Διαδικασια αναπτυξησ επιχειρηματολογιασ</vt:lpstr>
      <vt:lpstr>Συλλογη  και  οργανωση  πληροφοριων</vt:lpstr>
      <vt:lpstr>Slide 10</vt:lpstr>
      <vt:lpstr>Slide 11</vt:lpstr>
      <vt:lpstr>Δεντροδιαγραμμα  επιχειρηματολογιασ</vt:lpstr>
      <vt:lpstr>Slide 13</vt:lpstr>
      <vt:lpstr>Δεντροδιαγραμμα  επιχειρηματολογιασ</vt:lpstr>
      <vt:lpstr>Slide 15</vt:lpstr>
      <vt:lpstr>ΧΑΡΤησ  ΕΠΙΧΕΙΡΗΜΑΤΩΝ              ΜΕ ΤΗ ΧΡΗΣΗ ΤΟΥ ΥΠΟΛΟΓΙΣΤΗ</vt:lpstr>
      <vt:lpstr>Slide 17</vt:lpstr>
      <vt:lpstr>Slide 18</vt:lpstr>
      <vt:lpstr>ΕΠΙΚΟΙΝΩΝΙΑ ΕΠΙΧΕΙΡΗΜΑΤΟΛΟΓΙΑΣ</vt:lpstr>
      <vt:lpstr>Slide 20</vt:lpstr>
      <vt:lpstr>Slide 21</vt:lpstr>
      <vt:lpstr>Slide 22</vt:lpstr>
      <vt:lpstr>ΕΠΙΚΟΙΝΩΝΙΑ ΕΠΙΧΕΙΡΗΜΑΤΟΛΟΓΙΑΣ</vt:lpstr>
      <vt:lpstr>ΣΧΟΛΙΑ-ΠΑΡΑΤΗΡΗΣΕΙΣ</vt:lpstr>
      <vt:lpstr>Επεκταση</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Kριτικη σκεψη</dc:title>
  <dc:creator>persia</dc:creator>
  <cp:lastModifiedBy>Froso</cp:lastModifiedBy>
  <cp:revision>82</cp:revision>
  <cp:lastPrinted>2013-04-19T06:02:18Z</cp:lastPrinted>
  <dcterms:created xsi:type="dcterms:W3CDTF">2013-04-10T20:16:05Z</dcterms:created>
  <dcterms:modified xsi:type="dcterms:W3CDTF">2013-05-01T09:26:06Z</dcterms:modified>
</cp:coreProperties>
</file>