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5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60" r:id="rId3"/>
    <p:sldId id="268" r:id="rId4"/>
    <p:sldId id="269" r:id="rId5"/>
    <p:sldId id="270" r:id="rId6"/>
    <p:sldId id="271" r:id="rId7"/>
    <p:sldId id="272" r:id="rId8"/>
    <p:sldId id="273" r:id="rId9"/>
    <p:sldId id="458" r:id="rId10"/>
    <p:sldId id="455" r:id="rId11"/>
    <p:sldId id="347" r:id="rId12"/>
    <p:sldId id="415" r:id="rId13"/>
    <p:sldId id="358" r:id="rId14"/>
    <p:sldId id="359" r:id="rId15"/>
    <p:sldId id="459" r:id="rId16"/>
    <p:sldId id="312" r:id="rId17"/>
    <p:sldId id="423" r:id="rId18"/>
    <p:sldId id="421" r:id="rId19"/>
    <p:sldId id="313" r:id="rId20"/>
    <p:sldId id="314" r:id="rId21"/>
    <p:sldId id="315" r:id="rId22"/>
    <p:sldId id="424" r:id="rId23"/>
    <p:sldId id="456" r:id="rId24"/>
    <p:sldId id="457" r:id="rId25"/>
    <p:sldId id="387" r:id="rId26"/>
    <p:sldId id="323" r:id="rId27"/>
    <p:sldId id="324" r:id="rId28"/>
    <p:sldId id="4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29"/>
    <p:restoredTop sz="94029"/>
  </p:normalViewPr>
  <p:slideViewPr>
    <p:cSldViewPr snapToGrid="0" snapToObjects="1">
      <p:cViewPr varScale="1">
        <p:scale>
          <a:sx n="101" d="100"/>
          <a:sy n="101" d="100"/>
        </p:scale>
        <p:origin x="3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ewisTJ:Users:lewistj:Documents:Microsoft%20User%20Data:Saved%20Attachments:10-11_Annual_Report_Data_082311_extra_MA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ewisTJ:Users:lewistj:Documents:Microsoft%20User%20Data:Saved%20Attachments:10-11_Annual_Report_Data_082311_extra_M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AU"/>
            </a:pPr>
            <a:r>
              <a:rPr lang="en-AU" sz="1400"/>
              <a:t>Classroom Referrals: Term 3, 2006-2013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Term 3</c:v>
                </c:pt>
              </c:strCache>
            </c:strRef>
          </c:tx>
          <c:invertIfNegative val="0"/>
          <c:cat>
            <c:numRef>
              <c:f>Sheet1!$B$3:$I$3</c:f>
              <c:numCache>
                <c:formatCode>General</c:formatCode>
                <c:ptCount val="8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327.0</c:v>
                </c:pt>
                <c:pt idx="1">
                  <c:v>256.0</c:v>
                </c:pt>
                <c:pt idx="2">
                  <c:v>210.0</c:v>
                </c:pt>
                <c:pt idx="3">
                  <c:v>189.0</c:v>
                </c:pt>
                <c:pt idx="4">
                  <c:v>149.0</c:v>
                </c:pt>
                <c:pt idx="5">
                  <c:v>112.0</c:v>
                </c:pt>
                <c:pt idx="6">
                  <c:v>105.0</c:v>
                </c:pt>
                <c:pt idx="7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3913352"/>
        <c:axId val="-2073910376"/>
      </c:barChart>
      <c:catAx>
        <c:axId val="-2073913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-2073910376"/>
        <c:crosses val="autoZero"/>
        <c:auto val="1"/>
        <c:lblAlgn val="ctr"/>
        <c:lblOffset val="100"/>
        <c:noMultiLvlLbl val="0"/>
      </c:catAx>
      <c:valAx>
        <c:axId val="-2073910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-2073913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AU"/>
            </a:pPr>
            <a:r>
              <a:rPr lang="en-AU"/>
              <a:t>Suspensions 2005-2013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Sheet1!$C$15</c:f>
              <c:strCache>
                <c:ptCount val="1"/>
                <c:pt idx="0">
                  <c:v>Long Suspension</c:v>
                </c:pt>
              </c:strCache>
            </c:strRef>
          </c:tx>
          <c:invertIfNegative val="0"/>
          <c:cat>
            <c:numRef>
              <c:f>Sheet1!$B$16:$B$24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Sheet1!$C$16:$C$24</c:f>
              <c:numCache>
                <c:formatCode>General</c:formatCode>
                <c:ptCount val="9"/>
                <c:pt idx="0">
                  <c:v>53.0</c:v>
                </c:pt>
                <c:pt idx="1">
                  <c:v>22.0</c:v>
                </c:pt>
                <c:pt idx="2">
                  <c:v>36.0</c:v>
                </c:pt>
                <c:pt idx="3">
                  <c:v>31.0</c:v>
                </c:pt>
                <c:pt idx="4">
                  <c:v>18.0</c:v>
                </c:pt>
                <c:pt idx="5">
                  <c:v>7.0</c:v>
                </c:pt>
                <c:pt idx="6">
                  <c:v>11.0</c:v>
                </c:pt>
                <c:pt idx="7">
                  <c:v>10.0</c:v>
                </c:pt>
                <c:pt idx="8">
                  <c:v>11.0</c:v>
                </c:pt>
              </c:numCache>
            </c:numRef>
          </c:val>
        </c:ser>
        <c:ser>
          <c:idx val="2"/>
          <c:order val="1"/>
          <c:tx>
            <c:strRef>
              <c:f>Sheet1!$D$15</c:f>
              <c:strCache>
                <c:ptCount val="1"/>
                <c:pt idx="0">
                  <c:v>Short Suspension</c:v>
                </c:pt>
              </c:strCache>
            </c:strRef>
          </c:tx>
          <c:invertIfNegative val="0"/>
          <c:cat>
            <c:numRef>
              <c:f>Sheet1!$B$16:$B$24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Sheet1!$D$16:$D$24</c:f>
              <c:numCache>
                <c:formatCode>General</c:formatCode>
                <c:ptCount val="9"/>
                <c:pt idx="0">
                  <c:v>114.0</c:v>
                </c:pt>
                <c:pt idx="1">
                  <c:v>130.0</c:v>
                </c:pt>
                <c:pt idx="2">
                  <c:v>77.0</c:v>
                </c:pt>
                <c:pt idx="3">
                  <c:v>58.0</c:v>
                </c:pt>
                <c:pt idx="4">
                  <c:v>64.0</c:v>
                </c:pt>
                <c:pt idx="5">
                  <c:v>29.0</c:v>
                </c:pt>
                <c:pt idx="6">
                  <c:v>33.0</c:v>
                </c:pt>
                <c:pt idx="7">
                  <c:v>20.0</c:v>
                </c:pt>
                <c:pt idx="8">
                  <c:v>22.0</c:v>
                </c:pt>
              </c:numCache>
            </c:numRef>
          </c:val>
        </c:ser>
        <c:ser>
          <c:idx val="3"/>
          <c:order val="2"/>
          <c:tx>
            <c:strRef>
              <c:f>Sheet1!$E$15</c:f>
              <c:strCache>
                <c:ptCount val="1"/>
                <c:pt idx="0">
                  <c:v>Total Suspensions</c:v>
                </c:pt>
              </c:strCache>
            </c:strRef>
          </c:tx>
          <c:invertIfNegative val="0"/>
          <c:cat>
            <c:numRef>
              <c:f>Sheet1!$B$16:$B$24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Sheet1!$E$16:$E$24</c:f>
              <c:numCache>
                <c:formatCode>General</c:formatCode>
                <c:ptCount val="9"/>
                <c:pt idx="0">
                  <c:v>167.0</c:v>
                </c:pt>
                <c:pt idx="1">
                  <c:v>152.0</c:v>
                </c:pt>
                <c:pt idx="2">
                  <c:v>113.0</c:v>
                </c:pt>
                <c:pt idx="3">
                  <c:v>89.0</c:v>
                </c:pt>
                <c:pt idx="4">
                  <c:v>82.0</c:v>
                </c:pt>
                <c:pt idx="5">
                  <c:v>36.0</c:v>
                </c:pt>
                <c:pt idx="6">
                  <c:v>44.0</c:v>
                </c:pt>
                <c:pt idx="7">
                  <c:v>30.0</c:v>
                </c:pt>
                <c:pt idx="8">
                  <c:v>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3846824"/>
        <c:axId val="-2073843816"/>
      </c:barChart>
      <c:catAx>
        <c:axId val="-207384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-2073843816"/>
        <c:crosses val="autoZero"/>
        <c:auto val="1"/>
        <c:lblAlgn val="ctr"/>
        <c:lblOffset val="100"/>
        <c:noMultiLvlLbl val="0"/>
      </c:catAx>
      <c:valAx>
        <c:axId val="-20738438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-2073846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AU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MAP Proficiency  by 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SW-PBS  Implementation Levels - All Students 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280991663174748"/>
          <c:y val="0.019230769230769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Sheet6!$D$25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multiLvlStrRef>
              <c:f>Sheet6!$B$26:$C$39</c:f>
              <c:multiLvlStrCache>
                <c:ptCount val="14"/>
                <c:lvl>
                  <c:pt idx="0">
                    <c:v>Comm Arts</c:v>
                  </c:pt>
                  <c:pt idx="1">
                    <c:v>Math</c:v>
                  </c:pt>
                  <c:pt idx="2">
                    <c:v>Comm Arts</c:v>
                  </c:pt>
                  <c:pt idx="3">
                    <c:v>Math</c:v>
                  </c:pt>
                  <c:pt idx="4">
                    <c:v>Comm Arts</c:v>
                  </c:pt>
                  <c:pt idx="5">
                    <c:v>Math</c:v>
                  </c:pt>
                  <c:pt idx="6">
                    <c:v>Comm Arts</c:v>
                  </c:pt>
                  <c:pt idx="7">
                    <c:v>Math</c:v>
                  </c:pt>
                  <c:pt idx="8">
                    <c:v>Comm Arts</c:v>
                  </c:pt>
                  <c:pt idx="9">
                    <c:v>Math</c:v>
                  </c:pt>
                  <c:pt idx="10">
                    <c:v>Comm Arts</c:v>
                  </c:pt>
                  <c:pt idx="11">
                    <c:v>Math</c:v>
                  </c:pt>
                  <c:pt idx="12">
                    <c:v>Comm Arts</c:v>
                  </c:pt>
                  <c:pt idx="13">
                    <c:v>Math</c:v>
                  </c:pt>
                </c:lvl>
                <c:lvl>
                  <c:pt idx="0">
                    <c:v>Preparation</c:v>
                  </c:pt>
                  <c:pt idx="2">
                    <c:v>Emerging</c:v>
                  </c:pt>
                  <c:pt idx="4">
                    <c:v>Bronze</c:v>
                  </c:pt>
                  <c:pt idx="6">
                    <c:v>Silver</c:v>
                  </c:pt>
                  <c:pt idx="8">
                    <c:v>Gold</c:v>
                  </c:pt>
                  <c:pt idx="10">
                    <c:v>non SW-PBS</c:v>
                  </c:pt>
                  <c:pt idx="12">
                    <c:v>All Schools</c:v>
                  </c:pt>
                </c:lvl>
              </c:multiLvlStrCache>
            </c:multiLvlStrRef>
          </c:cat>
          <c:val>
            <c:numRef>
              <c:f>Sheet6!$D$26:$D$39</c:f>
              <c:numCache>
                <c:formatCode>0.0%</c:formatCode>
                <c:ptCount val="14"/>
                <c:pt idx="0">
                  <c:v>0.482442792766431</c:v>
                </c:pt>
                <c:pt idx="1">
                  <c:v>0.482977108152301</c:v>
                </c:pt>
                <c:pt idx="2">
                  <c:v>0.467</c:v>
                </c:pt>
                <c:pt idx="3">
                  <c:v>0.474</c:v>
                </c:pt>
                <c:pt idx="4">
                  <c:v>0.513</c:v>
                </c:pt>
                <c:pt idx="5">
                  <c:v>0.509</c:v>
                </c:pt>
                <c:pt idx="6">
                  <c:v>0.491</c:v>
                </c:pt>
                <c:pt idx="7">
                  <c:v>0.518</c:v>
                </c:pt>
                <c:pt idx="8">
                  <c:v>0.551</c:v>
                </c:pt>
                <c:pt idx="9">
                  <c:v>0.57</c:v>
                </c:pt>
                <c:pt idx="10">
                  <c:v>0.555452538895435</c:v>
                </c:pt>
                <c:pt idx="11">
                  <c:v>0.543816573280449</c:v>
                </c:pt>
                <c:pt idx="12">
                  <c:v>0.535972553470991</c:v>
                </c:pt>
                <c:pt idx="13">
                  <c:v>0.528759032120313</c:v>
                </c:pt>
              </c:numCache>
            </c:numRef>
          </c:val>
        </c:ser>
        <c:ser>
          <c:idx val="1"/>
          <c:order val="1"/>
          <c:tx>
            <c:strRef>
              <c:f>Sheet6!$E$25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multiLvlStrRef>
              <c:f>Sheet6!$B$26:$C$39</c:f>
              <c:multiLvlStrCache>
                <c:ptCount val="14"/>
                <c:lvl>
                  <c:pt idx="0">
                    <c:v>Comm Arts</c:v>
                  </c:pt>
                  <c:pt idx="1">
                    <c:v>Math</c:v>
                  </c:pt>
                  <c:pt idx="2">
                    <c:v>Comm Arts</c:v>
                  </c:pt>
                  <c:pt idx="3">
                    <c:v>Math</c:v>
                  </c:pt>
                  <c:pt idx="4">
                    <c:v>Comm Arts</c:v>
                  </c:pt>
                  <c:pt idx="5">
                    <c:v>Math</c:v>
                  </c:pt>
                  <c:pt idx="6">
                    <c:v>Comm Arts</c:v>
                  </c:pt>
                  <c:pt idx="7">
                    <c:v>Math</c:v>
                  </c:pt>
                  <c:pt idx="8">
                    <c:v>Comm Arts</c:v>
                  </c:pt>
                  <c:pt idx="9">
                    <c:v>Math</c:v>
                  </c:pt>
                  <c:pt idx="10">
                    <c:v>Comm Arts</c:v>
                  </c:pt>
                  <c:pt idx="11">
                    <c:v>Math</c:v>
                  </c:pt>
                  <c:pt idx="12">
                    <c:v>Comm Arts</c:v>
                  </c:pt>
                  <c:pt idx="13">
                    <c:v>Math</c:v>
                  </c:pt>
                </c:lvl>
                <c:lvl>
                  <c:pt idx="0">
                    <c:v>Preparation</c:v>
                  </c:pt>
                  <c:pt idx="2">
                    <c:v>Emerging</c:v>
                  </c:pt>
                  <c:pt idx="4">
                    <c:v>Bronze</c:v>
                  </c:pt>
                  <c:pt idx="6">
                    <c:v>Silver</c:v>
                  </c:pt>
                  <c:pt idx="8">
                    <c:v>Gold</c:v>
                  </c:pt>
                  <c:pt idx="10">
                    <c:v>non SW-PBS</c:v>
                  </c:pt>
                  <c:pt idx="12">
                    <c:v>All Schools</c:v>
                  </c:pt>
                </c:lvl>
              </c:multiLvlStrCache>
            </c:multiLvlStrRef>
          </c:cat>
          <c:val>
            <c:numRef>
              <c:f>Sheet6!$E$26:$E$39</c:f>
              <c:numCache>
                <c:formatCode>General</c:formatCode>
                <c:ptCount val="14"/>
                <c:pt idx="0">
                  <c:v>0.490440900833357</c:v>
                </c:pt>
                <c:pt idx="1">
                  <c:v>0.491823154570575</c:v>
                </c:pt>
                <c:pt idx="2" formatCode="0.0%">
                  <c:v>0.465</c:v>
                </c:pt>
                <c:pt idx="3" formatCode="0.0%">
                  <c:v>0.471</c:v>
                </c:pt>
                <c:pt idx="4" formatCode="0.0%">
                  <c:v>0.515</c:v>
                </c:pt>
                <c:pt idx="5" formatCode="0.0%">
                  <c:v>0.521</c:v>
                </c:pt>
                <c:pt idx="6" formatCode="0.0%">
                  <c:v>0.497</c:v>
                </c:pt>
                <c:pt idx="7" formatCode="0.0%">
                  <c:v>0.534</c:v>
                </c:pt>
                <c:pt idx="8" formatCode="0.0%">
                  <c:v>0.565</c:v>
                </c:pt>
                <c:pt idx="9" formatCode="0.0%">
                  <c:v>0.579</c:v>
                </c:pt>
                <c:pt idx="10">
                  <c:v>0.568340988403468</c:v>
                </c:pt>
                <c:pt idx="11">
                  <c:v>0.562346170659991</c:v>
                </c:pt>
                <c:pt idx="12">
                  <c:v>0.545538385215369</c:v>
                </c:pt>
                <c:pt idx="13">
                  <c:v>0.543379427126008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80094312"/>
        <c:axId val="-2080091272"/>
      </c:barChart>
      <c:catAx>
        <c:axId val="-2080094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80091272"/>
        <c:crosses val="autoZero"/>
        <c:auto val="1"/>
        <c:lblAlgn val="ctr"/>
        <c:lblOffset val="100"/>
        <c:noMultiLvlLbl val="0"/>
      </c:catAx>
      <c:valAx>
        <c:axId val="-2080091272"/>
        <c:scaling>
          <c:orientation val="minMax"/>
          <c:max val="0.6"/>
          <c:min val="0.44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-2080094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MAP Proficiency  by 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SW-PBS  Implementation Levels - </a:t>
            </a:r>
            <a:r>
              <a:rPr lang="en-US" sz="1800" b="1" i="0" baseline="0" dirty="0">
                <a:solidFill>
                  <a:srgbClr val="FF0000"/>
                </a:solidFill>
                <a:effectLst/>
              </a:rPr>
              <a:t>IEP Students</a:t>
            </a:r>
            <a:endParaRPr lang="en-US" dirty="0">
              <a:solidFill>
                <a:srgbClr val="FF0000"/>
              </a:solidFill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95350081253461"/>
          <c:y val="0.217136266790181"/>
          <c:w val="0.916814077508423"/>
          <c:h val="0.626271607225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Sheet6!$O$25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multiLvlStrRef>
              <c:f>Sheet6!$M$26:$N$39</c:f>
              <c:multiLvlStrCache>
                <c:ptCount val="14"/>
                <c:lvl>
                  <c:pt idx="0">
                    <c:v>Comm Arts</c:v>
                  </c:pt>
                  <c:pt idx="1">
                    <c:v>Math</c:v>
                  </c:pt>
                  <c:pt idx="2">
                    <c:v>Comm Arts</c:v>
                  </c:pt>
                  <c:pt idx="3">
                    <c:v>Math</c:v>
                  </c:pt>
                  <c:pt idx="4">
                    <c:v>Comm Arts</c:v>
                  </c:pt>
                  <c:pt idx="5">
                    <c:v>Math</c:v>
                  </c:pt>
                  <c:pt idx="6">
                    <c:v>Comm Arts</c:v>
                  </c:pt>
                  <c:pt idx="7">
                    <c:v>Math</c:v>
                  </c:pt>
                  <c:pt idx="8">
                    <c:v>Comm Arts</c:v>
                  </c:pt>
                  <c:pt idx="9">
                    <c:v>Math</c:v>
                  </c:pt>
                  <c:pt idx="10">
                    <c:v>Comm Arts</c:v>
                  </c:pt>
                  <c:pt idx="11">
                    <c:v>Math</c:v>
                  </c:pt>
                  <c:pt idx="12">
                    <c:v>Comm Arts</c:v>
                  </c:pt>
                  <c:pt idx="13">
                    <c:v>Math</c:v>
                  </c:pt>
                </c:lvl>
                <c:lvl>
                  <c:pt idx="0">
                    <c:v>Preparation</c:v>
                  </c:pt>
                  <c:pt idx="2">
                    <c:v>Emerging</c:v>
                  </c:pt>
                  <c:pt idx="4">
                    <c:v>Bronze</c:v>
                  </c:pt>
                  <c:pt idx="6">
                    <c:v>Silver</c:v>
                  </c:pt>
                  <c:pt idx="8">
                    <c:v>Gold</c:v>
                  </c:pt>
                  <c:pt idx="10">
                    <c:v>non SW-PBS</c:v>
                  </c:pt>
                  <c:pt idx="12">
                    <c:v>All Schools</c:v>
                  </c:pt>
                </c:lvl>
              </c:multiLvlStrCache>
            </c:multiLvlStrRef>
          </c:cat>
          <c:val>
            <c:numRef>
              <c:f>Sheet6!$O$26:$O$39</c:f>
              <c:numCache>
                <c:formatCode>0.0%</c:formatCode>
                <c:ptCount val="14"/>
                <c:pt idx="0">
                  <c:v>0.272256951929295</c:v>
                </c:pt>
                <c:pt idx="1">
                  <c:v>0.284339457567804</c:v>
                </c:pt>
                <c:pt idx="2">
                  <c:v>0.235</c:v>
                </c:pt>
                <c:pt idx="3">
                  <c:v>0.272</c:v>
                </c:pt>
                <c:pt idx="4">
                  <c:v>0.247</c:v>
                </c:pt>
                <c:pt idx="5">
                  <c:v>0.286</c:v>
                </c:pt>
                <c:pt idx="6">
                  <c:v>0.229</c:v>
                </c:pt>
                <c:pt idx="7">
                  <c:v>0.275</c:v>
                </c:pt>
                <c:pt idx="8">
                  <c:v>0.323</c:v>
                </c:pt>
                <c:pt idx="9">
                  <c:v>0.457</c:v>
                </c:pt>
                <c:pt idx="10">
                  <c:v>0.266327247191011</c:v>
                </c:pt>
                <c:pt idx="11">
                  <c:v>0.295531430340283</c:v>
                </c:pt>
                <c:pt idx="12">
                  <c:v>0.260942213970759</c:v>
                </c:pt>
                <c:pt idx="13">
                  <c:v>0.29136159430428</c:v>
                </c:pt>
              </c:numCache>
            </c:numRef>
          </c:val>
        </c:ser>
        <c:ser>
          <c:idx val="1"/>
          <c:order val="1"/>
          <c:tx>
            <c:strRef>
              <c:f>Sheet6!$P$25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multiLvlStrRef>
              <c:f>Sheet6!$M$26:$N$39</c:f>
              <c:multiLvlStrCache>
                <c:ptCount val="14"/>
                <c:lvl>
                  <c:pt idx="0">
                    <c:v>Comm Arts</c:v>
                  </c:pt>
                  <c:pt idx="1">
                    <c:v>Math</c:v>
                  </c:pt>
                  <c:pt idx="2">
                    <c:v>Comm Arts</c:v>
                  </c:pt>
                  <c:pt idx="3">
                    <c:v>Math</c:v>
                  </c:pt>
                  <c:pt idx="4">
                    <c:v>Comm Arts</c:v>
                  </c:pt>
                  <c:pt idx="5">
                    <c:v>Math</c:v>
                  </c:pt>
                  <c:pt idx="6">
                    <c:v>Comm Arts</c:v>
                  </c:pt>
                  <c:pt idx="7">
                    <c:v>Math</c:v>
                  </c:pt>
                  <c:pt idx="8">
                    <c:v>Comm Arts</c:v>
                  </c:pt>
                  <c:pt idx="9">
                    <c:v>Math</c:v>
                  </c:pt>
                  <c:pt idx="10">
                    <c:v>Comm Arts</c:v>
                  </c:pt>
                  <c:pt idx="11">
                    <c:v>Math</c:v>
                  </c:pt>
                  <c:pt idx="12">
                    <c:v>Comm Arts</c:v>
                  </c:pt>
                  <c:pt idx="13">
                    <c:v>Math</c:v>
                  </c:pt>
                </c:lvl>
                <c:lvl>
                  <c:pt idx="0">
                    <c:v>Preparation</c:v>
                  </c:pt>
                  <c:pt idx="2">
                    <c:v>Emerging</c:v>
                  </c:pt>
                  <c:pt idx="4">
                    <c:v>Bronze</c:v>
                  </c:pt>
                  <c:pt idx="6">
                    <c:v>Silver</c:v>
                  </c:pt>
                  <c:pt idx="8">
                    <c:v>Gold</c:v>
                  </c:pt>
                  <c:pt idx="10">
                    <c:v>non SW-PBS</c:v>
                  </c:pt>
                  <c:pt idx="12">
                    <c:v>All Schools</c:v>
                  </c:pt>
                </c:lvl>
              </c:multiLvlStrCache>
            </c:multiLvlStrRef>
          </c:cat>
          <c:val>
            <c:numRef>
              <c:f>Sheet6!$P$26:$P$39</c:f>
              <c:numCache>
                <c:formatCode>0%</c:formatCode>
                <c:ptCount val="14"/>
                <c:pt idx="0">
                  <c:v>0.272032278615417</c:v>
                </c:pt>
                <c:pt idx="1">
                  <c:v>0.299915576192486</c:v>
                </c:pt>
                <c:pt idx="2">
                  <c:v>0.24</c:v>
                </c:pt>
                <c:pt idx="3">
                  <c:v>0.266</c:v>
                </c:pt>
                <c:pt idx="4">
                  <c:v>0.251</c:v>
                </c:pt>
                <c:pt idx="5">
                  <c:v>0.277</c:v>
                </c:pt>
                <c:pt idx="6">
                  <c:v>0.236</c:v>
                </c:pt>
                <c:pt idx="7">
                  <c:v>0.284</c:v>
                </c:pt>
                <c:pt idx="8">
                  <c:v>0.448</c:v>
                </c:pt>
                <c:pt idx="9">
                  <c:v>0.475</c:v>
                </c:pt>
                <c:pt idx="10">
                  <c:v>0.276793112973023</c:v>
                </c:pt>
                <c:pt idx="11">
                  <c:v>0.302240690573488</c:v>
                </c:pt>
                <c:pt idx="12">
                  <c:v>0.269410768763876</c:v>
                </c:pt>
                <c:pt idx="13">
                  <c:v>0.295895160392512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80036984"/>
        <c:axId val="-2080033944"/>
      </c:barChart>
      <c:catAx>
        <c:axId val="-2080036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80033944"/>
        <c:crosses val="autoZero"/>
        <c:auto val="1"/>
        <c:lblAlgn val="ctr"/>
        <c:lblOffset val="100"/>
        <c:noMultiLvlLbl val="0"/>
      </c:catAx>
      <c:valAx>
        <c:axId val="-2080033944"/>
        <c:scaling>
          <c:orientation val="minMax"/>
          <c:min val="0.2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-2080036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299B2-BC21-48F2-A684-87AC1328B70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674A09-9520-420F-9F0B-B150E9454BB5}">
      <dgm:prSet phldrT="[Text]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17AC5E81-0041-4101-895C-98BE2850C46A}" type="parTrans" cxnId="{68C3F246-9BB9-4D54-B673-B092AFDA64D2}">
      <dgm:prSet/>
      <dgm:spPr/>
      <dgm:t>
        <a:bodyPr/>
        <a:lstStyle/>
        <a:p>
          <a:endParaRPr lang="en-US"/>
        </a:p>
      </dgm:t>
    </dgm:pt>
    <dgm:pt modelId="{69D3A9A9-48BA-4DFA-A1E1-838D09D8D868}" type="sibTrans" cxnId="{68C3F246-9BB9-4D54-B673-B092AFDA64D2}">
      <dgm:prSet/>
      <dgm:spPr/>
      <dgm:t>
        <a:bodyPr/>
        <a:lstStyle/>
        <a:p>
          <a:endParaRPr lang="en-US"/>
        </a:p>
      </dgm:t>
    </dgm:pt>
    <dgm:pt modelId="{860136A2-BC36-4BC2-AC9F-4F15965CAAF2}" type="pres">
      <dgm:prSet presAssocID="{C23299B2-BC21-48F2-A684-87AC1328B708}" presName="Name0" presStyleCnt="0">
        <dgm:presLayoutVars>
          <dgm:dir/>
          <dgm:animLvl val="lvl"/>
          <dgm:resizeHandles val="exact"/>
        </dgm:presLayoutVars>
      </dgm:prSet>
      <dgm:spPr/>
    </dgm:pt>
    <dgm:pt modelId="{5DE2F9FD-84D6-47A0-B0C2-3E100271E551}" type="pres">
      <dgm:prSet presAssocID="{47674A09-9520-420F-9F0B-B150E9454BB5}" presName="Name8" presStyleCnt="0"/>
      <dgm:spPr/>
    </dgm:pt>
    <dgm:pt modelId="{CEF699C1-73B8-4B5E-AE13-87B8A23DED2D}" type="pres">
      <dgm:prSet presAssocID="{47674A09-9520-420F-9F0B-B150E9454BB5}" presName="level" presStyleLbl="node1" presStyleIdx="0" presStyleCnt="1" custLinFactNeighborX="-1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D7BB-BE5A-4291-A469-A249A6DDF639}" type="pres">
      <dgm:prSet presAssocID="{47674A09-9520-420F-9F0B-B150E9454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627A9-9956-194E-9F18-8CA175592B0D}" type="presOf" srcId="{47674A09-9520-420F-9F0B-B150E9454BB5}" destId="{CEF699C1-73B8-4B5E-AE13-87B8A23DED2D}" srcOrd="0" destOrd="0" presId="urn:microsoft.com/office/officeart/2005/8/layout/pyramid1"/>
    <dgm:cxn modelId="{7C00E337-9719-6647-B11D-BA34817D6C78}" type="presOf" srcId="{47674A09-9520-420F-9F0B-B150E9454BB5}" destId="{E56AD7BB-BE5A-4291-A469-A249A6DDF639}" srcOrd="1" destOrd="0" presId="urn:microsoft.com/office/officeart/2005/8/layout/pyramid1"/>
    <dgm:cxn modelId="{E3558CA6-AB21-AC4F-822D-C8C190B36E6E}" type="presOf" srcId="{C23299B2-BC21-48F2-A684-87AC1328B708}" destId="{860136A2-BC36-4BC2-AC9F-4F15965CAAF2}" srcOrd="0" destOrd="0" presId="urn:microsoft.com/office/officeart/2005/8/layout/pyramid1"/>
    <dgm:cxn modelId="{68C3F246-9BB9-4D54-B673-B092AFDA64D2}" srcId="{C23299B2-BC21-48F2-A684-87AC1328B708}" destId="{47674A09-9520-420F-9F0B-B150E9454BB5}" srcOrd="0" destOrd="0" parTransId="{17AC5E81-0041-4101-895C-98BE2850C46A}" sibTransId="{69D3A9A9-48BA-4DFA-A1E1-838D09D8D868}"/>
    <dgm:cxn modelId="{F7F971E0-403F-FD46-9FF4-AAFB978BEDD5}" type="presParOf" srcId="{860136A2-BC36-4BC2-AC9F-4F15965CAAF2}" destId="{5DE2F9FD-84D6-47A0-B0C2-3E100271E551}" srcOrd="0" destOrd="0" presId="urn:microsoft.com/office/officeart/2005/8/layout/pyramid1"/>
    <dgm:cxn modelId="{0D62C9B6-9C14-9D40-90F9-B3CFC63E0D6B}" type="presParOf" srcId="{5DE2F9FD-84D6-47A0-B0C2-3E100271E551}" destId="{CEF699C1-73B8-4B5E-AE13-87B8A23DED2D}" srcOrd="0" destOrd="0" presId="urn:microsoft.com/office/officeart/2005/8/layout/pyramid1"/>
    <dgm:cxn modelId="{A2A32372-BDBE-954B-810D-566EE17D023E}" type="presParOf" srcId="{5DE2F9FD-84D6-47A0-B0C2-3E100271E551}" destId="{E56AD7BB-BE5A-4291-A469-A249A6DDF6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9768E-39A6-4FA9-A4B1-F5CD4CB6EE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8A232E2-9330-45BA-8F3D-94B65CEB4C6E}">
      <dgm:prSet phldrT="[Text]" custT="1"/>
      <dgm:spPr/>
      <dgm:t>
        <a:bodyPr/>
        <a:lstStyle/>
        <a:p>
          <a:pPr algn="ctr"/>
          <a:r>
            <a:rPr lang="en-US" sz="3600" dirty="0" smtClean="0"/>
            <a:t>Universal</a:t>
          </a:r>
          <a:endParaRPr lang="en-US" sz="3600" dirty="0"/>
        </a:p>
      </dgm:t>
    </dgm:pt>
    <dgm:pt modelId="{2F4A1E04-5D2B-4792-BBEF-41391C61F16F}" type="parTrans" cxnId="{74A68F44-20A8-4AB5-8443-C9992E378513}">
      <dgm:prSet/>
      <dgm:spPr/>
      <dgm:t>
        <a:bodyPr/>
        <a:lstStyle/>
        <a:p>
          <a:endParaRPr lang="en-US"/>
        </a:p>
      </dgm:t>
    </dgm:pt>
    <dgm:pt modelId="{90900876-D263-4D27-9390-F2D23E76F6C1}" type="sibTrans" cxnId="{74A68F44-20A8-4AB5-8443-C9992E378513}">
      <dgm:prSet/>
      <dgm:spPr/>
      <dgm:t>
        <a:bodyPr/>
        <a:lstStyle/>
        <a:p>
          <a:endParaRPr lang="en-US"/>
        </a:p>
      </dgm:t>
    </dgm:pt>
    <dgm:pt modelId="{636B6905-8B07-4A8A-9920-CB8277CBCEC8}">
      <dgm:prSet phldrT="[Text]" custT="1"/>
      <dgm:spPr/>
      <dgm:t>
        <a:bodyPr/>
        <a:lstStyle/>
        <a:p>
          <a:pPr algn="ctr"/>
          <a:r>
            <a:rPr lang="en-US" sz="3600" dirty="0" smtClean="0"/>
            <a:t>Targeted</a:t>
          </a:r>
          <a:endParaRPr lang="en-US" sz="3600" dirty="0"/>
        </a:p>
      </dgm:t>
    </dgm:pt>
    <dgm:pt modelId="{1F4EB6FC-6070-47DA-9E35-F176490CE62F}" type="parTrans" cxnId="{236C4353-A200-48EB-89CB-BD45285A3F41}">
      <dgm:prSet/>
      <dgm:spPr/>
      <dgm:t>
        <a:bodyPr/>
        <a:lstStyle/>
        <a:p>
          <a:endParaRPr lang="en-US"/>
        </a:p>
      </dgm:t>
    </dgm:pt>
    <dgm:pt modelId="{465F3017-FBCE-4CE5-8C7F-08B964924BB3}" type="sibTrans" cxnId="{236C4353-A200-48EB-89CB-BD45285A3F41}">
      <dgm:prSet/>
      <dgm:spPr/>
      <dgm:t>
        <a:bodyPr/>
        <a:lstStyle/>
        <a:p>
          <a:endParaRPr lang="en-US"/>
        </a:p>
      </dgm:t>
    </dgm:pt>
    <dgm:pt modelId="{B60BBE5F-A665-46F2-B919-1153C04CBD02}">
      <dgm:prSet phldrT="[Text]" custT="1"/>
      <dgm:spPr/>
      <dgm:t>
        <a:bodyPr/>
        <a:lstStyle/>
        <a:p>
          <a:pPr algn="ctr"/>
          <a:r>
            <a:rPr lang="en-US" sz="3600" dirty="0" smtClean="0"/>
            <a:t>Intensive</a:t>
          </a:r>
          <a:endParaRPr lang="en-US" sz="3600" dirty="0"/>
        </a:p>
      </dgm:t>
    </dgm:pt>
    <dgm:pt modelId="{28C11DF1-E077-4BD6-8C00-84F9E2513899}" type="parTrans" cxnId="{AC3544F8-F557-4E2E-AD61-E1C71E59215A}">
      <dgm:prSet/>
      <dgm:spPr/>
      <dgm:t>
        <a:bodyPr/>
        <a:lstStyle/>
        <a:p>
          <a:endParaRPr lang="en-US"/>
        </a:p>
      </dgm:t>
    </dgm:pt>
    <dgm:pt modelId="{438A6466-CB0A-45CD-849A-77563B0BD182}" type="sibTrans" cxnId="{AC3544F8-F557-4E2E-AD61-E1C71E59215A}">
      <dgm:prSet/>
      <dgm:spPr/>
      <dgm:t>
        <a:bodyPr/>
        <a:lstStyle/>
        <a:p>
          <a:endParaRPr lang="en-US"/>
        </a:p>
      </dgm:t>
    </dgm:pt>
    <dgm:pt modelId="{C418DCAE-306E-4AF7-A07C-93313C08AC51}" type="pres">
      <dgm:prSet presAssocID="{7A39768E-39A6-4FA9-A4B1-F5CD4CB6EEAE}" presName="arrowDiagram" presStyleCnt="0">
        <dgm:presLayoutVars>
          <dgm:chMax val="5"/>
          <dgm:dir/>
          <dgm:resizeHandles val="exact"/>
        </dgm:presLayoutVars>
      </dgm:prSet>
      <dgm:spPr/>
    </dgm:pt>
    <dgm:pt modelId="{71BCD42B-AD35-4119-8173-705E9B203F4E}" type="pres">
      <dgm:prSet presAssocID="{7A39768E-39A6-4FA9-A4B1-F5CD4CB6EEAE}" presName="arrow" presStyleLbl="bgShp" presStyleIdx="0" presStyleCnt="1" custAng="20026820" custScaleY="136097" custLinFactNeighborY="-6017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effectLst>
          <a:innerShdw blurRad="393700" dist="279400">
            <a:srgbClr val="00B050"/>
          </a:innerShdw>
        </a:effectLst>
      </dgm:spPr>
    </dgm:pt>
    <dgm:pt modelId="{1DC85ACA-369C-4434-B04E-417D8B11B123}" type="pres">
      <dgm:prSet presAssocID="{7A39768E-39A6-4FA9-A4B1-F5CD4CB6EEAE}" presName="arrowDiagram3" presStyleCnt="0"/>
      <dgm:spPr/>
    </dgm:pt>
    <dgm:pt modelId="{7A58CA06-7CF4-4880-8AFF-C27C46361B7A}" type="pres">
      <dgm:prSet presAssocID="{18A232E2-9330-45BA-8F3D-94B65CEB4C6E}" presName="bullet3a" presStyleLbl="node1" presStyleIdx="0" presStyleCnt="3" custScaleX="326242" custScaleY="326244" custLinFactX="103393" custLinFactY="573634" custLinFactNeighborX="200000" custLinFactNeighborY="600000"/>
      <dgm:spPr>
        <a:noFill/>
        <a:ln>
          <a:noFill/>
        </a:ln>
      </dgm:spPr>
    </dgm:pt>
    <dgm:pt modelId="{CBF801E5-F605-4B6B-AD44-734A83015E31}" type="pres">
      <dgm:prSet presAssocID="{18A232E2-9330-45BA-8F3D-94B65CEB4C6E}" presName="textBox3a" presStyleLbl="revTx" presStyleIdx="0" presStyleCnt="3" custScaleX="217016" custScaleY="68260" custLinFactNeighborX="22949" custLinFactNeighborY="5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B20C5-91A5-4C36-8053-3B9ACF3D938D}" type="pres">
      <dgm:prSet presAssocID="{636B6905-8B07-4A8A-9920-CB8277CBCEC8}" presName="bullet3b" presStyleLbl="node1" presStyleIdx="1" presStyleCnt="3" custLinFactX="100000" custLinFactY="-100000" custLinFactNeighborX="174030" custLinFactNeighborY="-109595"/>
      <dgm:spPr>
        <a:noFill/>
        <a:ln>
          <a:noFill/>
        </a:ln>
      </dgm:spPr>
    </dgm:pt>
    <dgm:pt modelId="{762E8C8B-CBB3-47CF-BB93-4E34DA5A865B}" type="pres">
      <dgm:prSet presAssocID="{636B6905-8B07-4A8A-9920-CB8277CBCEC8}" presName="textBox3b" presStyleLbl="revTx" presStyleIdx="1" presStyleCnt="3" custScaleX="182476" custScaleY="35842" custLinFactNeighborX="8456" custLinFactNeighborY="-99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DC6BB-4BD5-444C-A232-89F7B6D9B5AD}" type="pres">
      <dgm:prSet presAssocID="{B60BBE5F-A665-46F2-B919-1153C04CBD02}" presName="bullet3c" presStyleLbl="node1" presStyleIdx="2" presStyleCnt="3" custLinFactX="12896" custLinFactY="-100000" custLinFactNeighborX="100000" custLinFactNeighborY="-186633"/>
      <dgm:spPr>
        <a:noFill/>
        <a:ln>
          <a:noFill/>
        </a:ln>
      </dgm:spPr>
    </dgm:pt>
    <dgm:pt modelId="{D6BFCB8B-9EFA-490C-AAD3-ED7928DE275A}" type="pres">
      <dgm:prSet presAssocID="{B60BBE5F-A665-46F2-B919-1153C04CBD02}" presName="textBox3c" presStyleLbl="revTx" presStyleIdx="2" presStyleCnt="3" custScaleX="185784" custScaleY="21879" custLinFactY="-18776" custLinFactNeighborX="-810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544F8-F557-4E2E-AD61-E1C71E59215A}" srcId="{7A39768E-39A6-4FA9-A4B1-F5CD4CB6EEAE}" destId="{B60BBE5F-A665-46F2-B919-1153C04CBD02}" srcOrd="2" destOrd="0" parTransId="{28C11DF1-E077-4BD6-8C00-84F9E2513899}" sibTransId="{438A6466-CB0A-45CD-849A-77563B0BD182}"/>
    <dgm:cxn modelId="{72F916CA-FADF-1040-863E-57C94F56D016}" type="presOf" srcId="{636B6905-8B07-4A8A-9920-CB8277CBCEC8}" destId="{762E8C8B-CBB3-47CF-BB93-4E34DA5A865B}" srcOrd="0" destOrd="0" presId="urn:microsoft.com/office/officeart/2005/8/layout/arrow2"/>
    <dgm:cxn modelId="{236C4353-A200-48EB-89CB-BD45285A3F41}" srcId="{7A39768E-39A6-4FA9-A4B1-F5CD4CB6EEAE}" destId="{636B6905-8B07-4A8A-9920-CB8277CBCEC8}" srcOrd="1" destOrd="0" parTransId="{1F4EB6FC-6070-47DA-9E35-F176490CE62F}" sibTransId="{465F3017-FBCE-4CE5-8C7F-08B964924BB3}"/>
    <dgm:cxn modelId="{E2727A4C-E158-7E47-B6B4-BC75FFB69D5A}" type="presOf" srcId="{18A232E2-9330-45BA-8F3D-94B65CEB4C6E}" destId="{CBF801E5-F605-4B6B-AD44-734A83015E31}" srcOrd="0" destOrd="0" presId="urn:microsoft.com/office/officeart/2005/8/layout/arrow2"/>
    <dgm:cxn modelId="{74A68F44-20A8-4AB5-8443-C9992E378513}" srcId="{7A39768E-39A6-4FA9-A4B1-F5CD4CB6EEAE}" destId="{18A232E2-9330-45BA-8F3D-94B65CEB4C6E}" srcOrd="0" destOrd="0" parTransId="{2F4A1E04-5D2B-4792-BBEF-41391C61F16F}" sibTransId="{90900876-D263-4D27-9390-F2D23E76F6C1}"/>
    <dgm:cxn modelId="{26072264-375A-DF4C-8B39-5491C5B6DD1D}" type="presOf" srcId="{7A39768E-39A6-4FA9-A4B1-F5CD4CB6EEAE}" destId="{C418DCAE-306E-4AF7-A07C-93313C08AC51}" srcOrd="0" destOrd="0" presId="urn:microsoft.com/office/officeart/2005/8/layout/arrow2"/>
    <dgm:cxn modelId="{E34C7FA5-469F-BA4A-AA39-B6E9B0F350BF}" type="presOf" srcId="{B60BBE5F-A665-46F2-B919-1153C04CBD02}" destId="{D6BFCB8B-9EFA-490C-AAD3-ED7928DE275A}" srcOrd="0" destOrd="0" presId="urn:microsoft.com/office/officeart/2005/8/layout/arrow2"/>
    <dgm:cxn modelId="{F51FE3C9-F762-A24D-9F65-2C1D0C0A00FB}" type="presParOf" srcId="{C418DCAE-306E-4AF7-A07C-93313C08AC51}" destId="{71BCD42B-AD35-4119-8173-705E9B203F4E}" srcOrd="0" destOrd="0" presId="urn:microsoft.com/office/officeart/2005/8/layout/arrow2"/>
    <dgm:cxn modelId="{932B4BE8-4D4D-F842-B05C-1CC42648EF83}" type="presParOf" srcId="{C418DCAE-306E-4AF7-A07C-93313C08AC51}" destId="{1DC85ACA-369C-4434-B04E-417D8B11B123}" srcOrd="1" destOrd="0" presId="urn:microsoft.com/office/officeart/2005/8/layout/arrow2"/>
    <dgm:cxn modelId="{445E2022-A838-6847-85FD-15951A50E248}" type="presParOf" srcId="{1DC85ACA-369C-4434-B04E-417D8B11B123}" destId="{7A58CA06-7CF4-4880-8AFF-C27C46361B7A}" srcOrd="0" destOrd="0" presId="urn:microsoft.com/office/officeart/2005/8/layout/arrow2"/>
    <dgm:cxn modelId="{5666E4F8-30C1-BC47-9417-72014372045A}" type="presParOf" srcId="{1DC85ACA-369C-4434-B04E-417D8B11B123}" destId="{CBF801E5-F605-4B6B-AD44-734A83015E31}" srcOrd="1" destOrd="0" presId="urn:microsoft.com/office/officeart/2005/8/layout/arrow2"/>
    <dgm:cxn modelId="{6358DCD3-9A26-5944-A32C-67216E8274F3}" type="presParOf" srcId="{1DC85ACA-369C-4434-B04E-417D8B11B123}" destId="{486B20C5-91A5-4C36-8053-3B9ACF3D938D}" srcOrd="2" destOrd="0" presId="urn:microsoft.com/office/officeart/2005/8/layout/arrow2"/>
    <dgm:cxn modelId="{2E17BCE1-E549-5647-B4EE-E9AFD9FE4F8D}" type="presParOf" srcId="{1DC85ACA-369C-4434-B04E-417D8B11B123}" destId="{762E8C8B-CBB3-47CF-BB93-4E34DA5A865B}" srcOrd="3" destOrd="0" presId="urn:microsoft.com/office/officeart/2005/8/layout/arrow2"/>
    <dgm:cxn modelId="{34809B7B-C0FB-044B-BC25-6A002EE2555E}" type="presParOf" srcId="{1DC85ACA-369C-4434-B04E-417D8B11B123}" destId="{CC2DC6BB-4BD5-444C-A232-89F7B6D9B5AD}" srcOrd="4" destOrd="0" presId="urn:microsoft.com/office/officeart/2005/8/layout/arrow2"/>
    <dgm:cxn modelId="{51986E3E-3604-2E4E-B39C-4BECB6482489}" type="presParOf" srcId="{1DC85ACA-369C-4434-B04E-417D8B11B123}" destId="{D6BFCB8B-9EFA-490C-AAD3-ED7928DE27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699C1-73B8-4B5E-AE13-87B8A23DED2D}">
      <dsp:nvSpPr>
        <dsp:cNvPr id="0" name=""/>
        <dsp:cNvSpPr/>
      </dsp:nvSpPr>
      <dsp:spPr>
        <a:xfrm>
          <a:off x="0" y="0"/>
          <a:ext cx="6096000" cy="5638800"/>
        </a:xfrm>
        <a:prstGeom prst="trapezoid">
          <a:avLst>
            <a:gd name="adj" fmla="val 54054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6096000" cy="563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D42B-AD35-4119-8173-705E9B203F4E}">
      <dsp:nvSpPr>
        <dsp:cNvPr id="0" name=""/>
        <dsp:cNvSpPr/>
      </dsp:nvSpPr>
      <dsp:spPr>
        <a:xfrm rot="20026820">
          <a:off x="-20573" y="662088"/>
          <a:ext cx="5181600" cy="440750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>
          <a:noFill/>
        </a:ln>
        <a:effectLst>
          <a:innerShdw blurRad="393700" dist="279400">
            <a:srgbClr val="00B050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8CA06-7CF4-4880-8AFF-C27C46361B7A}">
      <dsp:nvSpPr>
        <dsp:cNvPr id="0" name=""/>
        <dsp:cNvSpPr/>
      </dsp:nvSpPr>
      <dsp:spPr>
        <a:xfrm>
          <a:off x="893827" y="5105401"/>
          <a:ext cx="439518" cy="4395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801E5-F605-4B6B-AD44-734A83015E31}">
      <dsp:nvSpPr>
        <dsp:cNvPr id="0" name=""/>
        <dsp:cNvSpPr/>
      </dsp:nvSpPr>
      <dsp:spPr>
        <a:xfrm>
          <a:off x="275542" y="4390336"/>
          <a:ext cx="2620061" cy="638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86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Universal</a:t>
          </a:r>
          <a:endParaRPr lang="en-US" sz="3600" kern="1200" dirty="0"/>
        </a:p>
      </dsp:txBody>
      <dsp:txXfrm>
        <a:off x="275542" y="4390336"/>
        <a:ext cx="2620061" cy="638863"/>
      </dsp:txXfrm>
    </dsp:sp>
    <dsp:sp modelId="{486B20C5-91A5-4C36-8053-3B9ACF3D938D}">
      <dsp:nvSpPr>
        <dsp:cNvPr id="0" name=""/>
        <dsp:cNvSpPr/>
      </dsp:nvSpPr>
      <dsp:spPr>
        <a:xfrm>
          <a:off x="2494026" y="2286000"/>
          <a:ext cx="243535" cy="2435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E8C8B-CBB3-47CF-BB93-4E34DA5A865B}">
      <dsp:nvSpPr>
        <dsp:cNvPr id="0" name=""/>
        <dsp:cNvSpPr/>
      </dsp:nvSpPr>
      <dsp:spPr>
        <a:xfrm>
          <a:off x="1540763" y="1730755"/>
          <a:ext cx="2269242" cy="631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44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Targeted</a:t>
          </a:r>
          <a:endParaRPr lang="en-US" sz="3600" kern="1200" dirty="0"/>
        </a:p>
      </dsp:txBody>
      <dsp:txXfrm>
        <a:off x="1540763" y="1730755"/>
        <a:ext cx="2269242" cy="631444"/>
      </dsp:txXfrm>
    </dsp:sp>
    <dsp:sp modelId="{CC2DC6BB-4BD5-444C-A232-89F7B6D9B5AD}">
      <dsp:nvSpPr>
        <dsp:cNvPr id="0" name=""/>
        <dsp:cNvSpPr/>
      </dsp:nvSpPr>
      <dsp:spPr>
        <a:xfrm>
          <a:off x="3637027" y="1295399"/>
          <a:ext cx="336804" cy="33680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FCB8B-9EFA-490C-AAD3-ED7928DE275A}">
      <dsp:nvSpPr>
        <dsp:cNvPr id="0" name=""/>
        <dsp:cNvSpPr/>
      </dsp:nvSpPr>
      <dsp:spPr>
        <a:xfrm>
          <a:off x="1884427" y="634989"/>
          <a:ext cx="2310380" cy="49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65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Intensive</a:t>
          </a:r>
          <a:endParaRPr lang="en-US" sz="3600" kern="1200" dirty="0"/>
        </a:p>
      </dsp:txBody>
      <dsp:txXfrm>
        <a:off x="1884427" y="634989"/>
        <a:ext cx="2310380" cy="492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8D577-EFCD-5F4B-BD6B-52FA3C8B92CA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BA3D0-A70B-F349-8780-5B355BED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82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D4628B-068D-9740-9E6B-91547BF842DC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564327-7056-7D4D-9098-0C441F77322A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4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A20895-6673-5D43-956D-80AA20E68E04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26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8B762-81E1-8746-9250-0506BB8FBE2E}" type="slidenum">
              <a:rPr lang="en-US"/>
              <a:pPr/>
              <a:t>17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5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D0146-24FA-7E4A-ABB0-438623DB0529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99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Parramatta High School</a:t>
            </a:r>
          </a:p>
          <a:p>
            <a:endParaRPr lang="en-AU" dirty="0" smtClean="0"/>
          </a:p>
          <a:p>
            <a:r>
              <a:rPr lang="en-AU" dirty="0">
                <a:solidFill>
                  <a:srgbClr val="000000"/>
                </a:solidFill>
              </a:rPr>
              <a:t>Term 3</a:t>
            </a:r>
            <a:r>
              <a:rPr lang="en-AU" dirty="0" smtClean="0"/>
              <a:t> Classroom referrals</a:t>
            </a:r>
            <a:r>
              <a:rPr lang="en-AU" baseline="0" dirty="0" smtClean="0"/>
              <a:t> by year</a:t>
            </a:r>
            <a:endParaRPr lang="en-AU" dirty="0" smtClean="0"/>
          </a:p>
          <a:p>
            <a:r>
              <a:rPr lang="en-AU" dirty="0">
                <a:solidFill>
                  <a:srgbClr val="000000"/>
                </a:solidFill>
              </a:rPr>
              <a:t>2006- </a:t>
            </a:r>
            <a:r>
              <a:rPr lang="en-AU" dirty="0" smtClean="0"/>
              <a:t> </a:t>
            </a:r>
            <a:r>
              <a:rPr lang="en-AU" dirty="0">
                <a:solidFill>
                  <a:srgbClr val="000000"/>
                </a:solidFill>
              </a:rPr>
              <a:t>327</a:t>
            </a:r>
            <a:endParaRPr lang="en-AU" dirty="0" smtClean="0"/>
          </a:p>
          <a:p>
            <a:r>
              <a:rPr lang="en-AU" dirty="0">
                <a:solidFill>
                  <a:srgbClr val="000000"/>
                </a:solidFill>
              </a:rPr>
              <a:t>2007</a:t>
            </a:r>
            <a:r>
              <a:rPr lang="en-AU" dirty="0" smtClean="0"/>
              <a:t> -</a:t>
            </a:r>
            <a:r>
              <a:rPr lang="en-AU" dirty="0">
                <a:solidFill>
                  <a:srgbClr val="000000"/>
                </a:solidFill>
              </a:rPr>
              <a:t>256</a:t>
            </a:r>
            <a:endParaRPr lang="en-AU" dirty="0" smtClean="0"/>
          </a:p>
          <a:p>
            <a:r>
              <a:rPr lang="en-AU" dirty="0">
                <a:solidFill>
                  <a:srgbClr val="000000"/>
                </a:solidFill>
              </a:rPr>
              <a:t>2008</a:t>
            </a:r>
            <a:r>
              <a:rPr lang="en-AU" dirty="0" smtClean="0"/>
              <a:t> -</a:t>
            </a:r>
            <a:r>
              <a:rPr lang="en-AU" dirty="0">
                <a:solidFill>
                  <a:srgbClr val="000000"/>
                </a:solidFill>
              </a:rPr>
              <a:t>210</a:t>
            </a:r>
            <a:endParaRPr lang="en-AU" dirty="0" smtClean="0"/>
          </a:p>
          <a:p>
            <a:r>
              <a:rPr lang="en-AU" dirty="0">
                <a:solidFill>
                  <a:srgbClr val="000000"/>
                </a:solidFill>
              </a:rPr>
              <a:t>2009</a:t>
            </a:r>
            <a:r>
              <a:rPr lang="en-AU" dirty="0" smtClean="0"/>
              <a:t> -</a:t>
            </a:r>
            <a:r>
              <a:rPr lang="en-AU" dirty="0">
                <a:solidFill>
                  <a:srgbClr val="000000"/>
                </a:solidFill>
              </a:rPr>
              <a:t>189</a:t>
            </a:r>
            <a:endParaRPr lang="en-AU" dirty="0" smtClean="0"/>
          </a:p>
          <a:p>
            <a:r>
              <a:rPr lang="en-AU" dirty="0">
                <a:solidFill>
                  <a:srgbClr val="000000"/>
                </a:solidFill>
              </a:rPr>
              <a:t>2010-</a:t>
            </a:r>
            <a:r>
              <a:rPr lang="en-AU" dirty="0" smtClean="0"/>
              <a:t> </a:t>
            </a:r>
            <a:r>
              <a:rPr lang="en-AU" dirty="0">
                <a:solidFill>
                  <a:srgbClr val="000000"/>
                </a:solidFill>
              </a:rPr>
              <a:t>149</a:t>
            </a:r>
            <a:endParaRPr lang="en-AU" dirty="0" smtClean="0"/>
          </a:p>
          <a:p>
            <a:r>
              <a:rPr lang="en-AU" dirty="0">
                <a:solidFill>
                  <a:srgbClr val="000000"/>
                </a:solidFill>
              </a:rPr>
              <a:t>2011</a:t>
            </a:r>
            <a:r>
              <a:rPr lang="en-AU" dirty="0" smtClean="0"/>
              <a:t> -</a:t>
            </a:r>
            <a:r>
              <a:rPr lang="en-AU" dirty="0">
                <a:solidFill>
                  <a:srgbClr val="000000"/>
                </a:solidFill>
              </a:rPr>
              <a:t>112</a:t>
            </a:r>
            <a:endParaRPr lang="en-AU" dirty="0" smtClean="0"/>
          </a:p>
          <a:p>
            <a:r>
              <a:rPr lang="en-AU" dirty="0">
                <a:solidFill>
                  <a:srgbClr val="000000"/>
                </a:solidFill>
              </a:rPr>
              <a:t>2012-</a:t>
            </a:r>
            <a:r>
              <a:rPr lang="en-AU" dirty="0" smtClean="0"/>
              <a:t> </a:t>
            </a:r>
            <a:r>
              <a:rPr lang="en-AU" dirty="0">
                <a:solidFill>
                  <a:srgbClr val="000000"/>
                </a:solidFill>
              </a:rPr>
              <a:t>105</a:t>
            </a:r>
            <a:endParaRPr lang="en-AU" dirty="0" smtClean="0"/>
          </a:p>
          <a:p>
            <a:pPr defTabSz="914393">
              <a:defRPr/>
            </a:pPr>
            <a:r>
              <a:rPr lang="en-AU" dirty="0">
                <a:solidFill>
                  <a:srgbClr val="000000"/>
                </a:solidFill>
              </a:rPr>
              <a:t>2013</a:t>
            </a:r>
            <a:r>
              <a:rPr lang="en-AU" dirty="0" smtClean="0"/>
              <a:t> -</a:t>
            </a:r>
            <a:r>
              <a:rPr lang="en-AU" dirty="0">
                <a:solidFill>
                  <a:srgbClr val="000000"/>
                </a:solidFill>
              </a:rPr>
              <a:t>65</a:t>
            </a:r>
            <a:r>
              <a:rPr lang="en-AU" dirty="0" smtClean="0"/>
              <a:t> 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48C2E-4CB7-4ED8-BCC6-ED0C068980C7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20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Parramatta</a:t>
            </a:r>
            <a:r>
              <a:rPr lang="en-AU" baseline="0" dirty="0" smtClean="0"/>
              <a:t> High Scho0l</a:t>
            </a:r>
          </a:p>
          <a:p>
            <a:endParaRPr lang="en-AU" baseline="0" dirty="0" smtClean="0"/>
          </a:p>
          <a:p>
            <a:r>
              <a:rPr lang="en-AU" baseline="0" dirty="0" smtClean="0"/>
              <a:t>Long Suspensions (minimum of 1 day- maximum of 20 days)</a:t>
            </a:r>
          </a:p>
          <a:p>
            <a:r>
              <a:rPr lang="en-AU" baseline="0" dirty="0" smtClean="0"/>
              <a:t>Short suspensions (minimum of 1 day maximum of 4 days)</a:t>
            </a:r>
          </a:p>
          <a:p>
            <a:endParaRPr lang="en-AU" dirty="0"/>
          </a:p>
          <a:p>
            <a:r>
              <a:rPr lang="en-AU" dirty="0"/>
              <a:t>Year	Long 	Short  Total Suspensions</a:t>
            </a:r>
          </a:p>
          <a:p>
            <a:r>
              <a:rPr lang="en-AU" dirty="0"/>
              <a:t>2005	53	114	167</a:t>
            </a:r>
          </a:p>
          <a:p>
            <a:r>
              <a:rPr lang="en-AU" dirty="0"/>
              <a:t>2006	22	130	152</a:t>
            </a:r>
          </a:p>
          <a:p>
            <a:r>
              <a:rPr lang="en-AU" dirty="0"/>
              <a:t>2007	36	77	113</a:t>
            </a:r>
          </a:p>
          <a:p>
            <a:r>
              <a:rPr lang="en-AU" dirty="0"/>
              <a:t>2008	31	58	89</a:t>
            </a:r>
          </a:p>
          <a:p>
            <a:r>
              <a:rPr lang="en-AU" dirty="0"/>
              <a:t>2009	18	64	82</a:t>
            </a:r>
          </a:p>
          <a:p>
            <a:r>
              <a:rPr lang="en-AU" dirty="0"/>
              <a:t>2010	7	29	36</a:t>
            </a:r>
          </a:p>
          <a:p>
            <a:r>
              <a:rPr lang="en-AU" dirty="0"/>
              <a:t>2011	11	33	44</a:t>
            </a:r>
          </a:p>
          <a:p>
            <a:r>
              <a:rPr lang="en-AU" dirty="0"/>
              <a:t>2012	10	20	30</a:t>
            </a:r>
          </a:p>
          <a:p>
            <a:r>
              <a:rPr lang="en-AU" dirty="0"/>
              <a:t>2013	11	22	33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48C2E-4CB7-4ED8-BCC6-ED0C068980C7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396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Parramatta High School</a:t>
            </a:r>
          </a:p>
          <a:p>
            <a:r>
              <a:rPr lang="en-AU" dirty="0" smtClean="0"/>
              <a:t>Student</a:t>
            </a:r>
            <a:r>
              <a:rPr lang="en-AU" baseline="0" dirty="0" smtClean="0"/>
              <a:t> attendance</a:t>
            </a:r>
          </a:p>
          <a:p>
            <a:r>
              <a:rPr lang="en-AU" dirty="0" smtClean="0"/>
              <a:t>2005	89</a:t>
            </a:r>
          </a:p>
          <a:p>
            <a:r>
              <a:rPr lang="en-AU" dirty="0" smtClean="0"/>
              <a:t>2006	86.9</a:t>
            </a:r>
          </a:p>
          <a:p>
            <a:r>
              <a:rPr lang="en-AU" dirty="0" smtClean="0"/>
              <a:t>2007	85.8</a:t>
            </a:r>
          </a:p>
          <a:p>
            <a:r>
              <a:rPr lang="en-AU" dirty="0" smtClean="0"/>
              <a:t>2008	88</a:t>
            </a:r>
          </a:p>
          <a:p>
            <a:r>
              <a:rPr lang="en-AU" dirty="0" smtClean="0"/>
              <a:t>2009	87</a:t>
            </a:r>
          </a:p>
          <a:p>
            <a:r>
              <a:rPr lang="en-AU" dirty="0" smtClean="0"/>
              <a:t>2010	90.9</a:t>
            </a:r>
          </a:p>
          <a:p>
            <a:r>
              <a:rPr lang="en-AU" dirty="0" smtClean="0"/>
              <a:t>2011	91</a:t>
            </a:r>
          </a:p>
          <a:p>
            <a:r>
              <a:rPr lang="en-AU" dirty="0" smtClean="0"/>
              <a:t>2012	90.9</a:t>
            </a:r>
          </a:p>
          <a:p>
            <a:r>
              <a:rPr lang="en-AU" dirty="0" smtClean="0"/>
              <a:t>2013	91.4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48C2E-4CB7-4ED8-BCC6-ED0C068980C7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85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43FF7-0282-A442-8823-9EC9A16F2295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89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A864A6-6E44-134D-961D-197BB7669304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6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6B914-F650-234E-A18A-35DF1D568194}" type="slidenum">
              <a:rPr lang="en-US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240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679F93-004C-484C-9652-3E6383C23FAB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4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3A510-C5CD-804D-ACBA-A048281F00F3}" type="slidenum">
              <a:rPr lang="en-US"/>
              <a:pPr/>
              <a:t>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2507B-B113-094B-BA67-87EEBD3FAD38}" type="slidenum">
              <a:rPr lang="en-US"/>
              <a:pPr/>
              <a:t>6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33" charset="0"/>
                <a:cs typeface="ＭＳ Ｐゴシック" pitchFamily="33" charset="-128"/>
              </a:rPr>
              <a:t>NOTICE GREEN GOES IS FOR </a:t>
            </a:r>
            <a:r>
              <a:rPr lang="ja-JP" altLang="en-US">
                <a:latin typeface="Times New Roman" pitchFamily="33" charset="0"/>
                <a:cs typeface="ＭＳ Ｐゴシック" pitchFamily="33" charset="-128"/>
              </a:rPr>
              <a:t>“</a:t>
            </a:r>
            <a:r>
              <a:rPr lang="en-US" altLang="ja-JP">
                <a:latin typeface="Times New Roman" pitchFamily="33" charset="0"/>
                <a:cs typeface="ＭＳ Ｐゴシック" pitchFamily="33" charset="-128"/>
              </a:rPr>
              <a:t>ALL</a:t>
            </a:r>
            <a:r>
              <a:rPr lang="ja-JP" altLang="en-US">
                <a:latin typeface="Times New Roman" pitchFamily="33" charset="0"/>
                <a:cs typeface="ＭＳ Ｐゴシック" pitchFamily="33" charset="-128"/>
              </a:rPr>
              <a:t>”</a:t>
            </a:r>
            <a:endParaRPr lang="en-US">
              <a:latin typeface="Times New Roman" pitchFamily="33" charset="0"/>
              <a:cs typeface="ＭＳ Ｐゴシック" pitchFamily="33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6B7732-F191-324C-9122-72764B6B135D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2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B93C76-FD50-9E40-8742-780573FAE8E6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02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2150C1-C4F7-FB45-B2B6-F3EE7D77F6B5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5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B3136-5D5A-5641-A7DB-984EA3DF065B}" type="slidenum">
              <a:rPr lang="en-US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581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7B941C-5C91-5143-B2C6-05E11762B585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4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0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7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336C-39EA-5E47-9EE9-DE53A94F6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56597"/>
      </p:ext>
    </p:extLst>
  </p:cSld>
  <p:clrMapOvr>
    <a:masterClrMapping/>
  </p:clrMapOvr>
  <p:transition xmlns:p14="http://schemas.microsoft.com/office/powerpoint/2010/main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1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5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4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9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3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3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DD74-4376-6F46-9452-1666F481CC5D}" type="datetimeFigureOut">
              <a:rPr lang="en-US" smtClean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AA5B-EC06-C44D-B9E5-8EBD66A8C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6900007" y="6281338"/>
            <a:ext cx="1929501" cy="4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792" y="718039"/>
            <a:ext cx="7772400" cy="1940363"/>
          </a:xfrm>
        </p:spPr>
        <p:txBody>
          <a:bodyPr>
            <a:noAutofit/>
          </a:bodyPr>
          <a:lstStyle/>
          <a:p>
            <a:r>
              <a:rPr lang="en-US" sz="4000" i="1" dirty="0"/>
              <a:t>Schoolwide Positive Behavior Supports: A Prevention Framework for School Discipline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02000"/>
            <a:ext cx="6400800" cy="233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31" charset="0"/>
              </a:rPr>
              <a:t>Tim Lewis, Ph.D. </a:t>
            </a:r>
            <a:r>
              <a:rPr lang="en-US" dirty="0" smtClean="0">
                <a:solidFill>
                  <a:srgbClr val="000000"/>
                </a:solidFill>
                <a:latin typeface="Times New Roman" pitchFamily="31" charset="0"/>
              </a:rPr>
              <a:t> </a:t>
            </a:r>
            <a:endParaRPr lang="en-US" sz="1050" dirty="0">
              <a:solidFill>
                <a:srgbClr val="000000"/>
              </a:solidFill>
              <a:latin typeface="Times New Roman" pitchFamily="31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endParaRPr lang="en-US" sz="1050" dirty="0">
              <a:solidFill>
                <a:srgbClr val="000000"/>
              </a:solidFill>
              <a:latin typeface="Times New Roman" pitchFamily="31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31" charset="0"/>
              </a:rPr>
              <a:t>University of Missouri</a:t>
            </a: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endParaRPr lang="en-US" dirty="0">
              <a:solidFill>
                <a:srgbClr val="000000"/>
              </a:solidFill>
              <a:latin typeface="Times New Roman" pitchFamily="31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i="1" dirty="0">
                <a:solidFill>
                  <a:srgbClr val="000000"/>
                </a:solidFill>
                <a:latin typeface="Times New Roman" pitchFamily="31" charset="0"/>
              </a:rPr>
              <a:t>OSEP Center on Positive </a:t>
            </a: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i="1" dirty="0">
                <a:solidFill>
                  <a:srgbClr val="000000"/>
                </a:solidFill>
                <a:latin typeface="Times New Roman" pitchFamily="31" charset="0"/>
              </a:rPr>
              <a:t>Behavioral Intervention &amp; Supports</a:t>
            </a: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31" charset="0"/>
              </a:rPr>
              <a:t>pbis.org</a:t>
            </a:r>
            <a:endParaRPr lang="en-US" sz="5400" dirty="0">
              <a:solidFill>
                <a:srgbClr val="000000"/>
              </a:solidFill>
              <a:latin typeface="Times New Roman" pitchFamily="31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latin typeface="Times New Roman" pitchFamily="31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5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84762"/>
              </p:ext>
            </p:extLst>
          </p:nvPr>
        </p:nvGraphicFramePr>
        <p:xfrm>
          <a:off x="152400" y="914400"/>
          <a:ext cx="8763000" cy="5626734"/>
        </p:xfrm>
        <a:graphic>
          <a:graphicData uri="http://schemas.openxmlformats.org/drawingml/2006/table">
            <a:tbl>
              <a:tblPr/>
              <a:tblGrid>
                <a:gridCol w="781050"/>
                <a:gridCol w="1047750"/>
                <a:gridCol w="914400"/>
                <a:gridCol w="908050"/>
                <a:gridCol w="1011238"/>
                <a:gridCol w="1438275"/>
                <a:gridCol w="1482725"/>
                <a:gridCol w="1179512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 am….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All Settings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Classroom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Hallways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Cafeteria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Bathrooms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Playground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Assemblies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Keep bodies calm in line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Report any problems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Ask permission to leave any setting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Maintain personal space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Walk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Stay to the right on stairs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Banisters are for hands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Walk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Push in chairs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Place trash in trash can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Wash hands with soap and water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Keep water in the sink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One person per stall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Use equipment for intended purpose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Wood chips are for the ground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Participate in school approved games only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Stay in approved areas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Keep body to self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Walk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Enter and exit gym in an orderly manner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Respect-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Treat others the way you want to be treated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Be an active listener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Follow adult direction(s)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Use polite language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Help keep the school orderly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Be honest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Take care of yourself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Walk quietly so others can continue learning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Eat only your food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Use a peaceful voice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Allow for privacy of others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Clean up after self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Line up at first signal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Invite others who want to join in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Enter and exit building peacefully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Share materials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Use polite language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Be an active listener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Applaud appropriately to show appreciation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 Learner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Be an active participant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Give full effort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Be a team player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Do your job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Be a risk taker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Be prepared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Make good choices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Return to class promptly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Use proper manners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Leave when adult excuses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Follow bathroom procedures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Return to class promptly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Be a problem solver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Learn new games and activities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Raise your hand to share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Keep comments and questions on topic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0" y="6011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pitchFamily="31" charset="0"/>
            </a:endParaRPr>
          </a:p>
        </p:txBody>
      </p:sp>
      <p:sp>
        <p:nvSpPr>
          <p:cNvPr id="34866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1" charset="-128"/>
                <a:cs typeface="ＭＳ Ｐゴシック" pitchFamily="31" charset="-128"/>
              </a:rPr>
              <a:t>Benton Primary School </a:t>
            </a:r>
          </a:p>
        </p:txBody>
      </p:sp>
    </p:spTree>
    <p:extLst>
      <p:ext uri="{BB962C8B-B14F-4D97-AF65-F5344CB8AC3E}">
        <p14:creationId xmlns:p14="http://schemas.microsoft.com/office/powerpoint/2010/main" val="1571320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libri" charset="0"/>
              </a:rPr>
              <a:t>Adams </a:t>
            </a:r>
            <a:r>
              <a:rPr lang="en-US" sz="4000" dirty="0">
                <a:latin typeface="Calibri" charset="0"/>
              </a:rPr>
              <a:t>City High </a:t>
            </a:r>
            <a:r>
              <a:rPr lang="en-US" sz="4000" dirty="0" smtClean="0">
                <a:latin typeface="Calibri" charset="0"/>
              </a:rPr>
              <a:t>School</a:t>
            </a:r>
            <a:endParaRPr lang="en-US" sz="2400" i="1" dirty="0">
              <a:latin typeface="Calibri" charset="0"/>
            </a:endParaRPr>
          </a:p>
        </p:txBody>
      </p:sp>
      <p:graphicFrame>
        <p:nvGraphicFramePr>
          <p:cNvPr id="1442856" name="Group 40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8229600" cy="50292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RAH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Classroom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Hallway/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Commons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Cafeteria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Bathrooms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Respect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Be on time; attend regularly; follow class rules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Keep location neat, keep to the right, use appropriate lang., monitor noise level, allow others to pass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Put trash in cans, push in your chair, be courteous to all staff and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Keep area clean, put trash in cans, be mindful of others’ personal space, flush toilet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Achievement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Do your best on all assignments and assessments, take notes, ask questions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Keep track of your belongings, monitor time to get to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Check space before you leave, keep track of personal belongings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Be a good example to other students, leave the room better than you found 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Honor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Do your own work; tell the truth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Be considerate of yours and others’ personal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Keep your own place in line, maintain personal boundaries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Report any graffiti or vandalism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5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Tier II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Tier II 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(small group)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Efficient and effective way to identify at-risk students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Screen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Data decision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Teacher referral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Informal assessment process to match intervention to student need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Small group Social Skill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Self-management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Academic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Part of a continuum –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must link to universal school-wide PBS system</a:t>
            </a:r>
          </a:p>
          <a:p>
            <a:pPr lvl="1" eaLnBrk="1" hangingPunct="1">
              <a:lnSpc>
                <a:spcPct val="80000"/>
              </a:lnSpc>
            </a:pPr>
            <a:endParaRPr lang="en-US" sz="2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Tier III </a:t>
            </a: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(individualized support)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When small group not sufficient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When problem intense and chronic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Driven by Functional Behavioral Assessment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Connections to Mental Health and Community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Agencies (</a:t>
            </a:r>
            <a:r>
              <a:rPr lang="en-US" i="1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Integrated Framework Monograph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Part of a continuum –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must link to universal school-wide PBS system</a:t>
            </a:r>
          </a:p>
          <a:p>
            <a:pPr eaLnBrk="1" hangingPunct="1"/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151" y="868497"/>
            <a:ext cx="2469433" cy="31213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Connections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Mental Health and Community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Agencies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Int fra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11">
            <a:off x="3506438" y="510810"/>
            <a:ext cx="4590222" cy="573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150" y="4307390"/>
            <a:ext cx="1972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www.pbis.org</a:t>
            </a:r>
            <a:r>
              <a:rPr lang="en-US" i="1" dirty="0"/>
              <a:t>/school/school-mental-health/interconnected-systems</a:t>
            </a:r>
          </a:p>
        </p:txBody>
      </p:sp>
    </p:spTree>
    <p:extLst>
      <p:ext uri="{BB962C8B-B14F-4D97-AF65-F5344CB8AC3E}">
        <p14:creationId xmlns:p14="http://schemas.microsoft.com/office/powerpoint/2010/main" val="14978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SW-PBS Outcomes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4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81000" y="304800"/>
          <a:ext cx="83058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name="Worksheet" r:id="rId5" imgW="5067300" imgH="3568700" progId="Excel.Sheet.8">
                  <p:embed/>
                </p:oleObj>
              </mc:Choice>
              <mc:Fallback>
                <p:oleObj name="Worksheet" r:id="rId5" imgW="5067300" imgH="3568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3058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6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0" y="228600"/>
          <a:ext cx="9144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Worksheet" r:id="rId5" imgW="5067300" imgH="3454400" progId="Excel.Sheet.8">
                  <p:embed/>
                </p:oleObj>
              </mc:Choice>
              <mc:Fallback>
                <p:oleObj name="Worksheet" r:id="rId5" imgW="5067300" imgH="34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640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9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Parramatta High </a:t>
            </a:r>
            <a:r>
              <a:rPr lang="en-AU" b="1" dirty="0" smtClean="0"/>
              <a:t>School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18951"/>
              </p:ext>
            </p:extLst>
          </p:nvPr>
        </p:nvGraphicFramePr>
        <p:xfrm>
          <a:off x="899592" y="1600200"/>
          <a:ext cx="7787208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2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"/>
          <p:cNvSpPr>
            <a:spLocks noChangeArrowheads="1"/>
          </p:cNvSpPr>
          <p:nvPr/>
        </p:nvSpPr>
        <p:spPr bwMode="auto">
          <a:xfrm>
            <a:off x="36513" y="17463"/>
            <a:ext cx="9070975" cy="6804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AU" altLang="en-US" sz="1800"/>
          </a:p>
        </p:txBody>
      </p:sp>
      <p:sp>
        <p:nvSpPr>
          <p:cNvPr id="18435" name="Freeform 3"/>
          <p:cNvSpPr>
            <a:spLocks noChangeAspect="1"/>
          </p:cNvSpPr>
          <p:nvPr/>
        </p:nvSpPr>
        <p:spPr bwMode="auto">
          <a:xfrm>
            <a:off x="561975" y="838200"/>
            <a:ext cx="1128713" cy="790575"/>
          </a:xfrm>
          <a:custGeom>
            <a:avLst/>
            <a:gdLst>
              <a:gd name="T0" fmla="*/ 2147483647 w 462"/>
              <a:gd name="T1" fmla="*/ 2147483647 h 324"/>
              <a:gd name="T2" fmla="*/ 2147483647 w 462"/>
              <a:gd name="T3" fmla="*/ 2147483647 h 324"/>
              <a:gd name="T4" fmla="*/ 2147483647 w 462"/>
              <a:gd name="T5" fmla="*/ 2147483647 h 324"/>
              <a:gd name="T6" fmla="*/ 2147483647 w 462"/>
              <a:gd name="T7" fmla="*/ 2147483647 h 324"/>
              <a:gd name="T8" fmla="*/ 2147483647 w 462"/>
              <a:gd name="T9" fmla="*/ 2147483647 h 324"/>
              <a:gd name="T10" fmla="*/ 2147483647 w 462"/>
              <a:gd name="T11" fmla="*/ 2147483647 h 324"/>
              <a:gd name="T12" fmla="*/ 0 w 462"/>
              <a:gd name="T13" fmla="*/ 2147483647 h 324"/>
              <a:gd name="T14" fmla="*/ 2147483647 w 462"/>
              <a:gd name="T15" fmla="*/ 2147483647 h 324"/>
              <a:gd name="T16" fmla="*/ 2147483647 w 462"/>
              <a:gd name="T17" fmla="*/ 2147483647 h 324"/>
              <a:gd name="T18" fmla="*/ 2147483647 w 462"/>
              <a:gd name="T19" fmla="*/ 2147483647 h 324"/>
              <a:gd name="T20" fmla="*/ 2147483647 w 462"/>
              <a:gd name="T21" fmla="*/ 2147483647 h 324"/>
              <a:gd name="T22" fmla="*/ 2147483647 w 462"/>
              <a:gd name="T23" fmla="*/ 2147483647 h 324"/>
              <a:gd name="T24" fmla="*/ 2147483647 w 462"/>
              <a:gd name="T25" fmla="*/ 0 h 324"/>
              <a:gd name="T26" fmla="*/ 2147483647 w 462"/>
              <a:gd name="T27" fmla="*/ 2147483647 h 324"/>
              <a:gd name="T28" fmla="*/ 2147483647 w 462"/>
              <a:gd name="T29" fmla="*/ 2147483647 h 324"/>
              <a:gd name="T30" fmla="*/ 2147483647 w 462"/>
              <a:gd name="T31" fmla="*/ 2147483647 h 3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2"/>
              <a:gd name="T49" fmla="*/ 0 h 324"/>
              <a:gd name="T50" fmla="*/ 462 w 462"/>
              <a:gd name="T51" fmla="*/ 324 h 3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2" h="324">
                <a:moveTo>
                  <a:pt x="264" y="306"/>
                </a:moveTo>
                <a:lnTo>
                  <a:pt x="150" y="312"/>
                </a:lnTo>
                <a:lnTo>
                  <a:pt x="126" y="294"/>
                </a:lnTo>
                <a:lnTo>
                  <a:pt x="42" y="288"/>
                </a:lnTo>
                <a:lnTo>
                  <a:pt x="54" y="258"/>
                </a:lnTo>
                <a:lnTo>
                  <a:pt x="30" y="222"/>
                </a:lnTo>
                <a:lnTo>
                  <a:pt x="0" y="198"/>
                </a:lnTo>
                <a:lnTo>
                  <a:pt x="30" y="18"/>
                </a:lnTo>
                <a:lnTo>
                  <a:pt x="114" y="48"/>
                </a:lnTo>
                <a:lnTo>
                  <a:pt x="78" y="114"/>
                </a:lnTo>
                <a:lnTo>
                  <a:pt x="102" y="156"/>
                </a:lnTo>
                <a:lnTo>
                  <a:pt x="168" y="96"/>
                </a:lnTo>
                <a:lnTo>
                  <a:pt x="174" y="0"/>
                </a:lnTo>
                <a:lnTo>
                  <a:pt x="462" y="72"/>
                </a:lnTo>
                <a:lnTo>
                  <a:pt x="420" y="324"/>
                </a:lnTo>
                <a:lnTo>
                  <a:pt x="264" y="306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6" name="Freeform 4"/>
          <p:cNvSpPr>
            <a:spLocks noChangeAspect="1"/>
          </p:cNvSpPr>
          <p:nvPr/>
        </p:nvSpPr>
        <p:spPr bwMode="auto">
          <a:xfrm>
            <a:off x="225425" y="1381125"/>
            <a:ext cx="1406525" cy="1068388"/>
          </a:xfrm>
          <a:custGeom>
            <a:avLst/>
            <a:gdLst>
              <a:gd name="T0" fmla="*/ 0 w 576"/>
              <a:gd name="T1" fmla="*/ 2147483647 h 438"/>
              <a:gd name="T2" fmla="*/ 2147483647 w 576"/>
              <a:gd name="T3" fmla="*/ 2147483647 h 438"/>
              <a:gd name="T4" fmla="*/ 2147483647 w 576"/>
              <a:gd name="T5" fmla="*/ 2147483647 h 438"/>
              <a:gd name="T6" fmla="*/ 2147483647 w 576"/>
              <a:gd name="T7" fmla="*/ 0 h 438"/>
              <a:gd name="T8" fmla="*/ 2147483647 w 576"/>
              <a:gd name="T9" fmla="*/ 2147483647 h 438"/>
              <a:gd name="T10" fmla="*/ 2147483647 w 576"/>
              <a:gd name="T11" fmla="*/ 2147483647 h 438"/>
              <a:gd name="T12" fmla="*/ 2147483647 w 576"/>
              <a:gd name="T13" fmla="*/ 2147483647 h 438"/>
              <a:gd name="T14" fmla="*/ 2147483647 w 576"/>
              <a:gd name="T15" fmla="*/ 2147483647 h 438"/>
              <a:gd name="T16" fmla="*/ 2147483647 w 576"/>
              <a:gd name="T17" fmla="*/ 2147483647 h 438"/>
              <a:gd name="T18" fmla="*/ 2147483647 w 576"/>
              <a:gd name="T19" fmla="*/ 2147483647 h 438"/>
              <a:gd name="T20" fmla="*/ 2147483647 w 576"/>
              <a:gd name="T21" fmla="*/ 2147483647 h 438"/>
              <a:gd name="T22" fmla="*/ 2147483647 w 576"/>
              <a:gd name="T23" fmla="*/ 2147483647 h 438"/>
              <a:gd name="T24" fmla="*/ 2147483647 w 576"/>
              <a:gd name="T25" fmla="*/ 2147483647 h 438"/>
              <a:gd name="T26" fmla="*/ 2147483647 w 576"/>
              <a:gd name="T27" fmla="*/ 2147483647 h 438"/>
              <a:gd name="T28" fmla="*/ 2147483647 w 576"/>
              <a:gd name="T29" fmla="*/ 2147483647 h 438"/>
              <a:gd name="T30" fmla="*/ 2147483647 w 576"/>
              <a:gd name="T31" fmla="*/ 2147483647 h 438"/>
              <a:gd name="T32" fmla="*/ 0 w 576"/>
              <a:gd name="T33" fmla="*/ 2147483647 h 4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6"/>
              <a:gd name="T52" fmla="*/ 0 h 438"/>
              <a:gd name="T53" fmla="*/ 576 w 576"/>
              <a:gd name="T54" fmla="*/ 438 h 4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6" h="438">
                <a:moveTo>
                  <a:pt x="0" y="324"/>
                </a:moveTo>
                <a:lnTo>
                  <a:pt x="12" y="276"/>
                </a:lnTo>
                <a:lnTo>
                  <a:pt x="138" y="6"/>
                </a:lnTo>
                <a:lnTo>
                  <a:pt x="156" y="0"/>
                </a:lnTo>
                <a:lnTo>
                  <a:pt x="180" y="36"/>
                </a:lnTo>
                <a:lnTo>
                  <a:pt x="174" y="66"/>
                </a:lnTo>
                <a:lnTo>
                  <a:pt x="258" y="72"/>
                </a:lnTo>
                <a:lnTo>
                  <a:pt x="282" y="90"/>
                </a:lnTo>
                <a:lnTo>
                  <a:pt x="396" y="84"/>
                </a:lnTo>
                <a:lnTo>
                  <a:pt x="552" y="102"/>
                </a:lnTo>
                <a:lnTo>
                  <a:pt x="576" y="168"/>
                </a:lnTo>
                <a:lnTo>
                  <a:pt x="510" y="240"/>
                </a:lnTo>
                <a:lnTo>
                  <a:pt x="528" y="282"/>
                </a:lnTo>
                <a:lnTo>
                  <a:pt x="510" y="294"/>
                </a:lnTo>
                <a:lnTo>
                  <a:pt x="480" y="438"/>
                </a:lnTo>
                <a:lnTo>
                  <a:pt x="246" y="384"/>
                </a:lnTo>
                <a:lnTo>
                  <a:pt x="0" y="32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7" name="Freeform 5"/>
          <p:cNvSpPr>
            <a:spLocks noChangeAspect="1"/>
          </p:cNvSpPr>
          <p:nvPr/>
        </p:nvSpPr>
        <p:spPr bwMode="auto">
          <a:xfrm>
            <a:off x="152400" y="2171700"/>
            <a:ext cx="1406525" cy="2239963"/>
          </a:xfrm>
          <a:custGeom>
            <a:avLst/>
            <a:gdLst>
              <a:gd name="T0" fmla="*/ 2147483647 w 576"/>
              <a:gd name="T1" fmla="*/ 2147483647 h 918"/>
              <a:gd name="T2" fmla="*/ 2147483647 w 576"/>
              <a:gd name="T3" fmla="*/ 2147483647 h 918"/>
              <a:gd name="T4" fmla="*/ 2147483647 w 576"/>
              <a:gd name="T5" fmla="*/ 2147483647 h 918"/>
              <a:gd name="T6" fmla="*/ 2147483647 w 576"/>
              <a:gd name="T7" fmla="*/ 2147483647 h 918"/>
              <a:gd name="T8" fmla="*/ 2147483647 w 576"/>
              <a:gd name="T9" fmla="*/ 2147483647 h 918"/>
              <a:gd name="T10" fmla="*/ 2147483647 w 576"/>
              <a:gd name="T11" fmla="*/ 2147483647 h 918"/>
              <a:gd name="T12" fmla="*/ 2147483647 w 576"/>
              <a:gd name="T13" fmla="*/ 2147483647 h 918"/>
              <a:gd name="T14" fmla="*/ 2147483647 w 576"/>
              <a:gd name="T15" fmla="*/ 2147483647 h 918"/>
              <a:gd name="T16" fmla="*/ 2147483647 w 576"/>
              <a:gd name="T17" fmla="*/ 2147483647 h 918"/>
              <a:gd name="T18" fmla="*/ 2147483647 w 576"/>
              <a:gd name="T19" fmla="*/ 2147483647 h 918"/>
              <a:gd name="T20" fmla="*/ 2147483647 w 576"/>
              <a:gd name="T21" fmla="*/ 2147483647 h 918"/>
              <a:gd name="T22" fmla="*/ 2147483647 w 576"/>
              <a:gd name="T23" fmla="*/ 2147483647 h 918"/>
              <a:gd name="T24" fmla="*/ 2147483647 w 576"/>
              <a:gd name="T25" fmla="*/ 2147483647 h 918"/>
              <a:gd name="T26" fmla="*/ 2147483647 w 576"/>
              <a:gd name="T27" fmla="*/ 2147483647 h 918"/>
              <a:gd name="T28" fmla="*/ 2147483647 w 576"/>
              <a:gd name="T29" fmla="*/ 2147483647 h 918"/>
              <a:gd name="T30" fmla="*/ 2147483647 w 576"/>
              <a:gd name="T31" fmla="*/ 2147483647 h 918"/>
              <a:gd name="T32" fmla="*/ 2147483647 w 576"/>
              <a:gd name="T33" fmla="*/ 2147483647 h 918"/>
              <a:gd name="T34" fmla="*/ 2147483647 w 576"/>
              <a:gd name="T35" fmla="*/ 2147483647 h 918"/>
              <a:gd name="T36" fmla="*/ 2147483647 w 576"/>
              <a:gd name="T37" fmla="*/ 2147483647 h 918"/>
              <a:gd name="T38" fmla="*/ 2147483647 w 576"/>
              <a:gd name="T39" fmla="*/ 2147483647 h 918"/>
              <a:gd name="T40" fmla="*/ 2147483647 w 576"/>
              <a:gd name="T41" fmla="*/ 2147483647 h 918"/>
              <a:gd name="T42" fmla="*/ 2147483647 w 576"/>
              <a:gd name="T43" fmla="*/ 2147483647 h 918"/>
              <a:gd name="T44" fmla="*/ 0 w 576"/>
              <a:gd name="T45" fmla="*/ 2147483647 h 918"/>
              <a:gd name="T46" fmla="*/ 2147483647 w 576"/>
              <a:gd name="T47" fmla="*/ 2147483647 h 918"/>
              <a:gd name="T48" fmla="*/ 0 w 576"/>
              <a:gd name="T49" fmla="*/ 2147483647 h 918"/>
              <a:gd name="T50" fmla="*/ 2147483647 w 576"/>
              <a:gd name="T51" fmla="*/ 0 h 918"/>
              <a:gd name="T52" fmla="*/ 2147483647 w 576"/>
              <a:gd name="T53" fmla="*/ 2147483647 h 918"/>
              <a:gd name="T54" fmla="*/ 2147483647 w 576"/>
              <a:gd name="T55" fmla="*/ 2147483647 h 91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6"/>
              <a:gd name="T85" fmla="*/ 0 h 918"/>
              <a:gd name="T86" fmla="*/ 576 w 576"/>
              <a:gd name="T87" fmla="*/ 918 h 91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6" h="918">
                <a:moveTo>
                  <a:pt x="216" y="324"/>
                </a:moveTo>
                <a:lnTo>
                  <a:pt x="552" y="714"/>
                </a:lnTo>
                <a:lnTo>
                  <a:pt x="552" y="750"/>
                </a:lnTo>
                <a:lnTo>
                  <a:pt x="552" y="768"/>
                </a:lnTo>
                <a:lnTo>
                  <a:pt x="576" y="786"/>
                </a:lnTo>
                <a:lnTo>
                  <a:pt x="552" y="810"/>
                </a:lnTo>
                <a:lnTo>
                  <a:pt x="528" y="888"/>
                </a:lnTo>
                <a:lnTo>
                  <a:pt x="534" y="918"/>
                </a:lnTo>
                <a:lnTo>
                  <a:pt x="360" y="912"/>
                </a:lnTo>
                <a:lnTo>
                  <a:pt x="330" y="798"/>
                </a:lnTo>
                <a:lnTo>
                  <a:pt x="276" y="750"/>
                </a:lnTo>
                <a:lnTo>
                  <a:pt x="204" y="726"/>
                </a:lnTo>
                <a:lnTo>
                  <a:pt x="168" y="678"/>
                </a:lnTo>
                <a:lnTo>
                  <a:pt x="126" y="672"/>
                </a:lnTo>
                <a:lnTo>
                  <a:pt x="54" y="504"/>
                </a:lnTo>
                <a:lnTo>
                  <a:pt x="78" y="480"/>
                </a:lnTo>
                <a:lnTo>
                  <a:pt x="48" y="432"/>
                </a:lnTo>
                <a:lnTo>
                  <a:pt x="48" y="408"/>
                </a:lnTo>
                <a:lnTo>
                  <a:pt x="72" y="390"/>
                </a:lnTo>
                <a:lnTo>
                  <a:pt x="54" y="354"/>
                </a:lnTo>
                <a:lnTo>
                  <a:pt x="36" y="360"/>
                </a:lnTo>
                <a:lnTo>
                  <a:pt x="24" y="312"/>
                </a:lnTo>
                <a:lnTo>
                  <a:pt x="0" y="270"/>
                </a:lnTo>
                <a:lnTo>
                  <a:pt x="6" y="168"/>
                </a:lnTo>
                <a:lnTo>
                  <a:pt x="0" y="132"/>
                </a:lnTo>
                <a:lnTo>
                  <a:pt x="36" y="0"/>
                </a:lnTo>
                <a:lnTo>
                  <a:pt x="276" y="60"/>
                </a:lnTo>
                <a:lnTo>
                  <a:pt x="216" y="32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8" name="Freeform 6"/>
          <p:cNvSpPr>
            <a:spLocks noChangeAspect="1"/>
          </p:cNvSpPr>
          <p:nvPr/>
        </p:nvSpPr>
        <p:spPr bwMode="auto">
          <a:xfrm>
            <a:off x="679450" y="2317750"/>
            <a:ext cx="1143000" cy="1597025"/>
          </a:xfrm>
          <a:custGeom>
            <a:avLst/>
            <a:gdLst>
              <a:gd name="T0" fmla="*/ 2147483647 w 468"/>
              <a:gd name="T1" fmla="*/ 2147483647 h 654"/>
              <a:gd name="T2" fmla="*/ 2147483647 w 468"/>
              <a:gd name="T3" fmla="*/ 2147483647 h 654"/>
              <a:gd name="T4" fmla="*/ 2147483647 w 468"/>
              <a:gd name="T5" fmla="*/ 2147483647 h 654"/>
              <a:gd name="T6" fmla="*/ 2147483647 w 468"/>
              <a:gd name="T7" fmla="*/ 2147483647 h 654"/>
              <a:gd name="T8" fmla="*/ 2147483647 w 468"/>
              <a:gd name="T9" fmla="*/ 2147483647 h 654"/>
              <a:gd name="T10" fmla="*/ 2147483647 w 468"/>
              <a:gd name="T11" fmla="*/ 2147483647 h 654"/>
              <a:gd name="T12" fmla="*/ 0 w 468"/>
              <a:gd name="T13" fmla="*/ 2147483647 h 654"/>
              <a:gd name="T14" fmla="*/ 2147483647 w 468"/>
              <a:gd name="T15" fmla="*/ 0 h 654"/>
              <a:gd name="T16" fmla="*/ 2147483647 w 468"/>
              <a:gd name="T17" fmla="*/ 2147483647 h 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8"/>
              <a:gd name="T28" fmla="*/ 0 h 654"/>
              <a:gd name="T29" fmla="*/ 468 w 468"/>
              <a:gd name="T30" fmla="*/ 654 h 6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8" h="654">
                <a:moveTo>
                  <a:pt x="294" y="54"/>
                </a:moveTo>
                <a:lnTo>
                  <a:pt x="468" y="78"/>
                </a:lnTo>
                <a:lnTo>
                  <a:pt x="396" y="504"/>
                </a:lnTo>
                <a:lnTo>
                  <a:pt x="390" y="588"/>
                </a:lnTo>
                <a:lnTo>
                  <a:pt x="366" y="588"/>
                </a:lnTo>
                <a:lnTo>
                  <a:pt x="330" y="654"/>
                </a:lnTo>
                <a:lnTo>
                  <a:pt x="0" y="264"/>
                </a:lnTo>
                <a:lnTo>
                  <a:pt x="60" y="0"/>
                </a:lnTo>
                <a:lnTo>
                  <a:pt x="294" y="5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9" name="Freeform 7"/>
          <p:cNvSpPr>
            <a:spLocks noChangeAspect="1"/>
          </p:cNvSpPr>
          <p:nvPr/>
        </p:nvSpPr>
        <p:spPr bwMode="auto">
          <a:xfrm>
            <a:off x="1397000" y="1014413"/>
            <a:ext cx="922338" cy="1581150"/>
          </a:xfrm>
          <a:custGeom>
            <a:avLst/>
            <a:gdLst>
              <a:gd name="T0" fmla="*/ 2147483647 w 378"/>
              <a:gd name="T1" fmla="*/ 0 h 648"/>
              <a:gd name="T2" fmla="*/ 2147483647 w 378"/>
              <a:gd name="T3" fmla="*/ 0 h 648"/>
              <a:gd name="T4" fmla="*/ 2147483647 w 378"/>
              <a:gd name="T5" fmla="*/ 2147483647 h 648"/>
              <a:gd name="T6" fmla="*/ 2147483647 w 378"/>
              <a:gd name="T7" fmla="*/ 2147483647 h 648"/>
              <a:gd name="T8" fmla="*/ 2147483647 w 378"/>
              <a:gd name="T9" fmla="*/ 2147483647 h 648"/>
              <a:gd name="T10" fmla="*/ 2147483647 w 378"/>
              <a:gd name="T11" fmla="*/ 2147483647 h 648"/>
              <a:gd name="T12" fmla="*/ 2147483647 w 378"/>
              <a:gd name="T13" fmla="*/ 2147483647 h 648"/>
              <a:gd name="T14" fmla="*/ 2147483647 w 378"/>
              <a:gd name="T15" fmla="*/ 2147483647 h 648"/>
              <a:gd name="T16" fmla="*/ 2147483647 w 378"/>
              <a:gd name="T17" fmla="*/ 2147483647 h 648"/>
              <a:gd name="T18" fmla="*/ 2147483647 w 378"/>
              <a:gd name="T19" fmla="*/ 2147483647 h 648"/>
              <a:gd name="T20" fmla="*/ 2147483647 w 378"/>
              <a:gd name="T21" fmla="*/ 2147483647 h 648"/>
              <a:gd name="T22" fmla="*/ 2147483647 w 378"/>
              <a:gd name="T23" fmla="*/ 2147483647 h 648"/>
              <a:gd name="T24" fmla="*/ 2147483647 w 378"/>
              <a:gd name="T25" fmla="*/ 2147483647 h 648"/>
              <a:gd name="T26" fmla="*/ 2147483647 w 378"/>
              <a:gd name="T27" fmla="*/ 2147483647 h 648"/>
              <a:gd name="T28" fmla="*/ 2147483647 w 378"/>
              <a:gd name="T29" fmla="*/ 2147483647 h 648"/>
              <a:gd name="T30" fmla="*/ 2147483647 w 378"/>
              <a:gd name="T31" fmla="*/ 2147483647 h 648"/>
              <a:gd name="T32" fmla="*/ 0 w 378"/>
              <a:gd name="T33" fmla="*/ 2147483647 h 648"/>
              <a:gd name="T34" fmla="*/ 2147483647 w 378"/>
              <a:gd name="T35" fmla="*/ 2147483647 h 648"/>
              <a:gd name="T36" fmla="*/ 2147483647 w 378"/>
              <a:gd name="T37" fmla="*/ 2147483647 h 648"/>
              <a:gd name="T38" fmla="*/ 2147483647 w 378"/>
              <a:gd name="T39" fmla="*/ 2147483647 h 648"/>
              <a:gd name="T40" fmla="*/ 2147483647 w 378"/>
              <a:gd name="T41" fmla="*/ 2147483647 h 648"/>
              <a:gd name="T42" fmla="*/ 2147483647 w 378"/>
              <a:gd name="T43" fmla="*/ 2147483647 h 648"/>
              <a:gd name="T44" fmla="*/ 2147483647 w 378"/>
              <a:gd name="T45" fmla="*/ 0 h 6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78"/>
              <a:gd name="T70" fmla="*/ 0 h 648"/>
              <a:gd name="T71" fmla="*/ 378 w 378"/>
              <a:gd name="T72" fmla="*/ 648 h 64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78" h="648">
                <a:moveTo>
                  <a:pt x="120" y="0"/>
                </a:moveTo>
                <a:lnTo>
                  <a:pt x="174" y="0"/>
                </a:lnTo>
                <a:lnTo>
                  <a:pt x="162" y="78"/>
                </a:lnTo>
                <a:lnTo>
                  <a:pt x="174" y="156"/>
                </a:lnTo>
                <a:lnTo>
                  <a:pt x="234" y="234"/>
                </a:lnTo>
                <a:lnTo>
                  <a:pt x="216" y="300"/>
                </a:lnTo>
                <a:lnTo>
                  <a:pt x="204" y="318"/>
                </a:lnTo>
                <a:lnTo>
                  <a:pt x="210" y="336"/>
                </a:lnTo>
                <a:lnTo>
                  <a:pt x="234" y="324"/>
                </a:lnTo>
                <a:lnTo>
                  <a:pt x="276" y="438"/>
                </a:lnTo>
                <a:lnTo>
                  <a:pt x="306" y="432"/>
                </a:lnTo>
                <a:lnTo>
                  <a:pt x="366" y="438"/>
                </a:lnTo>
                <a:lnTo>
                  <a:pt x="372" y="426"/>
                </a:lnTo>
                <a:lnTo>
                  <a:pt x="378" y="438"/>
                </a:lnTo>
                <a:lnTo>
                  <a:pt x="354" y="648"/>
                </a:lnTo>
                <a:lnTo>
                  <a:pt x="174" y="612"/>
                </a:lnTo>
                <a:lnTo>
                  <a:pt x="0" y="588"/>
                </a:lnTo>
                <a:lnTo>
                  <a:pt x="30" y="444"/>
                </a:lnTo>
                <a:lnTo>
                  <a:pt x="48" y="432"/>
                </a:lnTo>
                <a:lnTo>
                  <a:pt x="30" y="390"/>
                </a:lnTo>
                <a:lnTo>
                  <a:pt x="96" y="318"/>
                </a:lnTo>
                <a:lnTo>
                  <a:pt x="72" y="252"/>
                </a:lnTo>
                <a:lnTo>
                  <a:pt x="120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0" name="Freeform 8"/>
          <p:cNvSpPr>
            <a:spLocks noChangeAspect="1"/>
          </p:cNvSpPr>
          <p:nvPr/>
        </p:nvSpPr>
        <p:spPr bwMode="auto">
          <a:xfrm>
            <a:off x="1646238" y="2508250"/>
            <a:ext cx="908050" cy="1157288"/>
          </a:xfrm>
          <a:custGeom>
            <a:avLst/>
            <a:gdLst>
              <a:gd name="T0" fmla="*/ 2147483647 w 372"/>
              <a:gd name="T1" fmla="*/ 0 h 474"/>
              <a:gd name="T2" fmla="*/ 2147483647 w 372"/>
              <a:gd name="T3" fmla="*/ 2147483647 h 474"/>
              <a:gd name="T4" fmla="*/ 2147483647 w 372"/>
              <a:gd name="T5" fmla="*/ 2147483647 h 474"/>
              <a:gd name="T6" fmla="*/ 2147483647 w 372"/>
              <a:gd name="T7" fmla="*/ 2147483647 h 474"/>
              <a:gd name="T8" fmla="*/ 2147483647 w 372"/>
              <a:gd name="T9" fmla="*/ 2147483647 h 474"/>
              <a:gd name="T10" fmla="*/ 0 w 372"/>
              <a:gd name="T11" fmla="*/ 2147483647 h 474"/>
              <a:gd name="T12" fmla="*/ 2147483647 w 372"/>
              <a:gd name="T13" fmla="*/ 0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2"/>
              <a:gd name="T22" fmla="*/ 0 h 474"/>
              <a:gd name="T23" fmla="*/ 372 w 372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2" h="474">
                <a:moveTo>
                  <a:pt x="72" y="0"/>
                </a:moveTo>
                <a:lnTo>
                  <a:pt x="252" y="36"/>
                </a:lnTo>
                <a:lnTo>
                  <a:pt x="240" y="126"/>
                </a:lnTo>
                <a:lnTo>
                  <a:pt x="372" y="150"/>
                </a:lnTo>
                <a:lnTo>
                  <a:pt x="318" y="474"/>
                </a:lnTo>
                <a:lnTo>
                  <a:pt x="0" y="426"/>
                </a:lnTo>
                <a:lnTo>
                  <a:pt x="72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1" name="Freeform 9"/>
          <p:cNvSpPr>
            <a:spLocks noChangeAspect="1"/>
          </p:cNvSpPr>
          <p:nvPr/>
        </p:nvSpPr>
        <p:spPr bwMode="auto">
          <a:xfrm>
            <a:off x="1427163" y="3548063"/>
            <a:ext cx="995362" cy="1333500"/>
          </a:xfrm>
          <a:custGeom>
            <a:avLst/>
            <a:gdLst>
              <a:gd name="T0" fmla="*/ 2147483647 w 408"/>
              <a:gd name="T1" fmla="*/ 2147483647 h 546"/>
              <a:gd name="T2" fmla="*/ 2147483647 w 408"/>
              <a:gd name="T3" fmla="*/ 2147483647 h 546"/>
              <a:gd name="T4" fmla="*/ 2147483647 w 408"/>
              <a:gd name="T5" fmla="*/ 2147483647 h 546"/>
              <a:gd name="T6" fmla="*/ 2147483647 w 408"/>
              <a:gd name="T7" fmla="*/ 0 h 546"/>
              <a:gd name="T8" fmla="*/ 2147483647 w 408"/>
              <a:gd name="T9" fmla="*/ 2147483647 h 546"/>
              <a:gd name="T10" fmla="*/ 2147483647 w 408"/>
              <a:gd name="T11" fmla="*/ 2147483647 h 546"/>
              <a:gd name="T12" fmla="*/ 2147483647 w 408"/>
              <a:gd name="T13" fmla="*/ 2147483647 h 546"/>
              <a:gd name="T14" fmla="*/ 2147483647 w 408"/>
              <a:gd name="T15" fmla="*/ 2147483647 h 546"/>
              <a:gd name="T16" fmla="*/ 2147483647 w 408"/>
              <a:gd name="T17" fmla="*/ 2147483647 h 546"/>
              <a:gd name="T18" fmla="*/ 2147483647 w 408"/>
              <a:gd name="T19" fmla="*/ 2147483647 h 546"/>
              <a:gd name="T20" fmla="*/ 0 w 408"/>
              <a:gd name="T21" fmla="*/ 2147483647 h 546"/>
              <a:gd name="T22" fmla="*/ 2147483647 w 408"/>
              <a:gd name="T23" fmla="*/ 2147483647 h 546"/>
              <a:gd name="T24" fmla="*/ 2147483647 w 408"/>
              <a:gd name="T25" fmla="*/ 2147483647 h 546"/>
              <a:gd name="T26" fmla="*/ 2147483647 w 408"/>
              <a:gd name="T27" fmla="*/ 2147483647 h 546"/>
              <a:gd name="T28" fmla="*/ 2147483647 w 408"/>
              <a:gd name="T29" fmla="*/ 2147483647 h 5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8"/>
              <a:gd name="T46" fmla="*/ 0 h 546"/>
              <a:gd name="T47" fmla="*/ 408 w 408"/>
              <a:gd name="T48" fmla="*/ 546 h 5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8" h="546">
                <a:moveTo>
                  <a:pt x="24" y="150"/>
                </a:moveTo>
                <a:lnTo>
                  <a:pt x="60" y="84"/>
                </a:lnTo>
                <a:lnTo>
                  <a:pt x="84" y="84"/>
                </a:lnTo>
                <a:lnTo>
                  <a:pt x="90" y="0"/>
                </a:lnTo>
                <a:lnTo>
                  <a:pt x="408" y="48"/>
                </a:lnTo>
                <a:lnTo>
                  <a:pt x="354" y="546"/>
                </a:lnTo>
                <a:lnTo>
                  <a:pt x="234" y="528"/>
                </a:lnTo>
                <a:lnTo>
                  <a:pt x="24" y="408"/>
                </a:lnTo>
                <a:lnTo>
                  <a:pt x="42" y="372"/>
                </a:lnTo>
                <a:lnTo>
                  <a:pt x="12" y="354"/>
                </a:lnTo>
                <a:lnTo>
                  <a:pt x="0" y="324"/>
                </a:lnTo>
                <a:lnTo>
                  <a:pt x="24" y="246"/>
                </a:lnTo>
                <a:lnTo>
                  <a:pt x="48" y="222"/>
                </a:lnTo>
                <a:lnTo>
                  <a:pt x="24" y="204"/>
                </a:lnTo>
                <a:lnTo>
                  <a:pt x="24" y="15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2" name="Freeform 10"/>
          <p:cNvSpPr>
            <a:spLocks noChangeAspect="1"/>
          </p:cNvSpPr>
          <p:nvPr/>
        </p:nvSpPr>
        <p:spPr bwMode="auto">
          <a:xfrm>
            <a:off x="1792288" y="1028700"/>
            <a:ext cx="1714500" cy="1069975"/>
          </a:xfrm>
          <a:custGeom>
            <a:avLst/>
            <a:gdLst>
              <a:gd name="T0" fmla="*/ 2147483647 w 702"/>
              <a:gd name="T1" fmla="*/ 0 h 438"/>
              <a:gd name="T2" fmla="*/ 2147483647 w 702"/>
              <a:gd name="T3" fmla="*/ 2147483647 h 438"/>
              <a:gd name="T4" fmla="*/ 2147483647 w 702"/>
              <a:gd name="T5" fmla="*/ 2147483647 h 438"/>
              <a:gd name="T6" fmla="*/ 2147483647 w 702"/>
              <a:gd name="T7" fmla="*/ 2147483647 h 438"/>
              <a:gd name="T8" fmla="*/ 2147483647 w 702"/>
              <a:gd name="T9" fmla="*/ 2147483647 h 438"/>
              <a:gd name="T10" fmla="*/ 2147483647 w 702"/>
              <a:gd name="T11" fmla="*/ 2147483647 h 438"/>
              <a:gd name="T12" fmla="*/ 2147483647 w 702"/>
              <a:gd name="T13" fmla="*/ 2147483647 h 438"/>
              <a:gd name="T14" fmla="*/ 2147483647 w 702"/>
              <a:gd name="T15" fmla="*/ 2147483647 h 438"/>
              <a:gd name="T16" fmla="*/ 2147483647 w 702"/>
              <a:gd name="T17" fmla="*/ 2147483647 h 438"/>
              <a:gd name="T18" fmla="*/ 2147483647 w 702"/>
              <a:gd name="T19" fmla="*/ 2147483647 h 438"/>
              <a:gd name="T20" fmla="*/ 2147483647 w 702"/>
              <a:gd name="T21" fmla="*/ 2147483647 h 438"/>
              <a:gd name="T22" fmla="*/ 2147483647 w 702"/>
              <a:gd name="T23" fmla="*/ 2147483647 h 438"/>
              <a:gd name="T24" fmla="*/ 2147483647 w 702"/>
              <a:gd name="T25" fmla="*/ 2147483647 h 438"/>
              <a:gd name="T26" fmla="*/ 2147483647 w 702"/>
              <a:gd name="T27" fmla="*/ 2147483647 h 438"/>
              <a:gd name="T28" fmla="*/ 2147483647 w 702"/>
              <a:gd name="T29" fmla="*/ 2147483647 h 438"/>
              <a:gd name="T30" fmla="*/ 2147483647 w 702"/>
              <a:gd name="T31" fmla="*/ 2147483647 h 438"/>
              <a:gd name="T32" fmla="*/ 0 w 702"/>
              <a:gd name="T33" fmla="*/ 2147483647 h 438"/>
              <a:gd name="T34" fmla="*/ 2147483647 w 702"/>
              <a:gd name="T35" fmla="*/ 0 h 4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2"/>
              <a:gd name="T55" fmla="*/ 0 h 438"/>
              <a:gd name="T56" fmla="*/ 702 w 702"/>
              <a:gd name="T57" fmla="*/ 438 h 4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2" h="438">
                <a:moveTo>
                  <a:pt x="12" y="0"/>
                </a:moveTo>
                <a:lnTo>
                  <a:pt x="702" y="102"/>
                </a:lnTo>
                <a:lnTo>
                  <a:pt x="684" y="372"/>
                </a:lnTo>
                <a:lnTo>
                  <a:pt x="672" y="438"/>
                </a:lnTo>
                <a:lnTo>
                  <a:pt x="228" y="390"/>
                </a:lnTo>
                <a:lnTo>
                  <a:pt x="216" y="432"/>
                </a:lnTo>
                <a:lnTo>
                  <a:pt x="210" y="420"/>
                </a:lnTo>
                <a:lnTo>
                  <a:pt x="204" y="432"/>
                </a:lnTo>
                <a:lnTo>
                  <a:pt x="144" y="426"/>
                </a:lnTo>
                <a:lnTo>
                  <a:pt x="114" y="432"/>
                </a:lnTo>
                <a:lnTo>
                  <a:pt x="72" y="318"/>
                </a:lnTo>
                <a:lnTo>
                  <a:pt x="48" y="330"/>
                </a:lnTo>
                <a:lnTo>
                  <a:pt x="42" y="312"/>
                </a:lnTo>
                <a:lnTo>
                  <a:pt x="54" y="294"/>
                </a:lnTo>
                <a:lnTo>
                  <a:pt x="72" y="228"/>
                </a:lnTo>
                <a:lnTo>
                  <a:pt x="12" y="150"/>
                </a:lnTo>
                <a:lnTo>
                  <a:pt x="0" y="72"/>
                </a:lnTo>
                <a:lnTo>
                  <a:pt x="12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3" name="Freeform 11"/>
          <p:cNvSpPr>
            <a:spLocks noChangeAspect="1"/>
          </p:cNvSpPr>
          <p:nvPr/>
        </p:nvSpPr>
        <p:spPr bwMode="auto">
          <a:xfrm>
            <a:off x="2232025" y="1981200"/>
            <a:ext cx="1201738" cy="950913"/>
          </a:xfrm>
          <a:custGeom>
            <a:avLst/>
            <a:gdLst>
              <a:gd name="T0" fmla="*/ 2147483647 w 492"/>
              <a:gd name="T1" fmla="*/ 2147483647 h 390"/>
              <a:gd name="T2" fmla="*/ 2147483647 w 492"/>
              <a:gd name="T3" fmla="*/ 2147483647 h 390"/>
              <a:gd name="T4" fmla="*/ 2147483647 w 492"/>
              <a:gd name="T5" fmla="*/ 2147483647 h 390"/>
              <a:gd name="T6" fmla="*/ 2147483647 w 492"/>
              <a:gd name="T7" fmla="*/ 2147483647 h 390"/>
              <a:gd name="T8" fmla="*/ 0 w 492"/>
              <a:gd name="T9" fmla="*/ 2147483647 h 390"/>
              <a:gd name="T10" fmla="*/ 2147483647 w 492"/>
              <a:gd name="T11" fmla="*/ 2147483647 h 390"/>
              <a:gd name="T12" fmla="*/ 2147483647 w 492"/>
              <a:gd name="T13" fmla="*/ 2147483647 h 390"/>
              <a:gd name="T14" fmla="*/ 2147483647 w 492"/>
              <a:gd name="T15" fmla="*/ 0 h 390"/>
              <a:gd name="T16" fmla="*/ 2147483647 w 492"/>
              <a:gd name="T17" fmla="*/ 2147483647 h 3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2"/>
              <a:gd name="T28" fmla="*/ 0 h 390"/>
              <a:gd name="T29" fmla="*/ 492 w 492"/>
              <a:gd name="T30" fmla="*/ 390 h 3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2" h="390">
                <a:moveTo>
                  <a:pt x="492" y="48"/>
                </a:moveTo>
                <a:lnTo>
                  <a:pt x="492" y="210"/>
                </a:lnTo>
                <a:lnTo>
                  <a:pt x="474" y="390"/>
                </a:lnTo>
                <a:lnTo>
                  <a:pt x="132" y="366"/>
                </a:lnTo>
                <a:lnTo>
                  <a:pt x="0" y="342"/>
                </a:lnTo>
                <a:lnTo>
                  <a:pt x="12" y="252"/>
                </a:lnTo>
                <a:lnTo>
                  <a:pt x="36" y="42"/>
                </a:lnTo>
                <a:lnTo>
                  <a:pt x="48" y="0"/>
                </a:lnTo>
                <a:lnTo>
                  <a:pt x="492" y="4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4" name="Freeform 12"/>
          <p:cNvSpPr>
            <a:spLocks noChangeAspect="1"/>
          </p:cNvSpPr>
          <p:nvPr/>
        </p:nvSpPr>
        <p:spPr bwMode="auto">
          <a:xfrm>
            <a:off x="2422525" y="2874963"/>
            <a:ext cx="1260475" cy="879475"/>
          </a:xfrm>
          <a:custGeom>
            <a:avLst/>
            <a:gdLst>
              <a:gd name="T0" fmla="*/ 2147483647 w 516"/>
              <a:gd name="T1" fmla="*/ 0 h 360"/>
              <a:gd name="T2" fmla="*/ 2147483647 w 516"/>
              <a:gd name="T3" fmla="*/ 2147483647 h 360"/>
              <a:gd name="T4" fmla="*/ 2147483647 w 516"/>
              <a:gd name="T5" fmla="*/ 2147483647 h 360"/>
              <a:gd name="T6" fmla="*/ 2147483647 w 516"/>
              <a:gd name="T7" fmla="*/ 2147483647 h 360"/>
              <a:gd name="T8" fmla="*/ 2147483647 w 516"/>
              <a:gd name="T9" fmla="*/ 2147483647 h 360"/>
              <a:gd name="T10" fmla="*/ 2147483647 w 516"/>
              <a:gd name="T11" fmla="*/ 2147483647 h 360"/>
              <a:gd name="T12" fmla="*/ 0 w 516"/>
              <a:gd name="T13" fmla="*/ 2147483647 h 360"/>
              <a:gd name="T14" fmla="*/ 2147483647 w 516"/>
              <a:gd name="T15" fmla="*/ 0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6"/>
              <a:gd name="T25" fmla="*/ 0 h 360"/>
              <a:gd name="T26" fmla="*/ 516 w 516"/>
              <a:gd name="T27" fmla="*/ 360 h 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6" h="360">
                <a:moveTo>
                  <a:pt x="54" y="0"/>
                </a:moveTo>
                <a:lnTo>
                  <a:pt x="396" y="24"/>
                </a:lnTo>
                <a:lnTo>
                  <a:pt x="516" y="36"/>
                </a:lnTo>
                <a:lnTo>
                  <a:pt x="516" y="126"/>
                </a:lnTo>
                <a:lnTo>
                  <a:pt x="510" y="360"/>
                </a:lnTo>
                <a:lnTo>
                  <a:pt x="444" y="354"/>
                </a:lnTo>
                <a:lnTo>
                  <a:pt x="0" y="324"/>
                </a:lnTo>
                <a:lnTo>
                  <a:pt x="54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5" name="Freeform 13"/>
          <p:cNvSpPr>
            <a:spLocks noChangeAspect="1"/>
          </p:cNvSpPr>
          <p:nvPr/>
        </p:nvSpPr>
        <p:spPr bwMode="auto">
          <a:xfrm>
            <a:off x="2290763" y="3665538"/>
            <a:ext cx="1216025" cy="1230312"/>
          </a:xfrm>
          <a:custGeom>
            <a:avLst/>
            <a:gdLst>
              <a:gd name="T0" fmla="*/ 2147483647 w 498"/>
              <a:gd name="T1" fmla="*/ 0 h 504"/>
              <a:gd name="T2" fmla="*/ 2147483647 w 498"/>
              <a:gd name="T3" fmla="*/ 2147483647 h 504"/>
              <a:gd name="T4" fmla="*/ 2147483647 w 498"/>
              <a:gd name="T5" fmla="*/ 2147483647 h 504"/>
              <a:gd name="T6" fmla="*/ 2147483647 w 498"/>
              <a:gd name="T7" fmla="*/ 2147483647 h 504"/>
              <a:gd name="T8" fmla="*/ 2147483647 w 498"/>
              <a:gd name="T9" fmla="*/ 2147483647 h 504"/>
              <a:gd name="T10" fmla="*/ 2147483647 w 498"/>
              <a:gd name="T11" fmla="*/ 2147483647 h 504"/>
              <a:gd name="T12" fmla="*/ 2147483647 w 498"/>
              <a:gd name="T13" fmla="*/ 2147483647 h 504"/>
              <a:gd name="T14" fmla="*/ 0 w 498"/>
              <a:gd name="T15" fmla="*/ 2147483647 h 504"/>
              <a:gd name="T16" fmla="*/ 2147483647 w 498"/>
              <a:gd name="T17" fmla="*/ 0 h 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8"/>
              <a:gd name="T28" fmla="*/ 0 h 504"/>
              <a:gd name="T29" fmla="*/ 498 w 498"/>
              <a:gd name="T30" fmla="*/ 504 h 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8" h="504">
                <a:moveTo>
                  <a:pt x="54" y="0"/>
                </a:moveTo>
                <a:lnTo>
                  <a:pt x="498" y="30"/>
                </a:lnTo>
                <a:lnTo>
                  <a:pt x="498" y="66"/>
                </a:lnTo>
                <a:lnTo>
                  <a:pt x="474" y="492"/>
                </a:lnTo>
                <a:lnTo>
                  <a:pt x="246" y="480"/>
                </a:lnTo>
                <a:lnTo>
                  <a:pt x="84" y="474"/>
                </a:lnTo>
                <a:lnTo>
                  <a:pt x="66" y="504"/>
                </a:lnTo>
                <a:lnTo>
                  <a:pt x="0" y="498"/>
                </a:lnTo>
                <a:lnTo>
                  <a:pt x="54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6" name="Freeform 14"/>
          <p:cNvSpPr>
            <a:spLocks noChangeAspect="1"/>
          </p:cNvSpPr>
          <p:nvPr/>
        </p:nvSpPr>
        <p:spPr bwMode="auto">
          <a:xfrm>
            <a:off x="3462338" y="1277938"/>
            <a:ext cx="1098550" cy="660400"/>
          </a:xfrm>
          <a:custGeom>
            <a:avLst/>
            <a:gdLst>
              <a:gd name="T0" fmla="*/ 2147483647 w 450"/>
              <a:gd name="T1" fmla="*/ 0 h 270"/>
              <a:gd name="T2" fmla="*/ 2147483647 w 450"/>
              <a:gd name="T3" fmla="*/ 2147483647 h 270"/>
              <a:gd name="T4" fmla="*/ 2147483647 w 450"/>
              <a:gd name="T5" fmla="*/ 2147483647 h 270"/>
              <a:gd name="T6" fmla="*/ 2147483647 w 450"/>
              <a:gd name="T7" fmla="*/ 2147483647 h 270"/>
              <a:gd name="T8" fmla="*/ 2147483647 w 450"/>
              <a:gd name="T9" fmla="*/ 2147483647 h 270"/>
              <a:gd name="T10" fmla="*/ 2147483647 w 450"/>
              <a:gd name="T11" fmla="*/ 2147483647 h 270"/>
              <a:gd name="T12" fmla="*/ 2147483647 w 450"/>
              <a:gd name="T13" fmla="*/ 2147483647 h 270"/>
              <a:gd name="T14" fmla="*/ 2147483647 w 450"/>
              <a:gd name="T15" fmla="*/ 2147483647 h 270"/>
              <a:gd name="T16" fmla="*/ 0 w 450"/>
              <a:gd name="T17" fmla="*/ 2147483647 h 270"/>
              <a:gd name="T18" fmla="*/ 2147483647 w 450"/>
              <a:gd name="T19" fmla="*/ 0 h 2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0"/>
              <a:gd name="T31" fmla="*/ 0 h 270"/>
              <a:gd name="T32" fmla="*/ 450 w 450"/>
              <a:gd name="T33" fmla="*/ 270 h 2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0" h="270">
                <a:moveTo>
                  <a:pt x="18" y="0"/>
                </a:moveTo>
                <a:lnTo>
                  <a:pt x="408" y="12"/>
                </a:lnTo>
                <a:lnTo>
                  <a:pt x="426" y="48"/>
                </a:lnTo>
                <a:lnTo>
                  <a:pt x="426" y="72"/>
                </a:lnTo>
                <a:lnTo>
                  <a:pt x="444" y="132"/>
                </a:lnTo>
                <a:lnTo>
                  <a:pt x="444" y="168"/>
                </a:lnTo>
                <a:lnTo>
                  <a:pt x="450" y="198"/>
                </a:lnTo>
                <a:lnTo>
                  <a:pt x="450" y="270"/>
                </a:lnTo>
                <a:lnTo>
                  <a:pt x="0" y="270"/>
                </a:lnTo>
                <a:lnTo>
                  <a:pt x="18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7" name="Freeform 15"/>
          <p:cNvSpPr>
            <a:spLocks noChangeAspect="1"/>
          </p:cNvSpPr>
          <p:nvPr/>
        </p:nvSpPr>
        <p:spPr bwMode="auto">
          <a:xfrm>
            <a:off x="3433763" y="1938338"/>
            <a:ext cx="1200150" cy="701675"/>
          </a:xfrm>
          <a:custGeom>
            <a:avLst/>
            <a:gdLst>
              <a:gd name="T0" fmla="*/ 2147483647 w 492"/>
              <a:gd name="T1" fmla="*/ 0 h 288"/>
              <a:gd name="T2" fmla="*/ 2147483647 w 492"/>
              <a:gd name="T3" fmla="*/ 0 h 288"/>
              <a:gd name="T4" fmla="*/ 2147483647 w 492"/>
              <a:gd name="T5" fmla="*/ 2147483647 h 288"/>
              <a:gd name="T6" fmla="*/ 2147483647 w 492"/>
              <a:gd name="T7" fmla="*/ 2147483647 h 288"/>
              <a:gd name="T8" fmla="*/ 2147483647 w 492"/>
              <a:gd name="T9" fmla="*/ 2147483647 h 288"/>
              <a:gd name="T10" fmla="*/ 2147483647 w 492"/>
              <a:gd name="T11" fmla="*/ 2147483647 h 288"/>
              <a:gd name="T12" fmla="*/ 2147483647 w 492"/>
              <a:gd name="T13" fmla="*/ 2147483647 h 288"/>
              <a:gd name="T14" fmla="*/ 2147483647 w 492"/>
              <a:gd name="T15" fmla="*/ 2147483647 h 288"/>
              <a:gd name="T16" fmla="*/ 2147483647 w 492"/>
              <a:gd name="T17" fmla="*/ 2147483647 h 288"/>
              <a:gd name="T18" fmla="*/ 2147483647 w 492"/>
              <a:gd name="T19" fmla="*/ 2147483647 h 288"/>
              <a:gd name="T20" fmla="*/ 2147483647 w 492"/>
              <a:gd name="T21" fmla="*/ 2147483647 h 288"/>
              <a:gd name="T22" fmla="*/ 2147483647 w 492"/>
              <a:gd name="T23" fmla="*/ 2147483647 h 288"/>
              <a:gd name="T24" fmla="*/ 2147483647 w 492"/>
              <a:gd name="T25" fmla="*/ 2147483647 h 288"/>
              <a:gd name="T26" fmla="*/ 0 w 492"/>
              <a:gd name="T27" fmla="*/ 2147483647 h 288"/>
              <a:gd name="T28" fmla="*/ 0 w 492"/>
              <a:gd name="T29" fmla="*/ 2147483647 h 288"/>
              <a:gd name="T30" fmla="*/ 2147483647 w 492"/>
              <a:gd name="T31" fmla="*/ 0 h 2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2"/>
              <a:gd name="T49" fmla="*/ 0 h 288"/>
              <a:gd name="T50" fmla="*/ 492 w 492"/>
              <a:gd name="T51" fmla="*/ 288 h 2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2" h="288">
                <a:moveTo>
                  <a:pt x="12" y="0"/>
                </a:moveTo>
                <a:lnTo>
                  <a:pt x="462" y="0"/>
                </a:lnTo>
                <a:lnTo>
                  <a:pt x="468" y="18"/>
                </a:lnTo>
                <a:lnTo>
                  <a:pt x="462" y="48"/>
                </a:lnTo>
                <a:lnTo>
                  <a:pt x="480" y="60"/>
                </a:lnTo>
                <a:lnTo>
                  <a:pt x="480" y="204"/>
                </a:lnTo>
                <a:lnTo>
                  <a:pt x="486" y="234"/>
                </a:lnTo>
                <a:lnTo>
                  <a:pt x="468" y="258"/>
                </a:lnTo>
                <a:lnTo>
                  <a:pt x="492" y="288"/>
                </a:lnTo>
                <a:lnTo>
                  <a:pt x="462" y="264"/>
                </a:lnTo>
                <a:lnTo>
                  <a:pt x="414" y="258"/>
                </a:lnTo>
                <a:lnTo>
                  <a:pt x="390" y="258"/>
                </a:lnTo>
                <a:lnTo>
                  <a:pt x="348" y="234"/>
                </a:lnTo>
                <a:lnTo>
                  <a:pt x="0" y="228"/>
                </a:lnTo>
                <a:lnTo>
                  <a:pt x="0" y="66"/>
                </a:lnTo>
                <a:lnTo>
                  <a:pt x="12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8" name="Freeform 16"/>
          <p:cNvSpPr>
            <a:spLocks noChangeAspect="1"/>
          </p:cNvSpPr>
          <p:nvPr/>
        </p:nvSpPr>
        <p:spPr bwMode="auto">
          <a:xfrm>
            <a:off x="3389313" y="2493963"/>
            <a:ext cx="1450975" cy="687387"/>
          </a:xfrm>
          <a:custGeom>
            <a:avLst/>
            <a:gdLst>
              <a:gd name="T0" fmla="*/ 2147483647 w 594"/>
              <a:gd name="T1" fmla="*/ 2147483647 h 282"/>
              <a:gd name="T2" fmla="*/ 0 w 594"/>
              <a:gd name="T3" fmla="*/ 2147483647 h 282"/>
              <a:gd name="T4" fmla="*/ 2147483647 w 594"/>
              <a:gd name="T5" fmla="*/ 0 h 282"/>
              <a:gd name="T6" fmla="*/ 2147483647 w 594"/>
              <a:gd name="T7" fmla="*/ 2147483647 h 282"/>
              <a:gd name="T8" fmla="*/ 2147483647 w 594"/>
              <a:gd name="T9" fmla="*/ 2147483647 h 282"/>
              <a:gd name="T10" fmla="*/ 2147483647 w 594"/>
              <a:gd name="T11" fmla="*/ 2147483647 h 282"/>
              <a:gd name="T12" fmla="*/ 2147483647 w 594"/>
              <a:gd name="T13" fmla="*/ 2147483647 h 282"/>
              <a:gd name="T14" fmla="*/ 2147483647 w 594"/>
              <a:gd name="T15" fmla="*/ 2147483647 h 282"/>
              <a:gd name="T16" fmla="*/ 2147483647 w 594"/>
              <a:gd name="T17" fmla="*/ 2147483647 h 282"/>
              <a:gd name="T18" fmla="*/ 2147483647 w 594"/>
              <a:gd name="T19" fmla="*/ 2147483647 h 282"/>
              <a:gd name="T20" fmla="*/ 2147483647 w 594"/>
              <a:gd name="T21" fmla="*/ 2147483647 h 282"/>
              <a:gd name="T22" fmla="*/ 2147483647 w 594"/>
              <a:gd name="T23" fmla="*/ 2147483647 h 282"/>
              <a:gd name="T24" fmla="*/ 2147483647 w 594"/>
              <a:gd name="T25" fmla="*/ 2147483647 h 282"/>
              <a:gd name="T26" fmla="*/ 2147483647 w 594"/>
              <a:gd name="T27" fmla="*/ 2147483647 h 282"/>
              <a:gd name="T28" fmla="*/ 2147483647 w 594"/>
              <a:gd name="T29" fmla="*/ 2147483647 h 282"/>
              <a:gd name="T30" fmla="*/ 2147483647 w 594"/>
              <a:gd name="T31" fmla="*/ 2147483647 h 2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94"/>
              <a:gd name="T49" fmla="*/ 0 h 282"/>
              <a:gd name="T50" fmla="*/ 594 w 594"/>
              <a:gd name="T51" fmla="*/ 282 h 2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94" h="282">
                <a:moveTo>
                  <a:pt x="120" y="192"/>
                </a:moveTo>
                <a:lnTo>
                  <a:pt x="0" y="180"/>
                </a:lnTo>
                <a:lnTo>
                  <a:pt x="18" y="0"/>
                </a:lnTo>
                <a:lnTo>
                  <a:pt x="366" y="6"/>
                </a:lnTo>
                <a:lnTo>
                  <a:pt x="408" y="30"/>
                </a:lnTo>
                <a:lnTo>
                  <a:pt x="432" y="30"/>
                </a:lnTo>
                <a:lnTo>
                  <a:pt x="480" y="36"/>
                </a:lnTo>
                <a:lnTo>
                  <a:pt x="510" y="60"/>
                </a:lnTo>
                <a:lnTo>
                  <a:pt x="528" y="120"/>
                </a:lnTo>
                <a:lnTo>
                  <a:pt x="552" y="168"/>
                </a:lnTo>
                <a:lnTo>
                  <a:pt x="552" y="198"/>
                </a:lnTo>
                <a:lnTo>
                  <a:pt x="564" y="234"/>
                </a:lnTo>
                <a:lnTo>
                  <a:pt x="564" y="258"/>
                </a:lnTo>
                <a:lnTo>
                  <a:pt x="594" y="282"/>
                </a:lnTo>
                <a:lnTo>
                  <a:pt x="120" y="282"/>
                </a:lnTo>
                <a:lnTo>
                  <a:pt x="120" y="192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9" name="Freeform 17"/>
          <p:cNvSpPr>
            <a:spLocks noChangeAspect="1"/>
          </p:cNvSpPr>
          <p:nvPr/>
        </p:nvSpPr>
        <p:spPr bwMode="auto">
          <a:xfrm>
            <a:off x="3667125" y="3181350"/>
            <a:ext cx="1289050" cy="573088"/>
          </a:xfrm>
          <a:custGeom>
            <a:avLst/>
            <a:gdLst>
              <a:gd name="T0" fmla="*/ 2147483647 w 528"/>
              <a:gd name="T1" fmla="*/ 0 h 234"/>
              <a:gd name="T2" fmla="*/ 2147483647 w 528"/>
              <a:gd name="T3" fmla="*/ 0 h 234"/>
              <a:gd name="T4" fmla="*/ 2147483647 w 528"/>
              <a:gd name="T5" fmla="*/ 2147483647 h 234"/>
              <a:gd name="T6" fmla="*/ 2147483647 w 528"/>
              <a:gd name="T7" fmla="*/ 2147483647 h 234"/>
              <a:gd name="T8" fmla="*/ 2147483647 w 528"/>
              <a:gd name="T9" fmla="*/ 2147483647 h 234"/>
              <a:gd name="T10" fmla="*/ 2147483647 w 528"/>
              <a:gd name="T11" fmla="*/ 2147483647 h 234"/>
              <a:gd name="T12" fmla="*/ 0 w 528"/>
              <a:gd name="T13" fmla="*/ 2147483647 h 234"/>
              <a:gd name="T14" fmla="*/ 2147483647 w 528"/>
              <a:gd name="T15" fmla="*/ 0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234"/>
              <a:gd name="T26" fmla="*/ 528 w 528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234">
                <a:moveTo>
                  <a:pt x="6" y="0"/>
                </a:moveTo>
                <a:lnTo>
                  <a:pt x="480" y="0"/>
                </a:lnTo>
                <a:lnTo>
                  <a:pt x="504" y="18"/>
                </a:lnTo>
                <a:lnTo>
                  <a:pt x="486" y="36"/>
                </a:lnTo>
                <a:lnTo>
                  <a:pt x="528" y="72"/>
                </a:lnTo>
                <a:lnTo>
                  <a:pt x="528" y="234"/>
                </a:lnTo>
                <a:lnTo>
                  <a:pt x="0" y="234"/>
                </a:lnTo>
                <a:lnTo>
                  <a:pt x="6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0" name="Freeform 18"/>
          <p:cNvSpPr>
            <a:spLocks noChangeAspect="1"/>
          </p:cNvSpPr>
          <p:nvPr/>
        </p:nvSpPr>
        <p:spPr bwMode="auto">
          <a:xfrm>
            <a:off x="3506788" y="3738563"/>
            <a:ext cx="1508125" cy="835025"/>
          </a:xfrm>
          <a:custGeom>
            <a:avLst/>
            <a:gdLst>
              <a:gd name="T0" fmla="*/ 2147483647 w 618"/>
              <a:gd name="T1" fmla="*/ 2147483647 h 342"/>
              <a:gd name="T2" fmla="*/ 2147483647 w 618"/>
              <a:gd name="T3" fmla="*/ 2147483647 h 342"/>
              <a:gd name="T4" fmla="*/ 2147483647 w 618"/>
              <a:gd name="T5" fmla="*/ 2147483647 h 342"/>
              <a:gd name="T6" fmla="*/ 2147483647 w 618"/>
              <a:gd name="T7" fmla="*/ 2147483647 h 342"/>
              <a:gd name="T8" fmla="*/ 2147483647 w 618"/>
              <a:gd name="T9" fmla="*/ 2147483647 h 342"/>
              <a:gd name="T10" fmla="*/ 2147483647 w 618"/>
              <a:gd name="T11" fmla="*/ 2147483647 h 342"/>
              <a:gd name="T12" fmla="*/ 2147483647 w 618"/>
              <a:gd name="T13" fmla="*/ 2147483647 h 342"/>
              <a:gd name="T14" fmla="*/ 2147483647 w 618"/>
              <a:gd name="T15" fmla="*/ 2147483647 h 342"/>
              <a:gd name="T16" fmla="*/ 2147483647 w 618"/>
              <a:gd name="T17" fmla="*/ 2147483647 h 342"/>
              <a:gd name="T18" fmla="*/ 2147483647 w 618"/>
              <a:gd name="T19" fmla="*/ 2147483647 h 342"/>
              <a:gd name="T20" fmla="*/ 2147483647 w 618"/>
              <a:gd name="T21" fmla="*/ 2147483647 h 342"/>
              <a:gd name="T22" fmla="*/ 2147483647 w 618"/>
              <a:gd name="T23" fmla="*/ 2147483647 h 342"/>
              <a:gd name="T24" fmla="*/ 2147483647 w 618"/>
              <a:gd name="T25" fmla="*/ 2147483647 h 342"/>
              <a:gd name="T26" fmla="*/ 2147483647 w 618"/>
              <a:gd name="T27" fmla="*/ 2147483647 h 342"/>
              <a:gd name="T28" fmla="*/ 2147483647 w 618"/>
              <a:gd name="T29" fmla="*/ 2147483647 h 342"/>
              <a:gd name="T30" fmla="*/ 2147483647 w 618"/>
              <a:gd name="T31" fmla="*/ 2147483647 h 342"/>
              <a:gd name="T32" fmla="*/ 2147483647 w 618"/>
              <a:gd name="T33" fmla="*/ 2147483647 h 342"/>
              <a:gd name="T34" fmla="*/ 2147483647 w 618"/>
              <a:gd name="T35" fmla="*/ 2147483647 h 342"/>
              <a:gd name="T36" fmla="*/ 2147483647 w 618"/>
              <a:gd name="T37" fmla="*/ 2147483647 h 342"/>
              <a:gd name="T38" fmla="*/ 2147483647 w 618"/>
              <a:gd name="T39" fmla="*/ 2147483647 h 342"/>
              <a:gd name="T40" fmla="*/ 2147483647 w 618"/>
              <a:gd name="T41" fmla="*/ 2147483647 h 342"/>
              <a:gd name="T42" fmla="*/ 0 w 618"/>
              <a:gd name="T43" fmla="*/ 2147483647 h 342"/>
              <a:gd name="T44" fmla="*/ 0 w 618"/>
              <a:gd name="T45" fmla="*/ 0 h 342"/>
              <a:gd name="T46" fmla="*/ 2147483647 w 618"/>
              <a:gd name="T47" fmla="*/ 2147483647 h 3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18"/>
              <a:gd name="T73" fmla="*/ 0 h 342"/>
              <a:gd name="T74" fmla="*/ 618 w 618"/>
              <a:gd name="T75" fmla="*/ 342 h 3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18" h="342">
                <a:moveTo>
                  <a:pt x="66" y="6"/>
                </a:moveTo>
                <a:lnTo>
                  <a:pt x="594" y="6"/>
                </a:lnTo>
                <a:lnTo>
                  <a:pt x="600" y="66"/>
                </a:lnTo>
                <a:lnTo>
                  <a:pt x="612" y="138"/>
                </a:lnTo>
                <a:lnTo>
                  <a:pt x="618" y="240"/>
                </a:lnTo>
                <a:lnTo>
                  <a:pt x="612" y="324"/>
                </a:lnTo>
                <a:lnTo>
                  <a:pt x="618" y="342"/>
                </a:lnTo>
                <a:lnTo>
                  <a:pt x="594" y="324"/>
                </a:lnTo>
                <a:lnTo>
                  <a:pt x="570" y="318"/>
                </a:lnTo>
                <a:lnTo>
                  <a:pt x="534" y="318"/>
                </a:lnTo>
                <a:lnTo>
                  <a:pt x="486" y="342"/>
                </a:lnTo>
                <a:lnTo>
                  <a:pt x="480" y="318"/>
                </a:lnTo>
                <a:lnTo>
                  <a:pt x="438" y="312"/>
                </a:lnTo>
                <a:lnTo>
                  <a:pt x="426" y="336"/>
                </a:lnTo>
                <a:lnTo>
                  <a:pt x="384" y="288"/>
                </a:lnTo>
                <a:lnTo>
                  <a:pt x="348" y="300"/>
                </a:lnTo>
                <a:lnTo>
                  <a:pt x="342" y="282"/>
                </a:lnTo>
                <a:lnTo>
                  <a:pt x="258" y="258"/>
                </a:lnTo>
                <a:lnTo>
                  <a:pt x="210" y="234"/>
                </a:lnTo>
                <a:lnTo>
                  <a:pt x="198" y="222"/>
                </a:lnTo>
                <a:lnTo>
                  <a:pt x="204" y="60"/>
                </a:lnTo>
                <a:lnTo>
                  <a:pt x="0" y="36"/>
                </a:lnTo>
                <a:lnTo>
                  <a:pt x="0" y="0"/>
                </a:lnTo>
                <a:lnTo>
                  <a:pt x="66" y="6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1" name="Freeform 19"/>
          <p:cNvSpPr>
            <a:spLocks noChangeAspect="1"/>
          </p:cNvSpPr>
          <p:nvPr/>
        </p:nvSpPr>
        <p:spPr bwMode="auto">
          <a:xfrm>
            <a:off x="2890838" y="3825875"/>
            <a:ext cx="2300287" cy="2359025"/>
          </a:xfrm>
          <a:custGeom>
            <a:avLst/>
            <a:gdLst>
              <a:gd name="T0" fmla="*/ 2147483647 w 942"/>
              <a:gd name="T1" fmla="*/ 0 h 966"/>
              <a:gd name="T2" fmla="*/ 2147483647 w 942"/>
              <a:gd name="T3" fmla="*/ 2147483647 h 966"/>
              <a:gd name="T4" fmla="*/ 2147483647 w 942"/>
              <a:gd name="T5" fmla="*/ 2147483647 h 966"/>
              <a:gd name="T6" fmla="*/ 2147483647 w 942"/>
              <a:gd name="T7" fmla="*/ 2147483647 h 966"/>
              <a:gd name="T8" fmla="*/ 2147483647 w 942"/>
              <a:gd name="T9" fmla="*/ 2147483647 h 966"/>
              <a:gd name="T10" fmla="*/ 2147483647 w 942"/>
              <a:gd name="T11" fmla="*/ 2147483647 h 966"/>
              <a:gd name="T12" fmla="*/ 2147483647 w 942"/>
              <a:gd name="T13" fmla="*/ 2147483647 h 966"/>
              <a:gd name="T14" fmla="*/ 2147483647 w 942"/>
              <a:gd name="T15" fmla="*/ 2147483647 h 966"/>
              <a:gd name="T16" fmla="*/ 2147483647 w 942"/>
              <a:gd name="T17" fmla="*/ 2147483647 h 966"/>
              <a:gd name="T18" fmla="*/ 2147483647 w 942"/>
              <a:gd name="T19" fmla="*/ 2147483647 h 966"/>
              <a:gd name="T20" fmla="*/ 2147483647 w 942"/>
              <a:gd name="T21" fmla="*/ 2147483647 h 966"/>
              <a:gd name="T22" fmla="*/ 2147483647 w 942"/>
              <a:gd name="T23" fmla="*/ 2147483647 h 966"/>
              <a:gd name="T24" fmla="*/ 2147483647 w 942"/>
              <a:gd name="T25" fmla="*/ 2147483647 h 966"/>
              <a:gd name="T26" fmla="*/ 2147483647 w 942"/>
              <a:gd name="T27" fmla="*/ 2147483647 h 966"/>
              <a:gd name="T28" fmla="*/ 2147483647 w 942"/>
              <a:gd name="T29" fmla="*/ 2147483647 h 966"/>
              <a:gd name="T30" fmla="*/ 2147483647 w 942"/>
              <a:gd name="T31" fmla="*/ 2147483647 h 966"/>
              <a:gd name="T32" fmla="*/ 2147483647 w 942"/>
              <a:gd name="T33" fmla="*/ 2147483647 h 966"/>
              <a:gd name="T34" fmla="*/ 2147483647 w 942"/>
              <a:gd name="T35" fmla="*/ 2147483647 h 966"/>
              <a:gd name="T36" fmla="*/ 2147483647 w 942"/>
              <a:gd name="T37" fmla="*/ 2147483647 h 966"/>
              <a:gd name="T38" fmla="*/ 2147483647 w 942"/>
              <a:gd name="T39" fmla="*/ 2147483647 h 966"/>
              <a:gd name="T40" fmla="*/ 2147483647 w 942"/>
              <a:gd name="T41" fmla="*/ 2147483647 h 966"/>
              <a:gd name="T42" fmla="*/ 2147483647 w 942"/>
              <a:gd name="T43" fmla="*/ 2147483647 h 966"/>
              <a:gd name="T44" fmla="*/ 2147483647 w 942"/>
              <a:gd name="T45" fmla="*/ 2147483647 h 966"/>
              <a:gd name="T46" fmla="*/ 2147483647 w 942"/>
              <a:gd name="T47" fmla="*/ 2147483647 h 966"/>
              <a:gd name="T48" fmla="*/ 2147483647 w 942"/>
              <a:gd name="T49" fmla="*/ 2147483647 h 966"/>
              <a:gd name="T50" fmla="*/ 2147483647 w 942"/>
              <a:gd name="T51" fmla="*/ 2147483647 h 966"/>
              <a:gd name="T52" fmla="*/ 2147483647 w 942"/>
              <a:gd name="T53" fmla="*/ 2147483647 h 966"/>
              <a:gd name="T54" fmla="*/ 2147483647 w 942"/>
              <a:gd name="T55" fmla="*/ 2147483647 h 966"/>
              <a:gd name="T56" fmla="*/ 2147483647 w 942"/>
              <a:gd name="T57" fmla="*/ 2147483647 h 966"/>
              <a:gd name="T58" fmla="*/ 2147483647 w 942"/>
              <a:gd name="T59" fmla="*/ 2147483647 h 966"/>
              <a:gd name="T60" fmla="*/ 2147483647 w 942"/>
              <a:gd name="T61" fmla="*/ 2147483647 h 966"/>
              <a:gd name="T62" fmla="*/ 2147483647 w 942"/>
              <a:gd name="T63" fmla="*/ 2147483647 h 966"/>
              <a:gd name="T64" fmla="*/ 2147483647 w 942"/>
              <a:gd name="T65" fmla="*/ 2147483647 h 966"/>
              <a:gd name="T66" fmla="*/ 2147483647 w 942"/>
              <a:gd name="T67" fmla="*/ 2147483647 h 966"/>
              <a:gd name="T68" fmla="*/ 2147483647 w 942"/>
              <a:gd name="T69" fmla="*/ 2147483647 h 966"/>
              <a:gd name="T70" fmla="*/ 2147483647 w 942"/>
              <a:gd name="T71" fmla="*/ 2147483647 h 966"/>
              <a:gd name="T72" fmla="*/ 2147483647 w 942"/>
              <a:gd name="T73" fmla="*/ 2147483647 h 966"/>
              <a:gd name="T74" fmla="*/ 2147483647 w 942"/>
              <a:gd name="T75" fmla="*/ 2147483647 h 966"/>
              <a:gd name="T76" fmla="*/ 0 w 942"/>
              <a:gd name="T77" fmla="*/ 2147483647 h 966"/>
              <a:gd name="T78" fmla="*/ 2147483647 w 942"/>
              <a:gd name="T79" fmla="*/ 2147483647 h 966"/>
              <a:gd name="T80" fmla="*/ 2147483647 w 942"/>
              <a:gd name="T81" fmla="*/ 0 h 9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42"/>
              <a:gd name="T124" fmla="*/ 0 h 966"/>
              <a:gd name="T125" fmla="*/ 942 w 942"/>
              <a:gd name="T126" fmla="*/ 966 h 96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42" h="966">
                <a:moveTo>
                  <a:pt x="246" y="0"/>
                </a:moveTo>
                <a:lnTo>
                  <a:pt x="456" y="24"/>
                </a:lnTo>
                <a:lnTo>
                  <a:pt x="450" y="186"/>
                </a:lnTo>
                <a:lnTo>
                  <a:pt x="462" y="198"/>
                </a:lnTo>
                <a:lnTo>
                  <a:pt x="510" y="228"/>
                </a:lnTo>
                <a:lnTo>
                  <a:pt x="594" y="246"/>
                </a:lnTo>
                <a:lnTo>
                  <a:pt x="600" y="264"/>
                </a:lnTo>
                <a:lnTo>
                  <a:pt x="636" y="252"/>
                </a:lnTo>
                <a:lnTo>
                  <a:pt x="678" y="300"/>
                </a:lnTo>
                <a:lnTo>
                  <a:pt x="690" y="276"/>
                </a:lnTo>
                <a:lnTo>
                  <a:pt x="732" y="282"/>
                </a:lnTo>
                <a:lnTo>
                  <a:pt x="738" y="306"/>
                </a:lnTo>
                <a:lnTo>
                  <a:pt x="768" y="294"/>
                </a:lnTo>
                <a:lnTo>
                  <a:pt x="786" y="282"/>
                </a:lnTo>
                <a:lnTo>
                  <a:pt x="822" y="282"/>
                </a:lnTo>
                <a:lnTo>
                  <a:pt x="870" y="306"/>
                </a:lnTo>
                <a:lnTo>
                  <a:pt x="894" y="306"/>
                </a:lnTo>
                <a:lnTo>
                  <a:pt x="894" y="348"/>
                </a:lnTo>
                <a:lnTo>
                  <a:pt x="912" y="426"/>
                </a:lnTo>
                <a:lnTo>
                  <a:pt x="930" y="462"/>
                </a:lnTo>
                <a:lnTo>
                  <a:pt x="942" y="510"/>
                </a:lnTo>
                <a:lnTo>
                  <a:pt x="918" y="612"/>
                </a:lnTo>
                <a:lnTo>
                  <a:pt x="876" y="630"/>
                </a:lnTo>
                <a:lnTo>
                  <a:pt x="846" y="624"/>
                </a:lnTo>
                <a:lnTo>
                  <a:pt x="828" y="672"/>
                </a:lnTo>
                <a:lnTo>
                  <a:pt x="768" y="678"/>
                </a:lnTo>
                <a:lnTo>
                  <a:pt x="666" y="768"/>
                </a:lnTo>
                <a:lnTo>
                  <a:pt x="660" y="906"/>
                </a:lnTo>
                <a:lnTo>
                  <a:pt x="684" y="966"/>
                </a:lnTo>
                <a:lnTo>
                  <a:pt x="528" y="936"/>
                </a:lnTo>
                <a:lnTo>
                  <a:pt x="498" y="882"/>
                </a:lnTo>
                <a:lnTo>
                  <a:pt x="498" y="816"/>
                </a:lnTo>
                <a:lnTo>
                  <a:pt x="354" y="600"/>
                </a:lnTo>
                <a:lnTo>
                  <a:pt x="258" y="600"/>
                </a:lnTo>
                <a:lnTo>
                  <a:pt x="216" y="672"/>
                </a:lnTo>
                <a:lnTo>
                  <a:pt x="126" y="606"/>
                </a:lnTo>
                <a:lnTo>
                  <a:pt x="120" y="522"/>
                </a:lnTo>
                <a:lnTo>
                  <a:pt x="54" y="504"/>
                </a:lnTo>
                <a:lnTo>
                  <a:pt x="0" y="414"/>
                </a:lnTo>
                <a:lnTo>
                  <a:pt x="228" y="426"/>
                </a:lnTo>
                <a:lnTo>
                  <a:pt x="246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2" name="Freeform 20"/>
          <p:cNvSpPr>
            <a:spLocks noChangeAspect="1"/>
          </p:cNvSpPr>
          <p:nvPr/>
        </p:nvSpPr>
        <p:spPr bwMode="auto">
          <a:xfrm>
            <a:off x="4475163" y="1214438"/>
            <a:ext cx="1039812" cy="1228725"/>
          </a:xfrm>
          <a:custGeom>
            <a:avLst/>
            <a:gdLst>
              <a:gd name="T0" fmla="*/ 2147483647 w 426"/>
              <a:gd name="T1" fmla="*/ 2147483647 h 504"/>
              <a:gd name="T2" fmla="*/ 2147483647 w 426"/>
              <a:gd name="T3" fmla="*/ 2147483647 h 504"/>
              <a:gd name="T4" fmla="*/ 2147483647 w 426"/>
              <a:gd name="T5" fmla="*/ 2147483647 h 504"/>
              <a:gd name="T6" fmla="*/ 2147483647 w 426"/>
              <a:gd name="T7" fmla="*/ 2147483647 h 504"/>
              <a:gd name="T8" fmla="*/ 2147483647 w 426"/>
              <a:gd name="T9" fmla="*/ 2147483647 h 504"/>
              <a:gd name="T10" fmla="*/ 2147483647 w 426"/>
              <a:gd name="T11" fmla="*/ 2147483647 h 504"/>
              <a:gd name="T12" fmla="*/ 2147483647 w 426"/>
              <a:gd name="T13" fmla="*/ 2147483647 h 504"/>
              <a:gd name="T14" fmla="*/ 2147483647 w 426"/>
              <a:gd name="T15" fmla="*/ 2147483647 h 504"/>
              <a:gd name="T16" fmla="*/ 2147483647 w 426"/>
              <a:gd name="T17" fmla="*/ 2147483647 h 504"/>
              <a:gd name="T18" fmla="*/ 2147483647 w 426"/>
              <a:gd name="T19" fmla="*/ 2147483647 h 504"/>
              <a:gd name="T20" fmla="*/ 2147483647 w 426"/>
              <a:gd name="T21" fmla="*/ 2147483647 h 504"/>
              <a:gd name="T22" fmla="*/ 2147483647 w 426"/>
              <a:gd name="T23" fmla="*/ 2147483647 h 504"/>
              <a:gd name="T24" fmla="*/ 2147483647 w 426"/>
              <a:gd name="T25" fmla="*/ 2147483647 h 504"/>
              <a:gd name="T26" fmla="*/ 2147483647 w 426"/>
              <a:gd name="T27" fmla="*/ 2147483647 h 504"/>
              <a:gd name="T28" fmla="*/ 2147483647 w 426"/>
              <a:gd name="T29" fmla="*/ 2147483647 h 504"/>
              <a:gd name="T30" fmla="*/ 2147483647 w 426"/>
              <a:gd name="T31" fmla="*/ 2147483647 h 504"/>
              <a:gd name="T32" fmla="*/ 2147483647 w 426"/>
              <a:gd name="T33" fmla="*/ 2147483647 h 504"/>
              <a:gd name="T34" fmla="*/ 2147483647 w 426"/>
              <a:gd name="T35" fmla="*/ 2147483647 h 504"/>
              <a:gd name="T36" fmla="*/ 2147483647 w 426"/>
              <a:gd name="T37" fmla="*/ 2147483647 h 504"/>
              <a:gd name="T38" fmla="*/ 0 w 426"/>
              <a:gd name="T39" fmla="*/ 2147483647 h 504"/>
              <a:gd name="T40" fmla="*/ 2147483647 w 426"/>
              <a:gd name="T41" fmla="*/ 2147483647 h 504"/>
              <a:gd name="T42" fmla="*/ 2147483647 w 426"/>
              <a:gd name="T43" fmla="*/ 0 h 504"/>
              <a:gd name="T44" fmla="*/ 2147483647 w 426"/>
              <a:gd name="T45" fmla="*/ 2147483647 h 504"/>
              <a:gd name="T46" fmla="*/ 2147483647 w 426"/>
              <a:gd name="T47" fmla="*/ 2147483647 h 504"/>
              <a:gd name="T48" fmla="*/ 2147483647 w 426"/>
              <a:gd name="T49" fmla="*/ 2147483647 h 504"/>
              <a:gd name="T50" fmla="*/ 2147483647 w 426"/>
              <a:gd name="T51" fmla="*/ 2147483647 h 504"/>
              <a:gd name="T52" fmla="*/ 2147483647 w 426"/>
              <a:gd name="T53" fmla="*/ 2147483647 h 504"/>
              <a:gd name="T54" fmla="*/ 2147483647 w 426"/>
              <a:gd name="T55" fmla="*/ 2147483647 h 504"/>
              <a:gd name="T56" fmla="*/ 2147483647 w 426"/>
              <a:gd name="T57" fmla="*/ 2147483647 h 504"/>
              <a:gd name="T58" fmla="*/ 2147483647 w 426"/>
              <a:gd name="T59" fmla="*/ 2147483647 h 5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6"/>
              <a:gd name="T91" fmla="*/ 0 h 504"/>
              <a:gd name="T92" fmla="*/ 426 w 426"/>
              <a:gd name="T93" fmla="*/ 504 h 50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6" h="504">
                <a:moveTo>
                  <a:pt x="300" y="228"/>
                </a:moveTo>
                <a:lnTo>
                  <a:pt x="300" y="282"/>
                </a:lnTo>
                <a:lnTo>
                  <a:pt x="270" y="312"/>
                </a:lnTo>
                <a:lnTo>
                  <a:pt x="288" y="318"/>
                </a:lnTo>
                <a:lnTo>
                  <a:pt x="276" y="384"/>
                </a:lnTo>
                <a:lnTo>
                  <a:pt x="330" y="438"/>
                </a:lnTo>
                <a:lnTo>
                  <a:pt x="366" y="450"/>
                </a:lnTo>
                <a:lnTo>
                  <a:pt x="372" y="480"/>
                </a:lnTo>
                <a:lnTo>
                  <a:pt x="54" y="504"/>
                </a:lnTo>
                <a:lnTo>
                  <a:pt x="54" y="360"/>
                </a:lnTo>
                <a:lnTo>
                  <a:pt x="42" y="348"/>
                </a:lnTo>
                <a:lnTo>
                  <a:pt x="48" y="318"/>
                </a:lnTo>
                <a:lnTo>
                  <a:pt x="42" y="300"/>
                </a:lnTo>
                <a:lnTo>
                  <a:pt x="42" y="228"/>
                </a:lnTo>
                <a:lnTo>
                  <a:pt x="36" y="198"/>
                </a:lnTo>
                <a:lnTo>
                  <a:pt x="36" y="180"/>
                </a:lnTo>
                <a:lnTo>
                  <a:pt x="36" y="162"/>
                </a:lnTo>
                <a:lnTo>
                  <a:pt x="18" y="102"/>
                </a:lnTo>
                <a:lnTo>
                  <a:pt x="18" y="78"/>
                </a:lnTo>
                <a:lnTo>
                  <a:pt x="0" y="42"/>
                </a:lnTo>
                <a:lnTo>
                  <a:pt x="126" y="30"/>
                </a:lnTo>
                <a:lnTo>
                  <a:pt x="144" y="0"/>
                </a:lnTo>
                <a:lnTo>
                  <a:pt x="162" y="54"/>
                </a:lnTo>
                <a:lnTo>
                  <a:pt x="252" y="72"/>
                </a:lnTo>
                <a:lnTo>
                  <a:pt x="288" y="108"/>
                </a:lnTo>
                <a:lnTo>
                  <a:pt x="360" y="96"/>
                </a:lnTo>
                <a:lnTo>
                  <a:pt x="372" y="108"/>
                </a:lnTo>
                <a:lnTo>
                  <a:pt x="426" y="102"/>
                </a:lnTo>
                <a:lnTo>
                  <a:pt x="312" y="222"/>
                </a:lnTo>
                <a:lnTo>
                  <a:pt x="300" y="22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3" name="Freeform 21"/>
          <p:cNvSpPr>
            <a:spLocks noChangeAspect="1"/>
          </p:cNvSpPr>
          <p:nvPr/>
        </p:nvSpPr>
        <p:spPr bwMode="auto">
          <a:xfrm>
            <a:off x="4576763" y="2374900"/>
            <a:ext cx="993775" cy="749300"/>
          </a:xfrm>
          <a:custGeom>
            <a:avLst/>
            <a:gdLst>
              <a:gd name="T0" fmla="*/ 2147483647 w 408"/>
              <a:gd name="T1" fmla="*/ 2147483647 h 306"/>
              <a:gd name="T2" fmla="*/ 2147483647 w 408"/>
              <a:gd name="T3" fmla="*/ 2147483647 h 306"/>
              <a:gd name="T4" fmla="*/ 2147483647 w 408"/>
              <a:gd name="T5" fmla="*/ 2147483647 h 306"/>
              <a:gd name="T6" fmla="*/ 2147483647 w 408"/>
              <a:gd name="T7" fmla="*/ 2147483647 h 306"/>
              <a:gd name="T8" fmla="*/ 2147483647 w 408"/>
              <a:gd name="T9" fmla="*/ 2147483647 h 306"/>
              <a:gd name="T10" fmla="*/ 2147483647 w 408"/>
              <a:gd name="T11" fmla="*/ 2147483647 h 306"/>
              <a:gd name="T12" fmla="*/ 2147483647 w 408"/>
              <a:gd name="T13" fmla="*/ 2147483647 h 306"/>
              <a:gd name="T14" fmla="*/ 2147483647 w 408"/>
              <a:gd name="T15" fmla="*/ 2147483647 h 306"/>
              <a:gd name="T16" fmla="*/ 2147483647 w 408"/>
              <a:gd name="T17" fmla="*/ 2147483647 h 306"/>
              <a:gd name="T18" fmla="*/ 2147483647 w 408"/>
              <a:gd name="T19" fmla="*/ 2147483647 h 306"/>
              <a:gd name="T20" fmla="*/ 2147483647 w 408"/>
              <a:gd name="T21" fmla="*/ 2147483647 h 306"/>
              <a:gd name="T22" fmla="*/ 2147483647 w 408"/>
              <a:gd name="T23" fmla="*/ 2147483647 h 306"/>
              <a:gd name="T24" fmla="*/ 2147483647 w 408"/>
              <a:gd name="T25" fmla="*/ 2147483647 h 306"/>
              <a:gd name="T26" fmla="*/ 2147483647 w 408"/>
              <a:gd name="T27" fmla="*/ 2147483647 h 306"/>
              <a:gd name="T28" fmla="*/ 2147483647 w 408"/>
              <a:gd name="T29" fmla="*/ 2147483647 h 306"/>
              <a:gd name="T30" fmla="*/ 2147483647 w 408"/>
              <a:gd name="T31" fmla="*/ 2147483647 h 306"/>
              <a:gd name="T32" fmla="*/ 2147483647 w 408"/>
              <a:gd name="T33" fmla="*/ 2147483647 h 306"/>
              <a:gd name="T34" fmla="*/ 0 w 408"/>
              <a:gd name="T35" fmla="*/ 2147483647 h 306"/>
              <a:gd name="T36" fmla="*/ 2147483647 w 408"/>
              <a:gd name="T37" fmla="*/ 2147483647 h 306"/>
              <a:gd name="T38" fmla="*/ 2147483647 w 408"/>
              <a:gd name="T39" fmla="*/ 2147483647 h 306"/>
              <a:gd name="T40" fmla="*/ 2147483647 w 408"/>
              <a:gd name="T41" fmla="*/ 0 h 306"/>
              <a:gd name="T42" fmla="*/ 2147483647 w 408"/>
              <a:gd name="T43" fmla="*/ 2147483647 h 306"/>
              <a:gd name="T44" fmla="*/ 2147483647 w 408"/>
              <a:gd name="T45" fmla="*/ 2147483647 h 306"/>
              <a:gd name="T46" fmla="*/ 2147483647 w 408"/>
              <a:gd name="T47" fmla="*/ 2147483647 h 30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8"/>
              <a:gd name="T73" fmla="*/ 0 h 306"/>
              <a:gd name="T74" fmla="*/ 408 w 408"/>
              <a:gd name="T75" fmla="*/ 306 h 30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8" h="306">
                <a:moveTo>
                  <a:pt x="360" y="78"/>
                </a:moveTo>
                <a:lnTo>
                  <a:pt x="378" y="78"/>
                </a:lnTo>
                <a:lnTo>
                  <a:pt x="384" y="96"/>
                </a:lnTo>
                <a:lnTo>
                  <a:pt x="396" y="120"/>
                </a:lnTo>
                <a:lnTo>
                  <a:pt x="408" y="138"/>
                </a:lnTo>
                <a:lnTo>
                  <a:pt x="384" y="192"/>
                </a:lnTo>
                <a:lnTo>
                  <a:pt x="360" y="216"/>
                </a:lnTo>
                <a:lnTo>
                  <a:pt x="366" y="234"/>
                </a:lnTo>
                <a:lnTo>
                  <a:pt x="342" y="264"/>
                </a:lnTo>
                <a:lnTo>
                  <a:pt x="336" y="300"/>
                </a:lnTo>
                <a:lnTo>
                  <a:pt x="318" y="282"/>
                </a:lnTo>
                <a:lnTo>
                  <a:pt x="78" y="306"/>
                </a:lnTo>
                <a:lnTo>
                  <a:pt x="78" y="282"/>
                </a:lnTo>
                <a:lnTo>
                  <a:pt x="66" y="246"/>
                </a:lnTo>
                <a:lnTo>
                  <a:pt x="66" y="216"/>
                </a:lnTo>
                <a:lnTo>
                  <a:pt x="42" y="168"/>
                </a:lnTo>
                <a:lnTo>
                  <a:pt x="24" y="108"/>
                </a:lnTo>
                <a:lnTo>
                  <a:pt x="0" y="78"/>
                </a:lnTo>
                <a:lnTo>
                  <a:pt x="18" y="54"/>
                </a:lnTo>
                <a:lnTo>
                  <a:pt x="6" y="24"/>
                </a:lnTo>
                <a:lnTo>
                  <a:pt x="324" y="0"/>
                </a:lnTo>
                <a:lnTo>
                  <a:pt x="354" y="24"/>
                </a:lnTo>
                <a:lnTo>
                  <a:pt x="342" y="42"/>
                </a:lnTo>
                <a:lnTo>
                  <a:pt x="360" y="7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4" name="Freeform 22"/>
          <p:cNvSpPr>
            <a:spLocks noChangeAspect="1"/>
          </p:cNvSpPr>
          <p:nvPr/>
        </p:nvSpPr>
        <p:spPr bwMode="auto">
          <a:xfrm>
            <a:off x="4765675" y="3065463"/>
            <a:ext cx="1112838" cy="863600"/>
          </a:xfrm>
          <a:custGeom>
            <a:avLst/>
            <a:gdLst>
              <a:gd name="T0" fmla="*/ 2147483647 w 456"/>
              <a:gd name="T1" fmla="*/ 2147483647 h 354"/>
              <a:gd name="T2" fmla="*/ 2147483647 w 456"/>
              <a:gd name="T3" fmla="*/ 2147483647 h 354"/>
              <a:gd name="T4" fmla="*/ 2147483647 w 456"/>
              <a:gd name="T5" fmla="*/ 2147483647 h 354"/>
              <a:gd name="T6" fmla="*/ 2147483647 w 456"/>
              <a:gd name="T7" fmla="*/ 2147483647 h 354"/>
              <a:gd name="T8" fmla="*/ 2147483647 w 456"/>
              <a:gd name="T9" fmla="*/ 2147483647 h 354"/>
              <a:gd name="T10" fmla="*/ 2147483647 w 456"/>
              <a:gd name="T11" fmla="*/ 2147483647 h 354"/>
              <a:gd name="T12" fmla="*/ 0 w 456"/>
              <a:gd name="T13" fmla="*/ 2147483647 h 354"/>
              <a:gd name="T14" fmla="*/ 2147483647 w 456"/>
              <a:gd name="T15" fmla="*/ 0 h 354"/>
              <a:gd name="T16" fmla="*/ 2147483647 w 456"/>
              <a:gd name="T17" fmla="*/ 2147483647 h 354"/>
              <a:gd name="T18" fmla="*/ 2147483647 w 456"/>
              <a:gd name="T19" fmla="*/ 2147483647 h 354"/>
              <a:gd name="T20" fmla="*/ 2147483647 w 456"/>
              <a:gd name="T21" fmla="*/ 2147483647 h 354"/>
              <a:gd name="T22" fmla="*/ 2147483647 w 456"/>
              <a:gd name="T23" fmla="*/ 2147483647 h 354"/>
              <a:gd name="T24" fmla="*/ 2147483647 w 456"/>
              <a:gd name="T25" fmla="*/ 2147483647 h 354"/>
              <a:gd name="T26" fmla="*/ 2147483647 w 456"/>
              <a:gd name="T27" fmla="*/ 2147483647 h 354"/>
              <a:gd name="T28" fmla="*/ 2147483647 w 456"/>
              <a:gd name="T29" fmla="*/ 2147483647 h 354"/>
              <a:gd name="T30" fmla="*/ 2147483647 w 456"/>
              <a:gd name="T31" fmla="*/ 2147483647 h 354"/>
              <a:gd name="T32" fmla="*/ 2147483647 w 456"/>
              <a:gd name="T33" fmla="*/ 2147483647 h 354"/>
              <a:gd name="T34" fmla="*/ 2147483647 w 456"/>
              <a:gd name="T35" fmla="*/ 2147483647 h 354"/>
              <a:gd name="T36" fmla="*/ 2147483647 w 456"/>
              <a:gd name="T37" fmla="*/ 2147483647 h 354"/>
              <a:gd name="T38" fmla="*/ 2147483647 w 456"/>
              <a:gd name="T39" fmla="*/ 2147483647 h 354"/>
              <a:gd name="T40" fmla="*/ 2147483647 w 456"/>
              <a:gd name="T41" fmla="*/ 2147483647 h 354"/>
              <a:gd name="T42" fmla="*/ 2147483647 w 456"/>
              <a:gd name="T43" fmla="*/ 2147483647 h 354"/>
              <a:gd name="T44" fmla="*/ 2147483647 w 456"/>
              <a:gd name="T45" fmla="*/ 2147483647 h 354"/>
              <a:gd name="T46" fmla="*/ 2147483647 w 456"/>
              <a:gd name="T47" fmla="*/ 2147483647 h 354"/>
              <a:gd name="T48" fmla="*/ 2147483647 w 456"/>
              <a:gd name="T49" fmla="*/ 2147483647 h 354"/>
              <a:gd name="T50" fmla="*/ 2147483647 w 456"/>
              <a:gd name="T51" fmla="*/ 2147483647 h 3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6"/>
              <a:gd name="T79" fmla="*/ 0 h 354"/>
              <a:gd name="T80" fmla="*/ 456 w 456"/>
              <a:gd name="T81" fmla="*/ 354 h 35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6" h="354">
                <a:moveTo>
                  <a:pt x="360" y="312"/>
                </a:moveTo>
                <a:lnTo>
                  <a:pt x="84" y="342"/>
                </a:lnTo>
                <a:lnTo>
                  <a:pt x="78" y="282"/>
                </a:lnTo>
                <a:lnTo>
                  <a:pt x="78" y="120"/>
                </a:lnTo>
                <a:lnTo>
                  <a:pt x="36" y="90"/>
                </a:lnTo>
                <a:lnTo>
                  <a:pt x="54" y="66"/>
                </a:lnTo>
                <a:lnTo>
                  <a:pt x="0" y="24"/>
                </a:lnTo>
                <a:lnTo>
                  <a:pt x="240" y="0"/>
                </a:lnTo>
                <a:lnTo>
                  <a:pt x="258" y="18"/>
                </a:lnTo>
                <a:lnTo>
                  <a:pt x="264" y="54"/>
                </a:lnTo>
                <a:lnTo>
                  <a:pt x="318" y="120"/>
                </a:lnTo>
                <a:lnTo>
                  <a:pt x="342" y="120"/>
                </a:lnTo>
                <a:lnTo>
                  <a:pt x="354" y="126"/>
                </a:lnTo>
                <a:lnTo>
                  <a:pt x="348" y="162"/>
                </a:lnTo>
                <a:lnTo>
                  <a:pt x="384" y="198"/>
                </a:lnTo>
                <a:lnTo>
                  <a:pt x="414" y="210"/>
                </a:lnTo>
                <a:lnTo>
                  <a:pt x="402" y="246"/>
                </a:lnTo>
                <a:lnTo>
                  <a:pt x="414" y="264"/>
                </a:lnTo>
                <a:lnTo>
                  <a:pt x="438" y="264"/>
                </a:lnTo>
                <a:lnTo>
                  <a:pt x="444" y="246"/>
                </a:lnTo>
                <a:lnTo>
                  <a:pt x="456" y="282"/>
                </a:lnTo>
                <a:lnTo>
                  <a:pt x="438" y="306"/>
                </a:lnTo>
                <a:lnTo>
                  <a:pt x="402" y="354"/>
                </a:lnTo>
                <a:lnTo>
                  <a:pt x="360" y="348"/>
                </a:lnTo>
                <a:lnTo>
                  <a:pt x="384" y="336"/>
                </a:lnTo>
                <a:lnTo>
                  <a:pt x="360" y="312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5" name="Freeform 23"/>
          <p:cNvSpPr>
            <a:spLocks noChangeAspect="1"/>
          </p:cNvSpPr>
          <p:nvPr/>
        </p:nvSpPr>
        <p:spPr bwMode="auto">
          <a:xfrm>
            <a:off x="4970463" y="3825875"/>
            <a:ext cx="776287" cy="849313"/>
          </a:xfrm>
          <a:custGeom>
            <a:avLst/>
            <a:gdLst>
              <a:gd name="T0" fmla="*/ 2147483647 w 318"/>
              <a:gd name="T1" fmla="*/ 2147483647 h 348"/>
              <a:gd name="T2" fmla="*/ 2147483647 w 318"/>
              <a:gd name="T3" fmla="*/ 2147483647 h 348"/>
              <a:gd name="T4" fmla="*/ 2147483647 w 318"/>
              <a:gd name="T5" fmla="*/ 2147483647 h 348"/>
              <a:gd name="T6" fmla="*/ 2147483647 w 318"/>
              <a:gd name="T7" fmla="*/ 2147483647 h 348"/>
              <a:gd name="T8" fmla="*/ 2147483647 w 318"/>
              <a:gd name="T9" fmla="*/ 2147483647 h 348"/>
              <a:gd name="T10" fmla="*/ 2147483647 w 318"/>
              <a:gd name="T11" fmla="*/ 2147483647 h 348"/>
              <a:gd name="T12" fmla="*/ 2147483647 w 318"/>
              <a:gd name="T13" fmla="*/ 2147483647 h 348"/>
              <a:gd name="T14" fmla="*/ 2147483647 w 318"/>
              <a:gd name="T15" fmla="*/ 2147483647 h 348"/>
              <a:gd name="T16" fmla="*/ 2147483647 w 318"/>
              <a:gd name="T17" fmla="*/ 2147483647 h 348"/>
              <a:gd name="T18" fmla="*/ 2147483647 w 318"/>
              <a:gd name="T19" fmla="*/ 2147483647 h 348"/>
              <a:gd name="T20" fmla="*/ 2147483647 w 318"/>
              <a:gd name="T21" fmla="*/ 2147483647 h 348"/>
              <a:gd name="T22" fmla="*/ 2147483647 w 318"/>
              <a:gd name="T23" fmla="*/ 2147483647 h 348"/>
              <a:gd name="T24" fmla="*/ 2147483647 w 318"/>
              <a:gd name="T25" fmla="*/ 2147483647 h 348"/>
              <a:gd name="T26" fmla="*/ 2147483647 w 318"/>
              <a:gd name="T27" fmla="*/ 2147483647 h 348"/>
              <a:gd name="T28" fmla="*/ 2147483647 w 318"/>
              <a:gd name="T29" fmla="*/ 2147483647 h 348"/>
              <a:gd name="T30" fmla="*/ 0 w 318"/>
              <a:gd name="T31" fmla="*/ 2147483647 h 348"/>
              <a:gd name="T32" fmla="*/ 2147483647 w 318"/>
              <a:gd name="T33" fmla="*/ 0 h 348"/>
              <a:gd name="T34" fmla="*/ 2147483647 w 318"/>
              <a:gd name="T35" fmla="*/ 2147483647 h 348"/>
              <a:gd name="T36" fmla="*/ 2147483647 w 318"/>
              <a:gd name="T37" fmla="*/ 2147483647 h 3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8"/>
              <a:gd name="T58" fmla="*/ 0 h 348"/>
              <a:gd name="T59" fmla="*/ 318 w 318"/>
              <a:gd name="T60" fmla="*/ 348 h 3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8" h="348">
                <a:moveTo>
                  <a:pt x="276" y="36"/>
                </a:moveTo>
                <a:lnTo>
                  <a:pt x="318" y="42"/>
                </a:lnTo>
                <a:lnTo>
                  <a:pt x="306" y="108"/>
                </a:lnTo>
                <a:lnTo>
                  <a:pt x="306" y="138"/>
                </a:lnTo>
                <a:lnTo>
                  <a:pt x="276" y="174"/>
                </a:lnTo>
                <a:lnTo>
                  <a:pt x="258" y="228"/>
                </a:lnTo>
                <a:lnTo>
                  <a:pt x="240" y="264"/>
                </a:lnTo>
                <a:lnTo>
                  <a:pt x="246" y="306"/>
                </a:lnTo>
                <a:lnTo>
                  <a:pt x="240" y="336"/>
                </a:lnTo>
                <a:lnTo>
                  <a:pt x="42" y="348"/>
                </a:lnTo>
                <a:lnTo>
                  <a:pt x="42" y="306"/>
                </a:lnTo>
                <a:lnTo>
                  <a:pt x="18" y="306"/>
                </a:lnTo>
                <a:lnTo>
                  <a:pt x="12" y="294"/>
                </a:lnTo>
                <a:lnTo>
                  <a:pt x="18" y="204"/>
                </a:lnTo>
                <a:lnTo>
                  <a:pt x="12" y="102"/>
                </a:lnTo>
                <a:lnTo>
                  <a:pt x="0" y="30"/>
                </a:lnTo>
                <a:lnTo>
                  <a:pt x="276" y="0"/>
                </a:lnTo>
                <a:lnTo>
                  <a:pt x="300" y="24"/>
                </a:lnTo>
                <a:lnTo>
                  <a:pt x="276" y="36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6" name="Freeform 24"/>
          <p:cNvSpPr>
            <a:spLocks noChangeAspect="1"/>
          </p:cNvSpPr>
          <p:nvPr/>
        </p:nvSpPr>
        <p:spPr bwMode="auto">
          <a:xfrm>
            <a:off x="5073650" y="4648200"/>
            <a:ext cx="923925" cy="730250"/>
          </a:xfrm>
          <a:custGeom>
            <a:avLst/>
            <a:gdLst>
              <a:gd name="T0" fmla="*/ 2147483647 w 378"/>
              <a:gd name="T1" fmla="*/ 0 h 300"/>
              <a:gd name="T2" fmla="*/ 2147483647 w 378"/>
              <a:gd name="T3" fmla="*/ 2147483647 h 300"/>
              <a:gd name="T4" fmla="*/ 2147483647 w 378"/>
              <a:gd name="T5" fmla="*/ 2147483647 h 300"/>
              <a:gd name="T6" fmla="*/ 2147483647 w 378"/>
              <a:gd name="T7" fmla="*/ 2147483647 h 300"/>
              <a:gd name="T8" fmla="*/ 2147483647 w 378"/>
              <a:gd name="T9" fmla="*/ 2147483647 h 300"/>
              <a:gd name="T10" fmla="*/ 2147483647 w 378"/>
              <a:gd name="T11" fmla="*/ 2147483647 h 300"/>
              <a:gd name="T12" fmla="*/ 2147483647 w 378"/>
              <a:gd name="T13" fmla="*/ 2147483647 h 300"/>
              <a:gd name="T14" fmla="*/ 2147483647 w 378"/>
              <a:gd name="T15" fmla="*/ 2147483647 h 300"/>
              <a:gd name="T16" fmla="*/ 2147483647 w 378"/>
              <a:gd name="T17" fmla="*/ 2147483647 h 300"/>
              <a:gd name="T18" fmla="*/ 2147483647 w 378"/>
              <a:gd name="T19" fmla="*/ 2147483647 h 300"/>
              <a:gd name="T20" fmla="*/ 2147483647 w 378"/>
              <a:gd name="T21" fmla="*/ 2147483647 h 300"/>
              <a:gd name="T22" fmla="*/ 2147483647 w 378"/>
              <a:gd name="T23" fmla="*/ 2147483647 h 300"/>
              <a:gd name="T24" fmla="*/ 2147483647 w 378"/>
              <a:gd name="T25" fmla="*/ 2147483647 h 300"/>
              <a:gd name="T26" fmla="*/ 2147483647 w 378"/>
              <a:gd name="T27" fmla="*/ 2147483647 h 300"/>
              <a:gd name="T28" fmla="*/ 2147483647 w 378"/>
              <a:gd name="T29" fmla="*/ 2147483647 h 300"/>
              <a:gd name="T30" fmla="*/ 2147483647 w 378"/>
              <a:gd name="T31" fmla="*/ 2147483647 h 300"/>
              <a:gd name="T32" fmla="*/ 2147483647 w 378"/>
              <a:gd name="T33" fmla="*/ 2147483647 h 300"/>
              <a:gd name="T34" fmla="*/ 2147483647 w 378"/>
              <a:gd name="T35" fmla="*/ 2147483647 h 300"/>
              <a:gd name="T36" fmla="*/ 2147483647 w 378"/>
              <a:gd name="T37" fmla="*/ 2147483647 h 300"/>
              <a:gd name="T38" fmla="*/ 2147483647 w 378"/>
              <a:gd name="T39" fmla="*/ 2147483647 h 300"/>
              <a:gd name="T40" fmla="*/ 2147483647 w 378"/>
              <a:gd name="T41" fmla="*/ 2147483647 h 300"/>
              <a:gd name="T42" fmla="*/ 2147483647 w 378"/>
              <a:gd name="T43" fmla="*/ 2147483647 h 300"/>
              <a:gd name="T44" fmla="*/ 2147483647 w 378"/>
              <a:gd name="T45" fmla="*/ 2147483647 h 300"/>
              <a:gd name="T46" fmla="*/ 2147483647 w 378"/>
              <a:gd name="T47" fmla="*/ 2147483647 h 300"/>
              <a:gd name="T48" fmla="*/ 0 w 378"/>
              <a:gd name="T49" fmla="*/ 2147483647 h 300"/>
              <a:gd name="T50" fmla="*/ 2147483647 w 378"/>
              <a:gd name="T51" fmla="*/ 0 h 3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78"/>
              <a:gd name="T79" fmla="*/ 0 h 300"/>
              <a:gd name="T80" fmla="*/ 378 w 378"/>
              <a:gd name="T81" fmla="*/ 300 h 3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78" h="300">
                <a:moveTo>
                  <a:pt x="198" y="0"/>
                </a:moveTo>
                <a:lnTo>
                  <a:pt x="222" y="54"/>
                </a:lnTo>
                <a:lnTo>
                  <a:pt x="192" y="108"/>
                </a:lnTo>
                <a:lnTo>
                  <a:pt x="180" y="156"/>
                </a:lnTo>
                <a:lnTo>
                  <a:pt x="318" y="150"/>
                </a:lnTo>
                <a:lnTo>
                  <a:pt x="318" y="180"/>
                </a:lnTo>
                <a:lnTo>
                  <a:pt x="342" y="204"/>
                </a:lnTo>
                <a:lnTo>
                  <a:pt x="294" y="210"/>
                </a:lnTo>
                <a:lnTo>
                  <a:pt x="288" y="216"/>
                </a:lnTo>
                <a:lnTo>
                  <a:pt x="336" y="252"/>
                </a:lnTo>
                <a:lnTo>
                  <a:pt x="378" y="300"/>
                </a:lnTo>
                <a:lnTo>
                  <a:pt x="330" y="276"/>
                </a:lnTo>
                <a:lnTo>
                  <a:pt x="318" y="300"/>
                </a:lnTo>
                <a:lnTo>
                  <a:pt x="234" y="300"/>
                </a:lnTo>
                <a:lnTo>
                  <a:pt x="234" y="288"/>
                </a:lnTo>
                <a:lnTo>
                  <a:pt x="228" y="270"/>
                </a:lnTo>
                <a:lnTo>
                  <a:pt x="204" y="276"/>
                </a:lnTo>
                <a:lnTo>
                  <a:pt x="180" y="258"/>
                </a:lnTo>
                <a:lnTo>
                  <a:pt x="156" y="264"/>
                </a:lnTo>
                <a:lnTo>
                  <a:pt x="156" y="282"/>
                </a:lnTo>
                <a:lnTo>
                  <a:pt x="24" y="276"/>
                </a:lnTo>
                <a:lnTo>
                  <a:pt x="48" y="174"/>
                </a:lnTo>
                <a:lnTo>
                  <a:pt x="36" y="126"/>
                </a:lnTo>
                <a:lnTo>
                  <a:pt x="18" y="90"/>
                </a:lnTo>
                <a:lnTo>
                  <a:pt x="0" y="12"/>
                </a:lnTo>
                <a:lnTo>
                  <a:pt x="198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7" name="Freeform 25"/>
          <p:cNvSpPr>
            <a:spLocks noChangeAspect="1"/>
          </p:cNvSpPr>
          <p:nvPr/>
        </p:nvSpPr>
        <p:spPr bwMode="auto">
          <a:xfrm>
            <a:off x="5118100" y="1717675"/>
            <a:ext cx="879475" cy="893763"/>
          </a:xfrm>
          <a:custGeom>
            <a:avLst/>
            <a:gdLst>
              <a:gd name="T0" fmla="*/ 2147483647 w 360"/>
              <a:gd name="T1" fmla="*/ 2147483647 h 366"/>
              <a:gd name="T2" fmla="*/ 2147483647 w 360"/>
              <a:gd name="T3" fmla="*/ 0 h 366"/>
              <a:gd name="T4" fmla="*/ 2147483647 w 360"/>
              <a:gd name="T5" fmla="*/ 2147483647 h 366"/>
              <a:gd name="T6" fmla="*/ 2147483647 w 360"/>
              <a:gd name="T7" fmla="*/ 2147483647 h 366"/>
              <a:gd name="T8" fmla="*/ 2147483647 w 360"/>
              <a:gd name="T9" fmla="*/ 2147483647 h 366"/>
              <a:gd name="T10" fmla="*/ 2147483647 w 360"/>
              <a:gd name="T11" fmla="*/ 2147483647 h 366"/>
              <a:gd name="T12" fmla="*/ 2147483647 w 360"/>
              <a:gd name="T13" fmla="*/ 2147483647 h 366"/>
              <a:gd name="T14" fmla="*/ 2147483647 w 360"/>
              <a:gd name="T15" fmla="*/ 2147483647 h 366"/>
              <a:gd name="T16" fmla="*/ 2147483647 w 360"/>
              <a:gd name="T17" fmla="*/ 2147483647 h 366"/>
              <a:gd name="T18" fmla="*/ 2147483647 w 360"/>
              <a:gd name="T19" fmla="*/ 2147483647 h 366"/>
              <a:gd name="T20" fmla="*/ 2147483647 w 360"/>
              <a:gd name="T21" fmla="*/ 2147483647 h 366"/>
              <a:gd name="T22" fmla="*/ 2147483647 w 360"/>
              <a:gd name="T23" fmla="*/ 2147483647 h 366"/>
              <a:gd name="T24" fmla="*/ 2147483647 w 360"/>
              <a:gd name="T25" fmla="*/ 2147483647 h 366"/>
              <a:gd name="T26" fmla="*/ 2147483647 w 360"/>
              <a:gd name="T27" fmla="*/ 2147483647 h 366"/>
              <a:gd name="T28" fmla="*/ 2147483647 w 360"/>
              <a:gd name="T29" fmla="*/ 2147483647 h 366"/>
              <a:gd name="T30" fmla="*/ 2147483647 w 360"/>
              <a:gd name="T31" fmla="*/ 2147483647 h 366"/>
              <a:gd name="T32" fmla="*/ 2147483647 w 360"/>
              <a:gd name="T33" fmla="*/ 2147483647 h 366"/>
              <a:gd name="T34" fmla="*/ 2147483647 w 360"/>
              <a:gd name="T35" fmla="*/ 2147483647 h 366"/>
              <a:gd name="T36" fmla="*/ 2147483647 w 360"/>
              <a:gd name="T37" fmla="*/ 2147483647 h 366"/>
              <a:gd name="T38" fmla="*/ 2147483647 w 360"/>
              <a:gd name="T39" fmla="*/ 2147483647 h 366"/>
              <a:gd name="T40" fmla="*/ 2147483647 w 360"/>
              <a:gd name="T41" fmla="*/ 2147483647 h 366"/>
              <a:gd name="T42" fmla="*/ 2147483647 w 360"/>
              <a:gd name="T43" fmla="*/ 2147483647 h 366"/>
              <a:gd name="T44" fmla="*/ 2147483647 w 360"/>
              <a:gd name="T45" fmla="*/ 2147483647 h 366"/>
              <a:gd name="T46" fmla="*/ 0 w 360"/>
              <a:gd name="T47" fmla="*/ 2147483647 h 366"/>
              <a:gd name="T48" fmla="*/ 2147483647 w 360"/>
              <a:gd name="T49" fmla="*/ 2147483647 h 366"/>
              <a:gd name="T50" fmla="*/ 2147483647 w 360"/>
              <a:gd name="T51" fmla="*/ 2147483647 h 366"/>
              <a:gd name="T52" fmla="*/ 2147483647 w 360"/>
              <a:gd name="T53" fmla="*/ 2147483647 h 366"/>
              <a:gd name="T54" fmla="*/ 2147483647 w 360"/>
              <a:gd name="T55" fmla="*/ 2147483647 h 3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0"/>
              <a:gd name="T85" fmla="*/ 0 h 366"/>
              <a:gd name="T86" fmla="*/ 360 w 360"/>
              <a:gd name="T87" fmla="*/ 366 h 3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0" h="366">
                <a:moveTo>
                  <a:pt x="72" y="24"/>
                </a:moveTo>
                <a:lnTo>
                  <a:pt x="132" y="0"/>
                </a:lnTo>
                <a:lnTo>
                  <a:pt x="126" y="30"/>
                </a:lnTo>
                <a:lnTo>
                  <a:pt x="144" y="30"/>
                </a:lnTo>
                <a:lnTo>
                  <a:pt x="216" y="60"/>
                </a:lnTo>
                <a:lnTo>
                  <a:pt x="276" y="72"/>
                </a:lnTo>
                <a:lnTo>
                  <a:pt x="300" y="84"/>
                </a:lnTo>
                <a:lnTo>
                  <a:pt x="300" y="108"/>
                </a:lnTo>
                <a:lnTo>
                  <a:pt x="324" y="126"/>
                </a:lnTo>
                <a:lnTo>
                  <a:pt x="324" y="192"/>
                </a:lnTo>
                <a:lnTo>
                  <a:pt x="360" y="144"/>
                </a:lnTo>
                <a:lnTo>
                  <a:pt x="330" y="246"/>
                </a:lnTo>
                <a:lnTo>
                  <a:pt x="342" y="342"/>
                </a:lnTo>
                <a:lnTo>
                  <a:pt x="162" y="366"/>
                </a:lnTo>
                <a:lnTo>
                  <a:pt x="156" y="348"/>
                </a:lnTo>
                <a:lnTo>
                  <a:pt x="138" y="348"/>
                </a:lnTo>
                <a:lnTo>
                  <a:pt x="120" y="312"/>
                </a:lnTo>
                <a:lnTo>
                  <a:pt x="132" y="294"/>
                </a:lnTo>
                <a:lnTo>
                  <a:pt x="102" y="270"/>
                </a:lnTo>
                <a:lnTo>
                  <a:pt x="96" y="240"/>
                </a:lnTo>
                <a:lnTo>
                  <a:pt x="60" y="228"/>
                </a:lnTo>
                <a:lnTo>
                  <a:pt x="6" y="174"/>
                </a:lnTo>
                <a:lnTo>
                  <a:pt x="18" y="108"/>
                </a:lnTo>
                <a:lnTo>
                  <a:pt x="0" y="102"/>
                </a:lnTo>
                <a:lnTo>
                  <a:pt x="30" y="72"/>
                </a:lnTo>
                <a:lnTo>
                  <a:pt x="30" y="18"/>
                </a:lnTo>
                <a:lnTo>
                  <a:pt x="42" y="12"/>
                </a:lnTo>
                <a:lnTo>
                  <a:pt x="72" y="2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8" name="Freeform 26"/>
          <p:cNvSpPr>
            <a:spLocks noChangeAspect="1"/>
          </p:cNvSpPr>
          <p:nvPr/>
        </p:nvSpPr>
        <p:spPr bwMode="auto">
          <a:xfrm>
            <a:off x="5395913" y="2551113"/>
            <a:ext cx="717550" cy="1157287"/>
          </a:xfrm>
          <a:custGeom>
            <a:avLst/>
            <a:gdLst>
              <a:gd name="T0" fmla="*/ 0 w 294"/>
              <a:gd name="T1" fmla="*/ 2147483647 h 474"/>
              <a:gd name="T2" fmla="*/ 2147483647 w 294"/>
              <a:gd name="T3" fmla="*/ 2147483647 h 474"/>
              <a:gd name="T4" fmla="*/ 2147483647 w 294"/>
              <a:gd name="T5" fmla="*/ 2147483647 h 474"/>
              <a:gd name="T6" fmla="*/ 2147483647 w 294"/>
              <a:gd name="T7" fmla="*/ 2147483647 h 474"/>
              <a:gd name="T8" fmla="*/ 2147483647 w 294"/>
              <a:gd name="T9" fmla="*/ 2147483647 h 474"/>
              <a:gd name="T10" fmla="*/ 2147483647 w 294"/>
              <a:gd name="T11" fmla="*/ 2147483647 h 474"/>
              <a:gd name="T12" fmla="*/ 2147483647 w 294"/>
              <a:gd name="T13" fmla="*/ 2147483647 h 474"/>
              <a:gd name="T14" fmla="*/ 2147483647 w 294"/>
              <a:gd name="T15" fmla="*/ 2147483647 h 474"/>
              <a:gd name="T16" fmla="*/ 2147483647 w 294"/>
              <a:gd name="T17" fmla="*/ 0 h 474"/>
              <a:gd name="T18" fmla="*/ 2147483647 w 294"/>
              <a:gd name="T19" fmla="*/ 2147483647 h 474"/>
              <a:gd name="T20" fmla="*/ 2147483647 w 294"/>
              <a:gd name="T21" fmla="*/ 2147483647 h 474"/>
              <a:gd name="T22" fmla="*/ 2147483647 w 294"/>
              <a:gd name="T23" fmla="*/ 2147483647 h 474"/>
              <a:gd name="T24" fmla="*/ 2147483647 w 294"/>
              <a:gd name="T25" fmla="*/ 2147483647 h 474"/>
              <a:gd name="T26" fmla="*/ 2147483647 w 294"/>
              <a:gd name="T27" fmla="*/ 2147483647 h 474"/>
              <a:gd name="T28" fmla="*/ 2147483647 w 294"/>
              <a:gd name="T29" fmla="*/ 2147483647 h 474"/>
              <a:gd name="T30" fmla="*/ 2147483647 w 294"/>
              <a:gd name="T31" fmla="*/ 2147483647 h 474"/>
              <a:gd name="T32" fmla="*/ 2147483647 w 294"/>
              <a:gd name="T33" fmla="*/ 2147483647 h 474"/>
              <a:gd name="T34" fmla="*/ 2147483647 w 294"/>
              <a:gd name="T35" fmla="*/ 2147483647 h 474"/>
              <a:gd name="T36" fmla="*/ 2147483647 w 294"/>
              <a:gd name="T37" fmla="*/ 2147483647 h 474"/>
              <a:gd name="T38" fmla="*/ 2147483647 w 294"/>
              <a:gd name="T39" fmla="*/ 2147483647 h 474"/>
              <a:gd name="T40" fmla="*/ 2147483647 w 294"/>
              <a:gd name="T41" fmla="*/ 2147483647 h 474"/>
              <a:gd name="T42" fmla="*/ 2147483647 w 294"/>
              <a:gd name="T43" fmla="*/ 2147483647 h 474"/>
              <a:gd name="T44" fmla="*/ 2147483647 w 294"/>
              <a:gd name="T45" fmla="*/ 2147483647 h 474"/>
              <a:gd name="T46" fmla="*/ 2147483647 w 294"/>
              <a:gd name="T47" fmla="*/ 2147483647 h 474"/>
              <a:gd name="T48" fmla="*/ 2147483647 w 294"/>
              <a:gd name="T49" fmla="*/ 2147483647 h 474"/>
              <a:gd name="T50" fmla="*/ 2147483647 w 294"/>
              <a:gd name="T51" fmla="*/ 2147483647 h 474"/>
              <a:gd name="T52" fmla="*/ 2147483647 w 294"/>
              <a:gd name="T53" fmla="*/ 2147483647 h 474"/>
              <a:gd name="T54" fmla="*/ 2147483647 w 294"/>
              <a:gd name="T55" fmla="*/ 2147483647 h 474"/>
              <a:gd name="T56" fmla="*/ 0 w 294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4"/>
              <a:gd name="T88" fmla="*/ 0 h 474"/>
              <a:gd name="T89" fmla="*/ 294 w 294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4" h="474">
                <a:moveTo>
                  <a:pt x="0" y="228"/>
                </a:moveTo>
                <a:lnTo>
                  <a:pt x="6" y="192"/>
                </a:lnTo>
                <a:lnTo>
                  <a:pt x="30" y="162"/>
                </a:lnTo>
                <a:lnTo>
                  <a:pt x="24" y="144"/>
                </a:lnTo>
                <a:lnTo>
                  <a:pt x="48" y="120"/>
                </a:lnTo>
                <a:lnTo>
                  <a:pt x="72" y="66"/>
                </a:lnTo>
                <a:lnTo>
                  <a:pt x="60" y="48"/>
                </a:lnTo>
                <a:lnTo>
                  <a:pt x="48" y="24"/>
                </a:lnTo>
                <a:lnTo>
                  <a:pt x="228" y="0"/>
                </a:lnTo>
                <a:lnTo>
                  <a:pt x="228" y="66"/>
                </a:lnTo>
                <a:lnTo>
                  <a:pt x="252" y="78"/>
                </a:lnTo>
                <a:lnTo>
                  <a:pt x="276" y="294"/>
                </a:lnTo>
                <a:lnTo>
                  <a:pt x="294" y="330"/>
                </a:lnTo>
                <a:lnTo>
                  <a:pt x="252" y="396"/>
                </a:lnTo>
                <a:lnTo>
                  <a:pt x="252" y="426"/>
                </a:lnTo>
                <a:lnTo>
                  <a:pt x="222" y="444"/>
                </a:lnTo>
                <a:lnTo>
                  <a:pt x="228" y="456"/>
                </a:lnTo>
                <a:lnTo>
                  <a:pt x="186" y="456"/>
                </a:lnTo>
                <a:lnTo>
                  <a:pt x="180" y="474"/>
                </a:lnTo>
                <a:lnTo>
                  <a:pt x="156" y="474"/>
                </a:lnTo>
                <a:lnTo>
                  <a:pt x="144" y="456"/>
                </a:lnTo>
                <a:lnTo>
                  <a:pt x="156" y="420"/>
                </a:lnTo>
                <a:lnTo>
                  <a:pt x="126" y="408"/>
                </a:lnTo>
                <a:lnTo>
                  <a:pt x="90" y="372"/>
                </a:lnTo>
                <a:lnTo>
                  <a:pt x="96" y="336"/>
                </a:lnTo>
                <a:lnTo>
                  <a:pt x="84" y="330"/>
                </a:lnTo>
                <a:lnTo>
                  <a:pt x="60" y="330"/>
                </a:lnTo>
                <a:lnTo>
                  <a:pt x="6" y="264"/>
                </a:lnTo>
                <a:lnTo>
                  <a:pt x="0" y="22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9" name="Freeform 27"/>
          <p:cNvSpPr>
            <a:spLocks noChangeAspect="1"/>
          </p:cNvSpPr>
          <p:nvPr/>
        </p:nvSpPr>
        <p:spPr bwMode="auto">
          <a:xfrm>
            <a:off x="5513388" y="4105275"/>
            <a:ext cx="644525" cy="1039813"/>
          </a:xfrm>
          <a:custGeom>
            <a:avLst/>
            <a:gdLst>
              <a:gd name="T0" fmla="*/ 2147483647 w 264"/>
              <a:gd name="T1" fmla="*/ 2147483647 h 426"/>
              <a:gd name="T2" fmla="*/ 2147483647 w 264"/>
              <a:gd name="T3" fmla="*/ 0 h 426"/>
              <a:gd name="T4" fmla="*/ 2147483647 w 264"/>
              <a:gd name="T5" fmla="*/ 2147483647 h 426"/>
              <a:gd name="T6" fmla="*/ 2147483647 w 264"/>
              <a:gd name="T7" fmla="*/ 2147483647 h 426"/>
              <a:gd name="T8" fmla="*/ 2147483647 w 264"/>
              <a:gd name="T9" fmla="*/ 2147483647 h 426"/>
              <a:gd name="T10" fmla="*/ 2147483647 w 264"/>
              <a:gd name="T11" fmla="*/ 2147483647 h 426"/>
              <a:gd name="T12" fmla="*/ 2147483647 w 264"/>
              <a:gd name="T13" fmla="*/ 2147483647 h 426"/>
              <a:gd name="T14" fmla="*/ 2147483647 w 264"/>
              <a:gd name="T15" fmla="*/ 2147483647 h 426"/>
              <a:gd name="T16" fmla="*/ 2147483647 w 264"/>
              <a:gd name="T17" fmla="*/ 2147483647 h 426"/>
              <a:gd name="T18" fmla="*/ 0 w 264"/>
              <a:gd name="T19" fmla="*/ 2147483647 h 426"/>
              <a:gd name="T20" fmla="*/ 2147483647 w 264"/>
              <a:gd name="T21" fmla="*/ 2147483647 h 426"/>
              <a:gd name="T22" fmla="*/ 2147483647 w 264"/>
              <a:gd name="T23" fmla="*/ 2147483647 h 426"/>
              <a:gd name="T24" fmla="*/ 2147483647 w 264"/>
              <a:gd name="T25" fmla="*/ 2147483647 h 426"/>
              <a:gd name="T26" fmla="*/ 2147483647 w 264"/>
              <a:gd name="T27" fmla="*/ 2147483647 h 426"/>
              <a:gd name="T28" fmla="*/ 2147483647 w 264"/>
              <a:gd name="T29" fmla="*/ 2147483647 h 426"/>
              <a:gd name="T30" fmla="*/ 2147483647 w 264"/>
              <a:gd name="T31" fmla="*/ 2147483647 h 426"/>
              <a:gd name="T32" fmla="*/ 2147483647 w 264"/>
              <a:gd name="T33" fmla="*/ 2147483647 h 426"/>
              <a:gd name="T34" fmla="*/ 2147483647 w 264"/>
              <a:gd name="T35" fmla="*/ 2147483647 h 4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4"/>
              <a:gd name="T55" fmla="*/ 0 h 426"/>
              <a:gd name="T56" fmla="*/ 264 w 264"/>
              <a:gd name="T57" fmla="*/ 426 h 4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4" h="426">
                <a:moveTo>
                  <a:pt x="84" y="24"/>
                </a:moveTo>
                <a:lnTo>
                  <a:pt x="228" y="0"/>
                </a:lnTo>
                <a:lnTo>
                  <a:pt x="246" y="12"/>
                </a:lnTo>
                <a:lnTo>
                  <a:pt x="246" y="288"/>
                </a:lnTo>
                <a:lnTo>
                  <a:pt x="264" y="408"/>
                </a:lnTo>
                <a:lnTo>
                  <a:pt x="204" y="414"/>
                </a:lnTo>
                <a:lnTo>
                  <a:pt x="162" y="426"/>
                </a:lnTo>
                <a:lnTo>
                  <a:pt x="138" y="402"/>
                </a:lnTo>
                <a:lnTo>
                  <a:pt x="138" y="372"/>
                </a:lnTo>
                <a:lnTo>
                  <a:pt x="0" y="378"/>
                </a:lnTo>
                <a:lnTo>
                  <a:pt x="12" y="330"/>
                </a:lnTo>
                <a:lnTo>
                  <a:pt x="42" y="276"/>
                </a:lnTo>
                <a:lnTo>
                  <a:pt x="18" y="222"/>
                </a:lnTo>
                <a:lnTo>
                  <a:pt x="24" y="192"/>
                </a:lnTo>
                <a:lnTo>
                  <a:pt x="18" y="150"/>
                </a:lnTo>
                <a:lnTo>
                  <a:pt x="36" y="108"/>
                </a:lnTo>
                <a:lnTo>
                  <a:pt x="60" y="60"/>
                </a:lnTo>
                <a:lnTo>
                  <a:pt x="84" y="2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0" name="Freeform 28"/>
          <p:cNvSpPr>
            <a:spLocks noChangeAspect="1"/>
          </p:cNvSpPr>
          <p:nvPr/>
        </p:nvSpPr>
        <p:spPr bwMode="auto">
          <a:xfrm>
            <a:off x="5470525" y="1614488"/>
            <a:ext cx="1009650" cy="409575"/>
          </a:xfrm>
          <a:custGeom>
            <a:avLst/>
            <a:gdLst>
              <a:gd name="T0" fmla="*/ 2147483647 w 414"/>
              <a:gd name="T1" fmla="*/ 2147483647 h 168"/>
              <a:gd name="T2" fmla="*/ 2147483647 w 414"/>
              <a:gd name="T3" fmla="*/ 2147483647 h 168"/>
              <a:gd name="T4" fmla="*/ 2147483647 w 414"/>
              <a:gd name="T5" fmla="*/ 2147483647 h 168"/>
              <a:gd name="T6" fmla="*/ 2147483647 w 414"/>
              <a:gd name="T7" fmla="*/ 2147483647 h 168"/>
              <a:gd name="T8" fmla="*/ 2147483647 w 414"/>
              <a:gd name="T9" fmla="*/ 2147483647 h 168"/>
              <a:gd name="T10" fmla="*/ 2147483647 w 414"/>
              <a:gd name="T11" fmla="*/ 2147483647 h 168"/>
              <a:gd name="T12" fmla="*/ 2147483647 w 414"/>
              <a:gd name="T13" fmla="*/ 2147483647 h 168"/>
              <a:gd name="T14" fmla="*/ 2147483647 w 414"/>
              <a:gd name="T15" fmla="*/ 2147483647 h 168"/>
              <a:gd name="T16" fmla="*/ 2147483647 w 414"/>
              <a:gd name="T17" fmla="*/ 2147483647 h 168"/>
              <a:gd name="T18" fmla="*/ 2147483647 w 414"/>
              <a:gd name="T19" fmla="*/ 2147483647 h 168"/>
              <a:gd name="T20" fmla="*/ 2147483647 w 414"/>
              <a:gd name="T21" fmla="*/ 2147483647 h 168"/>
              <a:gd name="T22" fmla="*/ 2147483647 w 414"/>
              <a:gd name="T23" fmla="*/ 2147483647 h 168"/>
              <a:gd name="T24" fmla="*/ 2147483647 w 414"/>
              <a:gd name="T25" fmla="*/ 2147483647 h 168"/>
              <a:gd name="T26" fmla="*/ 2147483647 w 414"/>
              <a:gd name="T27" fmla="*/ 2147483647 h 168"/>
              <a:gd name="T28" fmla="*/ 2147483647 w 414"/>
              <a:gd name="T29" fmla="*/ 2147483647 h 168"/>
              <a:gd name="T30" fmla="*/ 2147483647 w 414"/>
              <a:gd name="T31" fmla="*/ 2147483647 h 168"/>
              <a:gd name="T32" fmla="*/ 0 w 414"/>
              <a:gd name="T33" fmla="*/ 2147483647 h 168"/>
              <a:gd name="T34" fmla="*/ 2147483647 w 414"/>
              <a:gd name="T35" fmla="*/ 0 h 168"/>
              <a:gd name="T36" fmla="*/ 2147483647 w 414"/>
              <a:gd name="T37" fmla="*/ 2147483647 h 1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4"/>
              <a:gd name="T58" fmla="*/ 0 h 168"/>
              <a:gd name="T59" fmla="*/ 414 w 414"/>
              <a:gd name="T60" fmla="*/ 168 h 1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4" h="168">
                <a:moveTo>
                  <a:pt x="114" y="48"/>
                </a:moveTo>
                <a:lnTo>
                  <a:pt x="168" y="30"/>
                </a:lnTo>
                <a:lnTo>
                  <a:pt x="168" y="54"/>
                </a:lnTo>
                <a:lnTo>
                  <a:pt x="240" y="72"/>
                </a:lnTo>
                <a:lnTo>
                  <a:pt x="258" y="42"/>
                </a:lnTo>
                <a:lnTo>
                  <a:pt x="330" y="24"/>
                </a:lnTo>
                <a:lnTo>
                  <a:pt x="396" y="42"/>
                </a:lnTo>
                <a:lnTo>
                  <a:pt x="414" y="66"/>
                </a:lnTo>
                <a:lnTo>
                  <a:pt x="378" y="84"/>
                </a:lnTo>
                <a:lnTo>
                  <a:pt x="336" y="72"/>
                </a:lnTo>
                <a:lnTo>
                  <a:pt x="234" y="114"/>
                </a:lnTo>
                <a:lnTo>
                  <a:pt x="180" y="168"/>
                </a:lnTo>
                <a:lnTo>
                  <a:pt x="156" y="150"/>
                </a:lnTo>
                <a:lnTo>
                  <a:pt x="156" y="126"/>
                </a:lnTo>
                <a:lnTo>
                  <a:pt x="132" y="114"/>
                </a:lnTo>
                <a:lnTo>
                  <a:pt x="78" y="96"/>
                </a:lnTo>
                <a:lnTo>
                  <a:pt x="0" y="72"/>
                </a:lnTo>
                <a:lnTo>
                  <a:pt x="114" y="0"/>
                </a:lnTo>
                <a:lnTo>
                  <a:pt x="114" y="4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1" name="Freeform 29"/>
          <p:cNvSpPr>
            <a:spLocks noChangeAspect="1"/>
          </p:cNvSpPr>
          <p:nvPr/>
        </p:nvSpPr>
        <p:spPr bwMode="auto">
          <a:xfrm>
            <a:off x="6157913" y="1878013"/>
            <a:ext cx="658812" cy="835025"/>
          </a:xfrm>
          <a:custGeom>
            <a:avLst/>
            <a:gdLst>
              <a:gd name="T0" fmla="*/ 2147483647 w 270"/>
              <a:gd name="T1" fmla="*/ 0 h 342"/>
              <a:gd name="T2" fmla="*/ 2147483647 w 270"/>
              <a:gd name="T3" fmla="*/ 2147483647 h 342"/>
              <a:gd name="T4" fmla="*/ 2147483647 w 270"/>
              <a:gd name="T5" fmla="*/ 2147483647 h 342"/>
              <a:gd name="T6" fmla="*/ 2147483647 w 270"/>
              <a:gd name="T7" fmla="*/ 2147483647 h 342"/>
              <a:gd name="T8" fmla="*/ 2147483647 w 270"/>
              <a:gd name="T9" fmla="*/ 2147483647 h 342"/>
              <a:gd name="T10" fmla="*/ 2147483647 w 270"/>
              <a:gd name="T11" fmla="*/ 2147483647 h 342"/>
              <a:gd name="T12" fmla="*/ 2147483647 w 270"/>
              <a:gd name="T13" fmla="*/ 2147483647 h 342"/>
              <a:gd name="T14" fmla="*/ 2147483647 w 270"/>
              <a:gd name="T15" fmla="*/ 2147483647 h 342"/>
              <a:gd name="T16" fmla="*/ 2147483647 w 270"/>
              <a:gd name="T17" fmla="*/ 2147483647 h 342"/>
              <a:gd name="T18" fmla="*/ 2147483647 w 270"/>
              <a:gd name="T19" fmla="*/ 2147483647 h 342"/>
              <a:gd name="T20" fmla="*/ 0 w 270"/>
              <a:gd name="T21" fmla="*/ 2147483647 h 342"/>
              <a:gd name="T22" fmla="*/ 2147483647 w 270"/>
              <a:gd name="T23" fmla="*/ 2147483647 h 342"/>
              <a:gd name="T24" fmla="*/ 2147483647 w 270"/>
              <a:gd name="T25" fmla="*/ 2147483647 h 342"/>
              <a:gd name="T26" fmla="*/ 0 w 270"/>
              <a:gd name="T27" fmla="*/ 2147483647 h 342"/>
              <a:gd name="T28" fmla="*/ 2147483647 w 270"/>
              <a:gd name="T29" fmla="*/ 2147483647 h 342"/>
              <a:gd name="T30" fmla="*/ 2147483647 w 270"/>
              <a:gd name="T31" fmla="*/ 2147483647 h 342"/>
              <a:gd name="T32" fmla="*/ 2147483647 w 270"/>
              <a:gd name="T33" fmla="*/ 2147483647 h 342"/>
              <a:gd name="T34" fmla="*/ 2147483647 w 270"/>
              <a:gd name="T35" fmla="*/ 2147483647 h 342"/>
              <a:gd name="T36" fmla="*/ 2147483647 w 270"/>
              <a:gd name="T37" fmla="*/ 0 h 3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0"/>
              <a:gd name="T58" fmla="*/ 0 h 342"/>
              <a:gd name="T59" fmla="*/ 270 w 270"/>
              <a:gd name="T60" fmla="*/ 342 h 3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0" h="342">
                <a:moveTo>
                  <a:pt x="120" y="0"/>
                </a:moveTo>
                <a:lnTo>
                  <a:pt x="180" y="18"/>
                </a:lnTo>
                <a:lnTo>
                  <a:pt x="204" y="78"/>
                </a:lnTo>
                <a:lnTo>
                  <a:pt x="192" y="108"/>
                </a:lnTo>
                <a:lnTo>
                  <a:pt x="180" y="120"/>
                </a:lnTo>
                <a:lnTo>
                  <a:pt x="180" y="144"/>
                </a:lnTo>
                <a:lnTo>
                  <a:pt x="234" y="108"/>
                </a:lnTo>
                <a:lnTo>
                  <a:pt x="270" y="168"/>
                </a:lnTo>
                <a:lnTo>
                  <a:pt x="228" y="300"/>
                </a:lnTo>
                <a:lnTo>
                  <a:pt x="144" y="318"/>
                </a:lnTo>
                <a:lnTo>
                  <a:pt x="0" y="342"/>
                </a:lnTo>
                <a:lnTo>
                  <a:pt x="24" y="318"/>
                </a:lnTo>
                <a:lnTo>
                  <a:pt x="36" y="234"/>
                </a:lnTo>
                <a:lnTo>
                  <a:pt x="0" y="168"/>
                </a:lnTo>
                <a:lnTo>
                  <a:pt x="6" y="90"/>
                </a:lnTo>
                <a:lnTo>
                  <a:pt x="30" y="54"/>
                </a:lnTo>
                <a:lnTo>
                  <a:pt x="48" y="72"/>
                </a:lnTo>
                <a:lnTo>
                  <a:pt x="66" y="30"/>
                </a:lnTo>
                <a:lnTo>
                  <a:pt x="120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2" name="Freeform 30"/>
          <p:cNvSpPr>
            <a:spLocks noChangeAspect="1"/>
          </p:cNvSpPr>
          <p:nvPr/>
        </p:nvSpPr>
        <p:spPr bwMode="auto">
          <a:xfrm>
            <a:off x="6022975" y="2643188"/>
            <a:ext cx="588963" cy="865187"/>
          </a:xfrm>
          <a:custGeom>
            <a:avLst/>
            <a:gdLst>
              <a:gd name="T0" fmla="*/ 2147483647 w 240"/>
              <a:gd name="T1" fmla="*/ 2147483647 h 354"/>
              <a:gd name="T2" fmla="*/ 2147483647 w 240"/>
              <a:gd name="T3" fmla="*/ 0 h 354"/>
              <a:gd name="T4" fmla="*/ 2147483647 w 240"/>
              <a:gd name="T5" fmla="*/ 2147483647 h 354"/>
              <a:gd name="T6" fmla="*/ 2147483647 w 240"/>
              <a:gd name="T7" fmla="*/ 2147483647 h 354"/>
              <a:gd name="T8" fmla="*/ 2147483647 w 240"/>
              <a:gd name="T9" fmla="*/ 2147483647 h 354"/>
              <a:gd name="T10" fmla="*/ 2147483647 w 240"/>
              <a:gd name="T11" fmla="*/ 2147483647 h 354"/>
              <a:gd name="T12" fmla="*/ 2147483647 w 240"/>
              <a:gd name="T13" fmla="*/ 2147483647 h 354"/>
              <a:gd name="T14" fmla="*/ 2147483647 w 240"/>
              <a:gd name="T15" fmla="*/ 2147483647 h 354"/>
              <a:gd name="T16" fmla="*/ 2147483647 w 240"/>
              <a:gd name="T17" fmla="*/ 2147483647 h 354"/>
              <a:gd name="T18" fmla="*/ 2147483647 w 240"/>
              <a:gd name="T19" fmla="*/ 2147483647 h 354"/>
              <a:gd name="T20" fmla="*/ 0 w 240"/>
              <a:gd name="T21" fmla="*/ 2147483647 h 354"/>
              <a:gd name="T22" fmla="*/ 2147483647 w 240"/>
              <a:gd name="T23" fmla="*/ 2147483647 h 354"/>
              <a:gd name="T24" fmla="*/ 2147483647 w 240"/>
              <a:gd name="T25" fmla="*/ 2147483647 h 354"/>
              <a:gd name="T26" fmla="*/ 0 w 240"/>
              <a:gd name="T27" fmla="*/ 2147483647 h 354"/>
              <a:gd name="T28" fmla="*/ 2147483647 w 240"/>
              <a:gd name="T29" fmla="*/ 2147483647 h 354"/>
              <a:gd name="T30" fmla="*/ 2147483647 w 240"/>
              <a:gd name="T31" fmla="*/ 2147483647 h 3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0"/>
              <a:gd name="T49" fmla="*/ 0 h 354"/>
              <a:gd name="T50" fmla="*/ 240 w 240"/>
              <a:gd name="T51" fmla="*/ 354 h 35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0" h="354">
                <a:moveTo>
                  <a:pt x="60" y="24"/>
                </a:moveTo>
                <a:lnTo>
                  <a:pt x="204" y="0"/>
                </a:lnTo>
                <a:lnTo>
                  <a:pt x="240" y="234"/>
                </a:lnTo>
                <a:lnTo>
                  <a:pt x="240" y="258"/>
                </a:lnTo>
                <a:lnTo>
                  <a:pt x="198" y="270"/>
                </a:lnTo>
                <a:lnTo>
                  <a:pt x="174" y="318"/>
                </a:lnTo>
                <a:lnTo>
                  <a:pt x="138" y="318"/>
                </a:lnTo>
                <a:lnTo>
                  <a:pt x="126" y="342"/>
                </a:lnTo>
                <a:lnTo>
                  <a:pt x="84" y="348"/>
                </a:lnTo>
                <a:lnTo>
                  <a:pt x="60" y="342"/>
                </a:lnTo>
                <a:lnTo>
                  <a:pt x="0" y="354"/>
                </a:lnTo>
                <a:lnTo>
                  <a:pt x="42" y="288"/>
                </a:lnTo>
                <a:lnTo>
                  <a:pt x="24" y="252"/>
                </a:lnTo>
                <a:lnTo>
                  <a:pt x="0" y="36"/>
                </a:lnTo>
                <a:lnTo>
                  <a:pt x="42" y="42"/>
                </a:lnTo>
                <a:lnTo>
                  <a:pt x="60" y="2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3" name="Freeform 31"/>
          <p:cNvSpPr>
            <a:spLocks noChangeAspect="1"/>
          </p:cNvSpPr>
          <p:nvPr/>
        </p:nvSpPr>
        <p:spPr bwMode="auto">
          <a:xfrm>
            <a:off x="5834063" y="3197225"/>
            <a:ext cx="1260475" cy="614363"/>
          </a:xfrm>
          <a:custGeom>
            <a:avLst/>
            <a:gdLst>
              <a:gd name="T0" fmla="*/ 2147483647 w 516"/>
              <a:gd name="T1" fmla="*/ 2147483647 h 252"/>
              <a:gd name="T2" fmla="*/ 2147483647 w 516"/>
              <a:gd name="T3" fmla="*/ 2147483647 h 252"/>
              <a:gd name="T4" fmla="*/ 2147483647 w 516"/>
              <a:gd name="T5" fmla="*/ 2147483647 h 252"/>
              <a:gd name="T6" fmla="*/ 2147483647 w 516"/>
              <a:gd name="T7" fmla="*/ 2147483647 h 252"/>
              <a:gd name="T8" fmla="*/ 2147483647 w 516"/>
              <a:gd name="T9" fmla="*/ 2147483647 h 252"/>
              <a:gd name="T10" fmla="*/ 2147483647 w 516"/>
              <a:gd name="T11" fmla="*/ 2147483647 h 252"/>
              <a:gd name="T12" fmla="*/ 2147483647 w 516"/>
              <a:gd name="T13" fmla="*/ 2147483647 h 252"/>
              <a:gd name="T14" fmla="*/ 2147483647 w 516"/>
              <a:gd name="T15" fmla="*/ 2147483647 h 252"/>
              <a:gd name="T16" fmla="*/ 2147483647 w 516"/>
              <a:gd name="T17" fmla="*/ 2147483647 h 252"/>
              <a:gd name="T18" fmla="*/ 2147483647 w 516"/>
              <a:gd name="T19" fmla="*/ 2147483647 h 252"/>
              <a:gd name="T20" fmla="*/ 2147483647 w 516"/>
              <a:gd name="T21" fmla="*/ 2147483647 h 252"/>
              <a:gd name="T22" fmla="*/ 2147483647 w 516"/>
              <a:gd name="T23" fmla="*/ 2147483647 h 252"/>
              <a:gd name="T24" fmla="*/ 2147483647 w 516"/>
              <a:gd name="T25" fmla="*/ 2147483647 h 252"/>
              <a:gd name="T26" fmla="*/ 2147483647 w 516"/>
              <a:gd name="T27" fmla="*/ 2147483647 h 252"/>
              <a:gd name="T28" fmla="*/ 2147483647 w 516"/>
              <a:gd name="T29" fmla="*/ 0 h 252"/>
              <a:gd name="T30" fmla="*/ 2147483647 w 516"/>
              <a:gd name="T31" fmla="*/ 2147483647 h 252"/>
              <a:gd name="T32" fmla="*/ 2147483647 w 516"/>
              <a:gd name="T33" fmla="*/ 2147483647 h 252"/>
              <a:gd name="T34" fmla="*/ 2147483647 w 516"/>
              <a:gd name="T35" fmla="*/ 2147483647 h 252"/>
              <a:gd name="T36" fmla="*/ 2147483647 w 516"/>
              <a:gd name="T37" fmla="*/ 2147483647 h 252"/>
              <a:gd name="T38" fmla="*/ 2147483647 w 516"/>
              <a:gd name="T39" fmla="*/ 2147483647 h 252"/>
              <a:gd name="T40" fmla="*/ 2147483647 w 516"/>
              <a:gd name="T41" fmla="*/ 2147483647 h 252"/>
              <a:gd name="T42" fmla="*/ 2147483647 w 516"/>
              <a:gd name="T43" fmla="*/ 2147483647 h 252"/>
              <a:gd name="T44" fmla="*/ 0 w 516"/>
              <a:gd name="T45" fmla="*/ 2147483647 h 252"/>
              <a:gd name="T46" fmla="*/ 2147483647 w 516"/>
              <a:gd name="T47" fmla="*/ 2147483647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16"/>
              <a:gd name="T73" fmla="*/ 0 h 252"/>
              <a:gd name="T74" fmla="*/ 516 w 516"/>
              <a:gd name="T75" fmla="*/ 252 h 2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16" h="252">
                <a:moveTo>
                  <a:pt x="18" y="228"/>
                </a:moveTo>
                <a:lnTo>
                  <a:pt x="6" y="192"/>
                </a:lnTo>
                <a:lnTo>
                  <a:pt x="48" y="192"/>
                </a:lnTo>
                <a:lnTo>
                  <a:pt x="42" y="180"/>
                </a:lnTo>
                <a:lnTo>
                  <a:pt x="72" y="162"/>
                </a:lnTo>
                <a:lnTo>
                  <a:pt x="72" y="132"/>
                </a:lnTo>
                <a:lnTo>
                  <a:pt x="132" y="120"/>
                </a:lnTo>
                <a:lnTo>
                  <a:pt x="156" y="126"/>
                </a:lnTo>
                <a:lnTo>
                  <a:pt x="198" y="120"/>
                </a:lnTo>
                <a:lnTo>
                  <a:pt x="210" y="90"/>
                </a:lnTo>
                <a:lnTo>
                  <a:pt x="246" y="90"/>
                </a:lnTo>
                <a:lnTo>
                  <a:pt x="270" y="48"/>
                </a:lnTo>
                <a:lnTo>
                  <a:pt x="312" y="36"/>
                </a:lnTo>
                <a:lnTo>
                  <a:pt x="312" y="12"/>
                </a:lnTo>
                <a:lnTo>
                  <a:pt x="336" y="0"/>
                </a:lnTo>
                <a:lnTo>
                  <a:pt x="390" y="30"/>
                </a:lnTo>
                <a:lnTo>
                  <a:pt x="438" y="18"/>
                </a:lnTo>
                <a:lnTo>
                  <a:pt x="456" y="36"/>
                </a:lnTo>
                <a:lnTo>
                  <a:pt x="468" y="66"/>
                </a:lnTo>
                <a:lnTo>
                  <a:pt x="480" y="102"/>
                </a:lnTo>
                <a:lnTo>
                  <a:pt x="516" y="108"/>
                </a:lnTo>
                <a:lnTo>
                  <a:pt x="414" y="192"/>
                </a:lnTo>
                <a:lnTo>
                  <a:pt x="0" y="252"/>
                </a:lnTo>
                <a:lnTo>
                  <a:pt x="18" y="22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4" name="Freeform 32"/>
          <p:cNvSpPr>
            <a:spLocks noChangeAspect="1"/>
          </p:cNvSpPr>
          <p:nvPr/>
        </p:nvSpPr>
        <p:spPr bwMode="auto">
          <a:xfrm>
            <a:off x="5718175" y="3606800"/>
            <a:ext cx="1449388" cy="557213"/>
          </a:xfrm>
          <a:custGeom>
            <a:avLst/>
            <a:gdLst>
              <a:gd name="T0" fmla="*/ 2147483647 w 594"/>
              <a:gd name="T1" fmla="*/ 2147483647 h 228"/>
              <a:gd name="T2" fmla="*/ 2147483647 w 594"/>
              <a:gd name="T3" fmla="*/ 2147483647 h 228"/>
              <a:gd name="T4" fmla="*/ 2147483647 w 594"/>
              <a:gd name="T5" fmla="*/ 2147483647 h 228"/>
              <a:gd name="T6" fmla="*/ 2147483647 w 594"/>
              <a:gd name="T7" fmla="*/ 0 h 228"/>
              <a:gd name="T8" fmla="*/ 2147483647 w 594"/>
              <a:gd name="T9" fmla="*/ 2147483647 h 228"/>
              <a:gd name="T10" fmla="*/ 2147483647 w 594"/>
              <a:gd name="T11" fmla="*/ 2147483647 h 228"/>
              <a:gd name="T12" fmla="*/ 2147483647 w 594"/>
              <a:gd name="T13" fmla="*/ 2147483647 h 228"/>
              <a:gd name="T14" fmla="*/ 2147483647 w 594"/>
              <a:gd name="T15" fmla="*/ 2147483647 h 228"/>
              <a:gd name="T16" fmla="*/ 2147483647 w 594"/>
              <a:gd name="T17" fmla="*/ 2147483647 h 228"/>
              <a:gd name="T18" fmla="*/ 2147483647 w 594"/>
              <a:gd name="T19" fmla="*/ 2147483647 h 228"/>
              <a:gd name="T20" fmla="*/ 0 w 594"/>
              <a:gd name="T21" fmla="*/ 2147483647 h 228"/>
              <a:gd name="T22" fmla="*/ 0 w 594"/>
              <a:gd name="T23" fmla="*/ 2147483647 h 228"/>
              <a:gd name="T24" fmla="*/ 2147483647 w 594"/>
              <a:gd name="T25" fmla="*/ 2147483647 h 2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4"/>
              <a:gd name="T40" fmla="*/ 0 h 228"/>
              <a:gd name="T41" fmla="*/ 594 w 594"/>
              <a:gd name="T42" fmla="*/ 228 h 2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4" h="228">
                <a:moveTo>
                  <a:pt x="12" y="132"/>
                </a:moveTo>
                <a:lnTo>
                  <a:pt x="48" y="84"/>
                </a:lnTo>
                <a:lnTo>
                  <a:pt x="462" y="24"/>
                </a:lnTo>
                <a:lnTo>
                  <a:pt x="594" y="0"/>
                </a:lnTo>
                <a:lnTo>
                  <a:pt x="570" y="54"/>
                </a:lnTo>
                <a:lnTo>
                  <a:pt x="546" y="54"/>
                </a:lnTo>
                <a:lnTo>
                  <a:pt x="456" y="126"/>
                </a:lnTo>
                <a:lnTo>
                  <a:pt x="438" y="156"/>
                </a:lnTo>
                <a:lnTo>
                  <a:pt x="360" y="168"/>
                </a:lnTo>
                <a:lnTo>
                  <a:pt x="144" y="204"/>
                </a:lnTo>
                <a:lnTo>
                  <a:pt x="0" y="228"/>
                </a:lnTo>
                <a:lnTo>
                  <a:pt x="0" y="198"/>
                </a:lnTo>
                <a:lnTo>
                  <a:pt x="12" y="132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5" name="Freeform 33"/>
          <p:cNvSpPr>
            <a:spLocks noChangeAspect="1"/>
          </p:cNvSpPr>
          <p:nvPr/>
        </p:nvSpPr>
        <p:spPr bwMode="auto">
          <a:xfrm>
            <a:off x="6070600" y="4032250"/>
            <a:ext cx="717550" cy="1098550"/>
          </a:xfrm>
          <a:custGeom>
            <a:avLst/>
            <a:gdLst>
              <a:gd name="T0" fmla="*/ 2147483647 w 294"/>
              <a:gd name="T1" fmla="*/ 2147483647 h 450"/>
              <a:gd name="T2" fmla="*/ 2147483647 w 294"/>
              <a:gd name="T3" fmla="*/ 2147483647 h 450"/>
              <a:gd name="T4" fmla="*/ 2147483647 w 294"/>
              <a:gd name="T5" fmla="*/ 2147483647 h 450"/>
              <a:gd name="T6" fmla="*/ 2147483647 w 294"/>
              <a:gd name="T7" fmla="*/ 2147483647 h 450"/>
              <a:gd name="T8" fmla="*/ 2147483647 w 294"/>
              <a:gd name="T9" fmla="*/ 2147483647 h 450"/>
              <a:gd name="T10" fmla="*/ 2147483647 w 294"/>
              <a:gd name="T11" fmla="*/ 2147483647 h 450"/>
              <a:gd name="T12" fmla="*/ 2147483647 w 294"/>
              <a:gd name="T13" fmla="*/ 2147483647 h 450"/>
              <a:gd name="T14" fmla="*/ 2147483647 w 294"/>
              <a:gd name="T15" fmla="*/ 2147483647 h 450"/>
              <a:gd name="T16" fmla="*/ 2147483647 w 294"/>
              <a:gd name="T17" fmla="*/ 2147483647 h 450"/>
              <a:gd name="T18" fmla="*/ 2147483647 w 294"/>
              <a:gd name="T19" fmla="*/ 2147483647 h 450"/>
              <a:gd name="T20" fmla="*/ 2147483647 w 294"/>
              <a:gd name="T21" fmla="*/ 2147483647 h 450"/>
              <a:gd name="T22" fmla="*/ 2147483647 w 294"/>
              <a:gd name="T23" fmla="*/ 2147483647 h 450"/>
              <a:gd name="T24" fmla="*/ 0 w 294"/>
              <a:gd name="T25" fmla="*/ 2147483647 h 450"/>
              <a:gd name="T26" fmla="*/ 2147483647 w 294"/>
              <a:gd name="T27" fmla="*/ 0 h 450"/>
              <a:gd name="T28" fmla="*/ 2147483647 w 294"/>
              <a:gd name="T29" fmla="*/ 2147483647 h 4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4"/>
              <a:gd name="T46" fmla="*/ 0 h 450"/>
              <a:gd name="T47" fmla="*/ 294 w 294"/>
              <a:gd name="T48" fmla="*/ 450 h 4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4" h="450">
                <a:moveTo>
                  <a:pt x="270" y="198"/>
                </a:moveTo>
                <a:lnTo>
                  <a:pt x="294" y="246"/>
                </a:lnTo>
                <a:lnTo>
                  <a:pt x="270" y="288"/>
                </a:lnTo>
                <a:lnTo>
                  <a:pt x="282" y="354"/>
                </a:lnTo>
                <a:lnTo>
                  <a:pt x="84" y="378"/>
                </a:lnTo>
                <a:lnTo>
                  <a:pt x="102" y="402"/>
                </a:lnTo>
                <a:lnTo>
                  <a:pt x="114" y="414"/>
                </a:lnTo>
                <a:lnTo>
                  <a:pt x="78" y="450"/>
                </a:lnTo>
                <a:lnTo>
                  <a:pt x="66" y="402"/>
                </a:lnTo>
                <a:lnTo>
                  <a:pt x="36" y="438"/>
                </a:lnTo>
                <a:lnTo>
                  <a:pt x="18" y="318"/>
                </a:lnTo>
                <a:lnTo>
                  <a:pt x="18" y="42"/>
                </a:lnTo>
                <a:lnTo>
                  <a:pt x="0" y="30"/>
                </a:lnTo>
                <a:lnTo>
                  <a:pt x="216" y="0"/>
                </a:lnTo>
                <a:lnTo>
                  <a:pt x="270" y="19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6" name="Freeform 34"/>
          <p:cNvSpPr>
            <a:spLocks noChangeAspect="1"/>
          </p:cNvSpPr>
          <p:nvPr/>
        </p:nvSpPr>
        <p:spPr bwMode="auto">
          <a:xfrm>
            <a:off x="6273800" y="4851400"/>
            <a:ext cx="1538288" cy="1112838"/>
          </a:xfrm>
          <a:custGeom>
            <a:avLst/>
            <a:gdLst>
              <a:gd name="T0" fmla="*/ 0 w 630"/>
              <a:gd name="T1" fmla="*/ 2147483647 h 456"/>
              <a:gd name="T2" fmla="*/ 2147483647 w 630"/>
              <a:gd name="T3" fmla="*/ 2147483647 h 456"/>
              <a:gd name="T4" fmla="*/ 2147483647 w 630"/>
              <a:gd name="T5" fmla="*/ 2147483647 h 456"/>
              <a:gd name="T6" fmla="*/ 2147483647 w 630"/>
              <a:gd name="T7" fmla="*/ 2147483647 h 456"/>
              <a:gd name="T8" fmla="*/ 2147483647 w 630"/>
              <a:gd name="T9" fmla="*/ 2147483647 h 456"/>
              <a:gd name="T10" fmla="*/ 2147483647 w 630"/>
              <a:gd name="T11" fmla="*/ 0 h 456"/>
              <a:gd name="T12" fmla="*/ 2147483647 w 630"/>
              <a:gd name="T13" fmla="*/ 0 h 456"/>
              <a:gd name="T14" fmla="*/ 2147483647 w 630"/>
              <a:gd name="T15" fmla="*/ 2147483647 h 456"/>
              <a:gd name="T16" fmla="*/ 2147483647 w 630"/>
              <a:gd name="T17" fmla="*/ 2147483647 h 456"/>
              <a:gd name="T18" fmla="*/ 2147483647 w 630"/>
              <a:gd name="T19" fmla="*/ 2147483647 h 456"/>
              <a:gd name="T20" fmla="*/ 2147483647 w 630"/>
              <a:gd name="T21" fmla="*/ 2147483647 h 456"/>
              <a:gd name="T22" fmla="*/ 2147483647 w 630"/>
              <a:gd name="T23" fmla="*/ 2147483647 h 456"/>
              <a:gd name="T24" fmla="*/ 2147483647 w 630"/>
              <a:gd name="T25" fmla="*/ 2147483647 h 456"/>
              <a:gd name="T26" fmla="*/ 2147483647 w 630"/>
              <a:gd name="T27" fmla="*/ 2147483647 h 456"/>
              <a:gd name="T28" fmla="*/ 2147483647 w 630"/>
              <a:gd name="T29" fmla="*/ 2147483647 h 456"/>
              <a:gd name="T30" fmla="*/ 2147483647 w 630"/>
              <a:gd name="T31" fmla="*/ 2147483647 h 456"/>
              <a:gd name="T32" fmla="*/ 2147483647 w 630"/>
              <a:gd name="T33" fmla="*/ 2147483647 h 456"/>
              <a:gd name="T34" fmla="*/ 2147483647 w 630"/>
              <a:gd name="T35" fmla="*/ 2147483647 h 456"/>
              <a:gd name="T36" fmla="*/ 2147483647 w 630"/>
              <a:gd name="T37" fmla="*/ 2147483647 h 456"/>
              <a:gd name="T38" fmla="*/ 2147483647 w 630"/>
              <a:gd name="T39" fmla="*/ 2147483647 h 456"/>
              <a:gd name="T40" fmla="*/ 2147483647 w 630"/>
              <a:gd name="T41" fmla="*/ 2147483647 h 456"/>
              <a:gd name="T42" fmla="*/ 2147483647 w 630"/>
              <a:gd name="T43" fmla="*/ 2147483647 h 456"/>
              <a:gd name="T44" fmla="*/ 2147483647 w 630"/>
              <a:gd name="T45" fmla="*/ 2147483647 h 456"/>
              <a:gd name="T46" fmla="*/ 2147483647 w 630"/>
              <a:gd name="T47" fmla="*/ 2147483647 h 456"/>
              <a:gd name="T48" fmla="*/ 2147483647 w 630"/>
              <a:gd name="T49" fmla="*/ 2147483647 h 456"/>
              <a:gd name="T50" fmla="*/ 2147483647 w 630"/>
              <a:gd name="T51" fmla="*/ 2147483647 h 456"/>
              <a:gd name="T52" fmla="*/ 2147483647 w 630"/>
              <a:gd name="T53" fmla="*/ 2147483647 h 456"/>
              <a:gd name="T54" fmla="*/ 2147483647 w 630"/>
              <a:gd name="T55" fmla="*/ 2147483647 h 456"/>
              <a:gd name="T56" fmla="*/ 2147483647 w 630"/>
              <a:gd name="T57" fmla="*/ 2147483647 h 456"/>
              <a:gd name="T58" fmla="*/ 0 w 630"/>
              <a:gd name="T59" fmla="*/ 2147483647 h 4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30"/>
              <a:gd name="T91" fmla="*/ 0 h 456"/>
              <a:gd name="T92" fmla="*/ 630 w 630"/>
              <a:gd name="T93" fmla="*/ 456 h 4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30" h="456">
                <a:moveTo>
                  <a:pt x="0" y="42"/>
                </a:moveTo>
                <a:lnTo>
                  <a:pt x="198" y="24"/>
                </a:lnTo>
                <a:lnTo>
                  <a:pt x="210" y="36"/>
                </a:lnTo>
                <a:lnTo>
                  <a:pt x="390" y="30"/>
                </a:lnTo>
                <a:lnTo>
                  <a:pt x="408" y="42"/>
                </a:lnTo>
                <a:lnTo>
                  <a:pt x="414" y="0"/>
                </a:lnTo>
                <a:lnTo>
                  <a:pt x="450" y="0"/>
                </a:lnTo>
                <a:lnTo>
                  <a:pt x="588" y="234"/>
                </a:lnTo>
                <a:lnTo>
                  <a:pt x="618" y="282"/>
                </a:lnTo>
                <a:lnTo>
                  <a:pt x="630" y="372"/>
                </a:lnTo>
                <a:lnTo>
                  <a:pt x="600" y="444"/>
                </a:lnTo>
                <a:lnTo>
                  <a:pt x="564" y="456"/>
                </a:lnTo>
                <a:lnTo>
                  <a:pt x="540" y="408"/>
                </a:lnTo>
                <a:lnTo>
                  <a:pt x="498" y="402"/>
                </a:lnTo>
                <a:lnTo>
                  <a:pt x="474" y="306"/>
                </a:lnTo>
                <a:lnTo>
                  <a:pt x="450" y="306"/>
                </a:lnTo>
                <a:lnTo>
                  <a:pt x="426" y="276"/>
                </a:lnTo>
                <a:lnTo>
                  <a:pt x="426" y="240"/>
                </a:lnTo>
                <a:lnTo>
                  <a:pt x="402" y="234"/>
                </a:lnTo>
                <a:lnTo>
                  <a:pt x="408" y="186"/>
                </a:lnTo>
                <a:lnTo>
                  <a:pt x="390" y="138"/>
                </a:lnTo>
                <a:lnTo>
                  <a:pt x="342" y="102"/>
                </a:lnTo>
                <a:lnTo>
                  <a:pt x="288" y="66"/>
                </a:lnTo>
                <a:lnTo>
                  <a:pt x="204" y="126"/>
                </a:lnTo>
                <a:lnTo>
                  <a:pt x="162" y="84"/>
                </a:lnTo>
                <a:lnTo>
                  <a:pt x="120" y="72"/>
                </a:lnTo>
                <a:lnTo>
                  <a:pt x="84" y="96"/>
                </a:lnTo>
                <a:lnTo>
                  <a:pt x="30" y="78"/>
                </a:lnTo>
                <a:lnTo>
                  <a:pt x="18" y="66"/>
                </a:lnTo>
                <a:lnTo>
                  <a:pt x="0" y="42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7" name="Freeform 35"/>
          <p:cNvSpPr>
            <a:spLocks noChangeAspect="1"/>
          </p:cNvSpPr>
          <p:nvPr/>
        </p:nvSpPr>
        <p:spPr bwMode="auto">
          <a:xfrm>
            <a:off x="6508750" y="2478088"/>
            <a:ext cx="673100" cy="806450"/>
          </a:xfrm>
          <a:custGeom>
            <a:avLst/>
            <a:gdLst>
              <a:gd name="T0" fmla="*/ 2147483647 w 276"/>
              <a:gd name="T1" fmla="*/ 2147483647 h 330"/>
              <a:gd name="T2" fmla="*/ 2147483647 w 276"/>
              <a:gd name="T3" fmla="*/ 2147483647 h 330"/>
              <a:gd name="T4" fmla="*/ 2147483647 w 276"/>
              <a:gd name="T5" fmla="*/ 2147483647 h 330"/>
              <a:gd name="T6" fmla="*/ 2147483647 w 276"/>
              <a:gd name="T7" fmla="*/ 2147483647 h 330"/>
              <a:gd name="T8" fmla="*/ 2147483647 w 276"/>
              <a:gd name="T9" fmla="*/ 2147483647 h 330"/>
              <a:gd name="T10" fmla="*/ 2147483647 w 276"/>
              <a:gd name="T11" fmla="*/ 0 h 330"/>
              <a:gd name="T12" fmla="*/ 2147483647 w 276"/>
              <a:gd name="T13" fmla="*/ 2147483647 h 330"/>
              <a:gd name="T14" fmla="*/ 2147483647 w 276"/>
              <a:gd name="T15" fmla="*/ 2147483647 h 330"/>
              <a:gd name="T16" fmla="*/ 2147483647 w 276"/>
              <a:gd name="T17" fmla="*/ 2147483647 h 330"/>
              <a:gd name="T18" fmla="*/ 2147483647 w 276"/>
              <a:gd name="T19" fmla="*/ 2147483647 h 330"/>
              <a:gd name="T20" fmla="*/ 2147483647 w 276"/>
              <a:gd name="T21" fmla="*/ 2147483647 h 330"/>
              <a:gd name="T22" fmla="*/ 2147483647 w 276"/>
              <a:gd name="T23" fmla="*/ 2147483647 h 330"/>
              <a:gd name="T24" fmla="*/ 2147483647 w 276"/>
              <a:gd name="T25" fmla="*/ 2147483647 h 330"/>
              <a:gd name="T26" fmla="*/ 2147483647 w 276"/>
              <a:gd name="T27" fmla="*/ 2147483647 h 330"/>
              <a:gd name="T28" fmla="*/ 2147483647 w 276"/>
              <a:gd name="T29" fmla="*/ 2147483647 h 330"/>
              <a:gd name="T30" fmla="*/ 0 w 276"/>
              <a:gd name="T31" fmla="*/ 2147483647 h 330"/>
              <a:gd name="T32" fmla="*/ 2147483647 w 276"/>
              <a:gd name="T33" fmla="*/ 2147483647 h 3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6"/>
              <a:gd name="T52" fmla="*/ 0 h 330"/>
              <a:gd name="T53" fmla="*/ 276 w 276"/>
              <a:gd name="T54" fmla="*/ 330 h 3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6" h="330">
                <a:moveTo>
                  <a:pt x="84" y="54"/>
                </a:moveTo>
                <a:lnTo>
                  <a:pt x="126" y="66"/>
                </a:lnTo>
                <a:lnTo>
                  <a:pt x="132" y="78"/>
                </a:lnTo>
                <a:lnTo>
                  <a:pt x="216" y="42"/>
                </a:lnTo>
                <a:lnTo>
                  <a:pt x="222" y="12"/>
                </a:lnTo>
                <a:lnTo>
                  <a:pt x="264" y="0"/>
                </a:lnTo>
                <a:lnTo>
                  <a:pt x="276" y="108"/>
                </a:lnTo>
                <a:lnTo>
                  <a:pt x="276" y="216"/>
                </a:lnTo>
                <a:lnTo>
                  <a:pt x="246" y="252"/>
                </a:lnTo>
                <a:lnTo>
                  <a:pt x="204" y="306"/>
                </a:lnTo>
                <a:lnTo>
                  <a:pt x="180" y="330"/>
                </a:lnTo>
                <a:lnTo>
                  <a:pt x="162" y="312"/>
                </a:lnTo>
                <a:lnTo>
                  <a:pt x="114" y="324"/>
                </a:lnTo>
                <a:lnTo>
                  <a:pt x="60" y="294"/>
                </a:lnTo>
                <a:lnTo>
                  <a:pt x="36" y="306"/>
                </a:lnTo>
                <a:lnTo>
                  <a:pt x="0" y="72"/>
                </a:lnTo>
                <a:lnTo>
                  <a:pt x="84" y="5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8" name="Freeform 36"/>
          <p:cNvSpPr>
            <a:spLocks noChangeAspect="1"/>
          </p:cNvSpPr>
          <p:nvPr/>
        </p:nvSpPr>
        <p:spPr bwMode="auto">
          <a:xfrm>
            <a:off x="6597650" y="3971925"/>
            <a:ext cx="849313" cy="982663"/>
          </a:xfrm>
          <a:custGeom>
            <a:avLst/>
            <a:gdLst>
              <a:gd name="T0" fmla="*/ 0 w 348"/>
              <a:gd name="T1" fmla="*/ 2147483647 h 402"/>
              <a:gd name="T2" fmla="*/ 2147483647 w 348"/>
              <a:gd name="T3" fmla="*/ 2147483647 h 402"/>
              <a:gd name="T4" fmla="*/ 2147483647 w 348"/>
              <a:gd name="T5" fmla="*/ 0 h 402"/>
              <a:gd name="T6" fmla="*/ 2147483647 w 348"/>
              <a:gd name="T7" fmla="*/ 2147483647 h 402"/>
              <a:gd name="T8" fmla="*/ 2147483647 w 348"/>
              <a:gd name="T9" fmla="*/ 2147483647 h 402"/>
              <a:gd name="T10" fmla="*/ 2147483647 w 348"/>
              <a:gd name="T11" fmla="*/ 2147483647 h 402"/>
              <a:gd name="T12" fmla="*/ 2147483647 w 348"/>
              <a:gd name="T13" fmla="*/ 2147483647 h 402"/>
              <a:gd name="T14" fmla="*/ 2147483647 w 348"/>
              <a:gd name="T15" fmla="*/ 2147483647 h 402"/>
              <a:gd name="T16" fmla="*/ 2147483647 w 348"/>
              <a:gd name="T17" fmla="*/ 2147483647 h 402"/>
              <a:gd name="T18" fmla="*/ 2147483647 w 348"/>
              <a:gd name="T19" fmla="*/ 2147483647 h 402"/>
              <a:gd name="T20" fmla="*/ 2147483647 w 348"/>
              <a:gd name="T21" fmla="*/ 2147483647 h 402"/>
              <a:gd name="T22" fmla="*/ 2147483647 w 348"/>
              <a:gd name="T23" fmla="*/ 2147483647 h 402"/>
              <a:gd name="T24" fmla="*/ 2147483647 w 348"/>
              <a:gd name="T25" fmla="*/ 2147483647 h 402"/>
              <a:gd name="T26" fmla="*/ 2147483647 w 348"/>
              <a:gd name="T27" fmla="*/ 2147483647 h 402"/>
              <a:gd name="T28" fmla="*/ 2147483647 w 348"/>
              <a:gd name="T29" fmla="*/ 2147483647 h 402"/>
              <a:gd name="T30" fmla="*/ 2147483647 w 348"/>
              <a:gd name="T31" fmla="*/ 2147483647 h 402"/>
              <a:gd name="T32" fmla="*/ 2147483647 w 348"/>
              <a:gd name="T33" fmla="*/ 2147483647 h 402"/>
              <a:gd name="T34" fmla="*/ 2147483647 w 348"/>
              <a:gd name="T35" fmla="*/ 2147483647 h 402"/>
              <a:gd name="T36" fmla="*/ 2147483647 w 348"/>
              <a:gd name="T37" fmla="*/ 2147483647 h 402"/>
              <a:gd name="T38" fmla="*/ 2147483647 w 348"/>
              <a:gd name="T39" fmla="*/ 2147483647 h 402"/>
              <a:gd name="T40" fmla="*/ 2147483647 w 348"/>
              <a:gd name="T41" fmla="*/ 2147483647 h 402"/>
              <a:gd name="T42" fmla="*/ 2147483647 w 348"/>
              <a:gd name="T43" fmla="*/ 2147483647 h 402"/>
              <a:gd name="T44" fmla="*/ 2147483647 w 348"/>
              <a:gd name="T45" fmla="*/ 2147483647 h 402"/>
              <a:gd name="T46" fmla="*/ 0 w 348"/>
              <a:gd name="T47" fmla="*/ 2147483647 h 4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8"/>
              <a:gd name="T73" fmla="*/ 0 h 402"/>
              <a:gd name="T74" fmla="*/ 348 w 348"/>
              <a:gd name="T75" fmla="*/ 402 h 4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8" h="402">
                <a:moveTo>
                  <a:pt x="0" y="24"/>
                </a:moveTo>
                <a:lnTo>
                  <a:pt x="78" y="12"/>
                </a:lnTo>
                <a:lnTo>
                  <a:pt x="162" y="0"/>
                </a:lnTo>
                <a:lnTo>
                  <a:pt x="156" y="42"/>
                </a:lnTo>
                <a:lnTo>
                  <a:pt x="192" y="48"/>
                </a:lnTo>
                <a:lnTo>
                  <a:pt x="204" y="78"/>
                </a:lnTo>
                <a:lnTo>
                  <a:pt x="234" y="114"/>
                </a:lnTo>
                <a:lnTo>
                  <a:pt x="270" y="150"/>
                </a:lnTo>
                <a:lnTo>
                  <a:pt x="300" y="180"/>
                </a:lnTo>
                <a:lnTo>
                  <a:pt x="300" y="198"/>
                </a:lnTo>
                <a:lnTo>
                  <a:pt x="324" y="210"/>
                </a:lnTo>
                <a:lnTo>
                  <a:pt x="324" y="228"/>
                </a:lnTo>
                <a:lnTo>
                  <a:pt x="342" y="240"/>
                </a:lnTo>
                <a:lnTo>
                  <a:pt x="348" y="228"/>
                </a:lnTo>
                <a:lnTo>
                  <a:pt x="318" y="360"/>
                </a:lnTo>
                <a:lnTo>
                  <a:pt x="282" y="360"/>
                </a:lnTo>
                <a:lnTo>
                  <a:pt x="276" y="402"/>
                </a:lnTo>
                <a:lnTo>
                  <a:pt x="258" y="384"/>
                </a:lnTo>
                <a:lnTo>
                  <a:pt x="78" y="396"/>
                </a:lnTo>
                <a:lnTo>
                  <a:pt x="66" y="384"/>
                </a:lnTo>
                <a:lnTo>
                  <a:pt x="54" y="312"/>
                </a:lnTo>
                <a:lnTo>
                  <a:pt x="78" y="270"/>
                </a:lnTo>
                <a:lnTo>
                  <a:pt x="54" y="222"/>
                </a:lnTo>
                <a:lnTo>
                  <a:pt x="0" y="2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9" name="Freeform 37"/>
          <p:cNvSpPr>
            <a:spLocks noChangeAspect="1"/>
          </p:cNvSpPr>
          <p:nvPr/>
        </p:nvSpPr>
        <p:spPr bwMode="auto">
          <a:xfrm>
            <a:off x="6977063" y="3884613"/>
            <a:ext cx="806450" cy="674687"/>
          </a:xfrm>
          <a:custGeom>
            <a:avLst/>
            <a:gdLst>
              <a:gd name="T0" fmla="*/ 2147483647 w 330"/>
              <a:gd name="T1" fmla="*/ 2147483647 h 276"/>
              <a:gd name="T2" fmla="*/ 2147483647 w 330"/>
              <a:gd name="T3" fmla="*/ 2147483647 h 276"/>
              <a:gd name="T4" fmla="*/ 2147483647 w 330"/>
              <a:gd name="T5" fmla="*/ 2147483647 h 276"/>
              <a:gd name="T6" fmla="*/ 2147483647 w 330"/>
              <a:gd name="T7" fmla="*/ 2147483647 h 276"/>
              <a:gd name="T8" fmla="*/ 2147483647 w 330"/>
              <a:gd name="T9" fmla="*/ 2147483647 h 276"/>
              <a:gd name="T10" fmla="*/ 2147483647 w 330"/>
              <a:gd name="T11" fmla="*/ 2147483647 h 276"/>
              <a:gd name="T12" fmla="*/ 2147483647 w 330"/>
              <a:gd name="T13" fmla="*/ 2147483647 h 276"/>
              <a:gd name="T14" fmla="*/ 2147483647 w 330"/>
              <a:gd name="T15" fmla="*/ 2147483647 h 276"/>
              <a:gd name="T16" fmla="*/ 2147483647 w 330"/>
              <a:gd name="T17" fmla="*/ 2147483647 h 276"/>
              <a:gd name="T18" fmla="*/ 2147483647 w 330"/>
              <a:gd name="T19" fmla="*/ 2147483647 h 276"/>
              <a:gd name="T20" fmla="*/ 2147483647 w 330"/>
              <a:gd name="T21" fmla="*/ 2147483647 h 276"/>
              <a:gd name="T22" fmla="*/ 0 w 330"/>
              <a:gd name="T23" fmla="*/ 2147483647 h 276"/>
              <a:gd name="T24" fmla="*/ 2147483647 w 330"/>
              <a:gd name="T25" fmla="*/ 2147483647 h 276"/>
              <a:gd name="T26" fmla="*/ 2147483647 w 330"/>
              <a:gd name="T27" fmla="*/ 2147483647 h 276"/>
              <a:gd name="T28" fmla="*/ 2147483647 w 330"/>
              <a:gd name="T29" fmla="*/ 2147483647 h 276"/>
              <a:gd name="T30" fmla="*/ 2147483647 w 330"/>
              <a:gd name="T31" fmla="*/ 0 h 276"/>
              <a:gd name="T32" fmla="*/ 2147483647 w 330"/>
              <a:gd name="T33" fmla="*/ 2147483647 h 276"/>
              <a:gd name="T34" fmla="*/ 2147483647 w 330"/>
              <a:gd name="T35" fmla="*/ 2147483647 h 276"/>
              <a:gd name="T36" fmla="*/ 2147483647 w 330"/>
              <a:gd name="T37" fmla="*/ 2147483647 h 276"/>
              <a:gd name="T38" fmla="*/ 2147483647 w 330"/>
              <a:gd name="T39" fmla="*/ 2147483647 h 276"/>
              <a:gd name="T40" fmla="*/ 2147483647 w 330"/>
              <a:gd name="T41" fmla="*/ 2147483647 h 276"/>
              <a:gd name="T42" fmla="*/ 2147483647 w 330"/>
              <a:gd name="T43" fmla="*/ 2147483647 h 276"/>
              <a:gd name="T44" fmla="*/ 2147483647 w 330"/>
              <a:gd name="T45" fmla="*/ 2147483647 h 2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0"/>
              <a:gd name="T70" fmla="*/ 0 h 276"/>
              <a:gd name="T71" fmla="*/ 330 w 330"/>
              <a:gd name="T72" fmla="*/ 276 h 2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0" h="276">
                <a:moveTo>
                  <a:pt x="192" y="270"/>
                </a:moveTo>
                <a:lnTo>
                  <a:pt x="186" y="276"/>
                </a:lnTo>
                <a:lnTo>
                  <a:pt x="168" y="270"/>
                </a:lnTo>
                <a:lnTo>
                  <a:pt x="168" y="246"/>
                </a:lnTo>
                <a:lnTo>
                  <a:pt x="144" y="234"/>
                </a:lnTo>
                <a:lnTo>
                  <a:pt x="144" y="216"/>
                </a:lnTo>
                <a:lnTo>
                  <a:pt x="114" y="186"/>
                </a:lnTo>
                <a:lnTo>
                  <a:pt x="78" y="150"/>
                </a:lnTo>
                <a:lnTo>
                  <a:pt x="48" y="114"/>
                </a:lnTo>
                <a:lnTo>
                  <a:pt x="36" y="84"/>
                </a:lnTo>
                <a:lnTo>
                  <a:pt x="6" y="78"/>
                </a:lnTo>
                <a:lnTo>
                  <a:pt x="0" y="78"/>
                </a:lnTo>
                <a:lnTo>
                  <a:pt x="6" y="36"/>
                </a:lnTo>
                <a:lnTo>
                  <a:pt x="30" y="30"/>
                </a:lnTo>
                <a:lnTo>
                  <a:pt x="36" y="18"/>
                </a:lnTo>
                <a:lnTo>
                  <a:pt x="144" y="0"/>
                </a:lnTo>
                <a:lnTo>
                  <a:pt x="144" y="12"/>
                </a:lnTo>
                <a:lnTo>
                  <a:pt x="168" y="24"/>
                </a:lnTo>
                <a:lnTo>
                  <a:pt x="252" y="12"/>
                </a:lnTo>
                <a:lnTo>
                  <a:pt x="330" y="72"/>
                </a:lnTo>
                <a:lnTo>
                  <a:pt x="240" y="222"/>
                </a:lnTo>
                <a:lnTo>
                  <a:pt x="198" y="234"/>
                </a:lnTo>
                <a:lnTo>
                  <a:pt x="192" y="27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0" name="Freeform 38"/>
          <p:cNvSpPr>
            <a:spLocks noChangeAspect="1"/>
          </p:cNvSpPr>
          <p:nvPr/>
        </p:nvSpPr>
        <p:spPr bwMode="auto">
          <a:xfrm>
            <a:off x="6788150" y="3402013"/>
            <a:ext cx="1479550" cy="658812"/>
          </a:xfrm>
          <a:custGeom>
            <a:avLst/>
            <a:gdLst>
              <a:gd name="T0" fmla="*/ 2147483647 w 606"/>
              <a:gd name="T1" fmla="*/ 0 h 270"/>
              <a:gd name="T2" fmla="*/ 2147483647 w 606"/>
              <a:gd name="T3" fmla="*/ 2147483647 h 270"/>
              <a:gd name="T4" fmla="*/ 2147483647 w 606"/>
              <a:gd name="T5" fmla="*/ 2147483647 h 270"/>
              <a:gd name="T6" fmla="*/ 2147483647 w 606"/>
              <a:gd name="T7" fmla="*/ 2147483647 h 270"/>
              <a:gd name="T8" fmla="*/ 2147483647 w 606"/>
              <a:gd name="T9" fmla="*/ 2147483647 h 270"/>
              <a:gd name="T10" fmla="*/ 2147483647 w 606"/>
              <a:gd name="T11" fmla="*/ 2147483647 h 270"/>
              <a:gd name="T12" fmla="*/ 2147483647 w 606"/>
              <a:gd name="T13" fmla="*/ 2147483647 h 270"/>
              <a:gd name="T14" fmla="*/ 2147483647 w 606"/>
              <a:gd name="T15" fmla="*/ 2147483647 h 270"/>
              <a:gd name="T16" fmla="*/ 2147483647 w 606"/>
              <a:gd name="T17" fmla="*/ 2147483647 h 270"/>
              <a:gd name="T18" fmla="*/ 2147483647 w 606"/>
              <a:gd name="T19" fmla="*/ 2147483647 h 270"/>
              <a:gd name="T20" fmla="*/ 2147483647 w 606"/>
              <a:gd name="T21" fmla="*/ 2147483647 h 270"/>
              <a:gd name="T22" fmla="*/ 2147483647 w 606"/>
              <a:gd name="T23" fmla="*/ 2147483647 h 270"/>
              <a:gd name="T24" fmla="*/ 2147483647 w 606"/>
              <a:gd name="T25" fmla="*/ 2147483647 h 270"/>
              <a:gd name="T26" fmla="*/ 2147483647 w 606"/>
              <a:gd name="T27" fmla="*/ 2147483647 h 270"/>
              <a:gd name="T28" fmla="*/ 2147483647 w 606"/>
              <a:gd name="T29" fmla="*/ 2147483647 h 270"/>
              <a:gd name="T30" fmla="*/ 2147483647 w 606"/>
              <a:gd name="T31" fmla="*/ 2147483647 h 270"/>
              <a:gd name="T32" fmla="*/ 2147483647 w 606"/>
              <a:gd name="T33" fmla="*/ 2147483647 h 270"/>
              <a:gd name="T34" fmla="*/ 2147483647 w 606"/>
              <a:gd name="T35" fmla="*/ 2147483647 h 270"/>
              <a:gd name="T36" fmla="*/ 0 w 606"/>
              <a:gd name="T37" fmla="*/ 2147483647 h 270"/>
              <a:gd name="T38" fmla="*/ 2147483647 w 606"/>
              <a:gd name="T39" fmla="*/ 2147483647 h 270"/>
              <a:gd name="T40" fmla="*/ 2147483647 w 606"/>
              <a:gd name="T41" fmla="*/ 2147483647 h 270"/>
              <a:gd name="T42" fmla="*/ 2147483647 w 606"/>
              <a:gd name="T43" fmla="*/ 2147483647 h 270"/>
              <a:gd name="T44" fmla="*/ 2147483647 w 606"/>
              <a:gd name="T45" fmla="*/ 2147483647 h 270"/>
              <a:gd name="T46" fmla="*/ 2147483647 w 606"/>
              <a:gd name="T47" fmla="*/ 0 h 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06"/>
              <a:gd name="T73" fmla="*/ 0 h 270"/>
              <a:gd name="T74" fmla="*/ 606 w 606"/>
              <a:gd name="T75" fmla="*/ 270 h 27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06" h="270">
                <a:moveTo>
                  <a:pt x="558" y="0"/>
                </a:moveTo>
                <a:lnTo>
                  <a:pt x="582" y="48"/>
                </a:lnTo>
                <a:lnTo>
                  <a:pt x="546" y="72"/>
                </a:lnTo>
                <a:lnTo>
                  <a:pt x="606" y="72"/>
                </a:lnTo>
                <a:lnTo>
                  <a:pt x="582" y="108"/>
                </a:lnTo>
                <a:lnTo>
                  <a:pt x="516" y="108"/>
                </a:lnTo>
                <a:lnTo>
                  <a:pt x="534" y="138"/>
                </a:lnTo>
                <a:lnTo>
                  <a:pt x="558" y="144"/>
                </a:lnTo>
                <a:lnTo>
                  <a:pt x="504" y="180"/>
                </a:lnTo>
                <a:lnTo>
                  <a:pt x="474" y="246"/>
                </a:lnTo>
                <a:lnTo>
                  <a:pt x="408" y="270"/>
                </a:lnTo>
                <a:lnTo>
                  <a:pt x="330" y="210"/>
                </a:lnTo>
                <a:lnTo>
                  <a:pt x="246" y="222"/>
                </a:lnTo>
                <a:lnTo>
                  <a:pt x="222" y="210"/>
                </a:lnTo>
                <a:lnTo>
                  <a:pt x="222" y="198"/>
                </a:lnTo>
                <a:lnTo>
                  <a:pt x="114" y="216"/>
                </a:lnTo>
                <a:lnTo>
                  <a:pt x="108" y="228"/>
                </a:lnTo>
                <a:lnTo>
                  <a:pt x="84" y="234"/>
                </a:lnTo>
                <a:lnTo>
                  <a:pt x="0" y="246"/>
                </a:lnTo>
                <a:lnTo>
                  <a:pt x="18" y="210"/>
                </a:lnTo>
                <a:lnTo>
                  <a:pt x="108" y="138"/>
                </a:lnTo>
                <a:lnTo>
                  <a:pt x="132" y="138"/>
                </a:lnTo>
                <a:lnTo>
                  <a:pt x="156" y="84"/>
                </a:lnTo>
                <a:lnTo>
                  <a:pt x="558" y="0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1" name="Freeform 39"/>
          <p:cNvSpPr>
            <a:spLocks noChangeAspect="1"/>
          </p:cNvSpPr>
          <p:nvPr/>
        </p:nvSpPr>
        <p:spPr bwMode="auto">
          <a:xfrm>
            <a:off x="6845300" y="2962275"/>
            <a:ext cx="1303338" cy="703263"/>
          </a:xfrm>
          <a:custGeom>
            <a:avLst/>
            <a:gdLst>
              <a:gd name="T0" fmla="*/ 0 w 534"/>
              <a:gd name="T1" fmla="*/ 2147483647 h 288"/>
              <a:gd name="T2" fmla="*/ 2147483647 w 534"/>
              <a:gd name="T3" fmla="*/ 2147483647 h 288"/>
              <a:gd name="T4" fmla="*/ 2147483647 w 534"/>
              <a:gd name="T5" fmla="*/ 2147483647 h 288"/>
              <a:gd name="T6" fmla="*/ 2147483647 w 534"/>
              <a:gd name="T7" fmla="*/ 2147483647 h 288"/>
              <a:gd name="T8" fmla="*/ 2147483647 w 534"/>
              <a:gd name="T9" fmla="*/ 2147483647 h 288"/>
              <a:gd name="T10" fmla="*/ 2147483647 w 534"/>
              <a:gd name="T11" fmla="*/ 2147483647 h 288"/>
              <a:gd name="T12" fmla="*/ 2147483647 w 534"/>
              <a:gd name="T13" fmla="*/ 2147483647 h 288"/>
              <a:gd name="T14" fmla="*/ 2147483647 w 534"/>
              <a:gd name="T15" fmla="*/ 2147483647 h 288"/>
              <a:gd name="T16" fmla="*/ 2147483647 w 534"/>
              <a:gd name="T17" fmla="*/ 2147483647 h 288"/>
              <a:gd name="T18" fmla="*/ 2147483647 w 534"/>
              <a:gd name="T19" fmla="*/ 2147483647 h 288"/>
              <a:gd name="T20" fmla="*/ 2147483647 w 534"/>
              <a:gd name="T21" fmla="*/ 0 h 288"/>
              <a:gd name="T22" fmla="*/ 2147483647 w 534"/>
              <a:gd name="T23" fmla="*/ 2147483647 h 288"/>
              <a:gd name="T24" fmla="*/ 2147483647 w 534"/>
              <a:gd name="T25" fmla="*/ 2147483647 h 288"/>
              <a:gd name="T26" fmla="*/ 2147483647 w 534"/>
              <a:gd name="T27" fmla="*/ 2147483647 h 288"/>
              <a:gd name="T28" fmla="*/ 2147483647 w 534"/>
              <a:gd name="T29" fmla="*/ 2147483647 h 288"/>
              <a:gd name="T30" fmla="*/ 2147483647 w 534"/>
              <a:gd name="T31" fmla="*/ 2147483647 h 288"/>
              <a:gd name="T32" fmla="*/ 2147483647 w 534"/>
              <a:gd name="T33" fmla="*/ 2147483647 h 288"/>
              <a:gd name="T34" fmla="*/ 2147483647 w 534"/>
              <a:gd name="T35" fmla="*/ 2147483647 h 288"/>
              <a:gd name="T36" fmla="*/ 2147483647 w 534"/>
              <a:gd name="T37" fmla="*/ 2147483647 h 288"/>
              <a:gd name="T38" fmla="*/ 2147483647 w 534"/>
              <a:gd name="T39" fmla="*/ 2147483647 h 288"/>
              <a:gd name="T40" fmla="*/ 0 w 534"/>
              <a:gd name="T41" fmla="*/ 2147483647 h 2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4"/>
              <a:gd name="T64" fmla="*/ 0 h 288"/>
              <a:gd name="T65" fmla="*/ 534 w 534"/>
              <a:gd name="T66" fmla="*/ 288 h 2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4" h="288">
                <a:moveTo>
                  <a:pt x="0" y="288"/>
                </a:moveTo>
                <a:lnTo>
                  <a:pt x="102" y="204"/>
                </a:lnTo>
                <a:lnTo>
                  <a:pt x="132" y="228"/>
                </a:lnTo>
                <a:lnTo>
                  <a:pt x="222" y="180"/>
                </a:lnTo>
                <a:lnTo>
                  <a:pt x="216" y="162"/>
                </a:lnTo>
                <a:lnTo>
                  <a:pt x="240" y="108"/>
                </a:lnTo>
                <a:lnTo>
                  <a:pt x="270" y="66"/>
                </a:lnTo>
                <a:lnTo>
                  <a:pt x="276" y="60"/>
                </a:lnTo>
                <a:lnTo>
                  <a:pt x="318" y="6"/>
                </a:lnTo>
                <a:lnTo>
                  <a:pt x="354" y="18"/>
                </a:lnTo>
                <a:lnTo>
                  <a:pt x="366" y="0"/>
                </a:lnTo>
                <a:lnTo>
                  <a:pt x="420" y="30"/>
                </a:lnTo>
                <a:lnTo>
                  <a:pt x="408" y="66"/>
                </a:lnTo>
                <a:lnTo>
                  <a:pt x="498" y="96"/>
                </a:lnTo>
                <a:lnTo>
                  <a:pt x="510" y="150"/>
                </a:lnTo>
                <a:lnTo>
                  <a:pt x="456" y="144"/>
                </a:lnTo>
                <a:lnTo>
                  <a:pt x="498" y="168"/>
                </a:lnTo>
                <a:lnTo>
                  <a:pt x="522" y="162"/>
                </a:lnTo>
                <a:lnTo>
                  <a:pt x="534" y="180"/>
                </a:lnTo>
                <a:lnTo>
                  <a:pt x="132" y="264"/>
                </a:lnTo>
                <a:lnTo>
                  <a:pt x="0" y="28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2" name="Freeform 40"/>
          <p:cNvSpPr>
            <a:spLocks noChangeAspect="1"/>
          </p:cNvSpPr>
          <p:nvPr/>
        </p:nvSpPr>
        <p:spPr bwMode="auto">
          <a:xfrm>
            <a:off x="6948488" y="2741613"/>
            <a:ext cx="776287" cy="776287"/>
          </a:xfrm>
          <a:custGeom>
            <a:avLst/>
            <a:gdLst>
              <a:gd name="T0" fmla="*/ 2147483647 w 318"/>
              <a:gd name="T1" fmla="*/ 2147483647 h 318"/>
              <a:gd name="T2" fmla="*/ 2147483647 w 318"/>
              <a:gd name="T3" fmla="*/ 2147483647 h 318"/>
              <a:gd name="T4" fmla="*/ 2147483647 w 318"/>
              <a:gd name="T5" fmla="*/ 2147483647 h 318"/>
              <a:gd name="T6" fmla="*/ 2147483647 w 318"/>
              <a:gd name="T7" fmla="*/ 2147483647 h 318"/>
              <a:gd name="T8" fmla="*/ 0 w 318"/>
              <a:gd name="T9" fmla="*/ 2147483647 h 318"/>
              <a:gd name="T10" fmla="*/ 2147483647 w 318"/>
              <a:gd name="T11" fmla="*/ 2147483647 h 318"/>
              <a:gd name="T12" fmla="*/ 2147483647 w 318"/>
              <a:gd name="T13" fmla="*/ 2147483647 h 318"/>
              <a:gd name="T14" fmla="*/ 2147483647 w 318"/>
              <a:gd name="T15" fmla="*/ 2147483647 h 318"/>
              <a:gd name="T16" fmla="*/ 2147483647 w 318"/>
              <a:gd name="T17" fmla="*/ 0 h 318"/>
              <a:gd name="T18" fmla="*/ 2147483647 w 318"/>
              <a:gd name="T19" fmla="*/ 2147483647 h 318"/>
              <a:gd name="T20" fmla="*/ 2147483647 w 318"/>
              <a:gd name="T21" fmla="*/ 2147483647 h 318"/>
              <a:gd name="T22" fmla="*/ 2147483647 w 318"/>
              <a:gd name="T23" fmla="*/ 2147483647 h 318"/>
              <a:gd name="T24" fmla="*/ 2147483647 w 318"/>
              <a:gd name="T25" fmla="*/ 2147483647 h 318"/>
              <a:gd name="T26" fmla="*/ 2147483647 w 318"/>
              <a:gd name="T27" fmla="*/ 2147483647 h 318"/>
              <a:gd name="T28" fmla="*/ 2147483647 w 318"/>
              <a:gd name="T29" fmla="*/ 2147483647 h 318"/>
              <a:gd name="T30" fmla="*/ 2147483647 w 318"/>
              <a:gd name="T31" fmla="*/ 2147483647 h 318"/>
              <a:gd name="T32" fmla="*/ 2147483647 w 318"/>
              <a:gd name="T33" fmla="*/ 2147483647 h 318"/>
              <a:gd name="T34" fmla="*/ 2147483647 w 318"/>
              <a:gd name="T35" fmla="*/ 2147483647 h 318"/>
              <a:gd name="T36" fmla="*/ 2147483647 w 318"/>
              <a:gd name="T37" fmla="*/ 2147483647 h 318"/>
              <a:gd name="T38" fmla="*/ 2147483647 w 318"/>
              <a:gd name="T39" fmla="*/ 2147483647 h 318"/>
              <a:gd name="T40" fmla="*/ 2147483647 w 318"/>
              <a:gd name="T41" fmla="*/ 2147483647 h 318"/>
              <a:gd name="T42" fmla="*/ 2147483647 w 318"/>
              <a:gd name="T43" fmla="*/ 2147483647 h 318"/>
              <a:gd name="T44" fmla="*/ 2147483647 w 318"/>
              <a:gd name="T45" fmla="*/ 2147483647 h 31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18"/>
              <a:gd name="T70" fmla="*/ 0 h 318"/>
              <a:gd name="T71" fmla="*/ 318 w 318"/>
              <a:gd name="T72" fmla="*/ 318 h 31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18" h="318">
                <a:moveTo>
                  <a:pt x="60" y="294"/>
                </a:moveTo>
                <a:lnTo>
                  <a:pt x="24" y="288"/>
                </a:lnTo>
                <a:lnTo>
                  <a:pt x="18" y="264"/>
                </a:lnTo>
                <a:lnTo>
                  <a:pt x="12" y="252"/>
                </a:lnTo>
                <a:lnTo>
                  <a:pt x="0" y="222"/>
                </a:lnTo>
                <a:lnTo>
                  <a:pt x="24" y="204"/>
                </a:lnTo>
                <a:lnTo>
                  <a:pt x="66" y="144"/>
                </a:lnTo>
                <a:lnTo>
                  <a:pt x="96" y="108"/>
                </a:lnTo>
                <a:lnTo>
                  <a:pt x="96" y="0"/>
                </a:lnTo>
                <a:lnTo>
                  <a:pt x="126" y="96"/>
                </a:lnTo>
                <a:lnTo>
                  <a:pt x="186" y="90"/>
                </a:lnTo>
                <a:lnTo>
                  <a:pt x="198" y="138"/>
                </a:lnTo>
                <a:lnTo>
                  <a:pt x="246" y="90"/>
                </a:lnTo>
                <a:lnTo>
                  <a:pt x="318" y="78"/>
                </a:lnTo>
                <a:lnTo>
                  <a:pt x="312" y="108"/>
                </a:lnTo>
                <a:lnTo>
                  <a:pt x="276" y="96"/>
                </a:lnTo>
                <a:lnTo>
                  <a:pt x="234" y="150"/>
                </a:lnTo>
                <a:lnTo>
                  <a:pt x="228" y="156"/>
                </a:lnTo>
                <a:lnTo>
                  <a:pt x="198" y="204"/>
                </a:lnTo>
                <a:lnTo>
                  <a:pt x="174" y="252"/>
                </a:lnTo>
                <a:lnTo>
                  <a:pt x="180" y="270"/>
                </a:lnTo>
                <a:lnTo>
                  <a:pt x="90" y="318"/>
                </a:lnTo>
                <a:lnTo>
                  <a:pt x="60" y="29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3" name="Freeform 41"/>
          <p:cNvSpPr>
            <a:spLocks noChangeAspect="1"/>
          </p:cNvSpPr>
          <p:nvPr/>
        </p:nvSpPr>
        <p:spPr bwMode="auto">
          <a:xfrm>
            <a:off x="7402513" y="2786063"/>
            <a:ext cx="804862" cy="425450"/>
          </a:xfrm>
          <a:custGeom>
            <a:avLst/>
            <a:gdLst>
              <a:gd name="T0" fmla="*/ 0 w 330"/>
              <a:gd name="T1" fmla="*/ 2147483647 h 174"/>
              <a:gd name="T2" fmla="*/ 2147483647 w 330"/>
              <a:gd name="T3" fmla="*/ 0 h 174"/>
              <a:gd name="T4" fmla="*/ 2147483647 w 330"/>
              <a:gd name="T5" fmla="*/ 2147483647 h 174"/>
              <a:gd name="T6" fmla="*/ 2147483647 w 330"/>
              <a:gd name="T7" fmla="*/ 2147483647 h 174"/>
              <a:gd name="T8" fmla="*/ 2147483647 w 330"/>
              <a:gd name="T9" fmla="*/ 2147483647 h 174"/>
              <a:gd name="T10" fmla="*/ 2147483647 w 330"/>
              <a:gd name="T11" fmla="*/ 2147483647 h 174"/>
              <a:gd name="T12" fmla="*/ 2147483647 w 330"/>
              <a:gd name="T13" fmla="*/ 2147483647 h 174"/>
              <a:gd name="T14" fmla="*/ 2147483647 w 330"/>
              <a:gd name="T15" fmla="*/ 2147483647 h 174"/>
              <a:gd name="T16" fmla="*/ 2147483647 w 330"/>
              <a:gd name="T17" fmla="*/ 2147483647 h 174"/>
              <a:gd name="T18" fmla="*/ 2147483647 w 330"/>
              <a:gd name="T19" fmla="*/ 2147483647 h 174"/>
              <a:gd name="T20" fmla="*/ 2147483647 w 330"/>
              <a:gd name="T21" fmla="*/ 2147483647 h 174"/>
              <a:gd name="T22" fmla="*/ 2147483647 w 330"/>
              <a:gd name="T23" fmla="*/ 2147483647 h 174"/>
              <a:gd name="T24" fmla="*/ 2147483647 w 330"/>
              <a:gd name="T25" fmla="*/ 2147483647 h 174"/>
              <a:gd name="T26" fmla="*/ 2147483647 w 330"/>
              <a:gd name="T27" fmla="*/ 2147483647 h 174"/>
              <a:gd name="T28" fmla="*/ 2147483647 w 330"/>
              <a:gd name="T29" fmla="*/ 2147483647 h 174"/>
              <a:gd name="T30" fmla="*/ 2147483647 w 330"/>
              <a:gd name="T31" fmla="*/ 2147483647 h 174"/>
              <a:gd name="T32" fmla="*/ 2147483647 w 330"/>
              <a:gd name="T33" fmla="*/ 2147483647 h 174"/>
              <a:gd name="T34" fmla="*/ 2147483647 w 330"/>
              <a:gd name="T35" fmla="*/ 2147483647 h 174"/>
              <a:gd name="T36" fmla="*/ 2147483647 w 330"/>
              <a:gd name="T37" fmla="*/ 2147483647 h 174"/>
              <a:gd name="T38" fmla="*/ 2147483647 w 330"/>
              <a:gd name="T39" fmla="*/ 2147483647 h 174"/>
              <a:gd name="T40" fmla="*/ 2147483647 w 330"/>
              <a:gd name="T41" fmla="*/ 2147483647 h 174"/>
              <a:gd name="T42" fmla="*/ 2147483647 w 330"/>
              <a:gd name="T43" fmla="*/ 2147483647 h 174"/>
              <a:gd name="T44" fmla="*/ 0 w 330"/>
              <a:gd name="T45" fmla="*/ 2147483647 h 1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0"/>
              <a:gd name="T70" fmla="*/ 0 h 174"/>
              <a:gd name="T71" fmla="*/ 330 w 330"/>
              <a:gd name="T72" fmla="*/ 174 h 1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0" h="174">
                <a:moveTo>
                  <a:pt x="0" y="72"/>
                </a:moveTo>
                <a:lnTo>
                  <a:pt x="264" y="0"/>
                </a:lnTo>
                <a:lnTo>
                  <a:pt x="282" y="18"/>
                </a:lnTo>
                <a:lnTo>
                  <a:pt x="288" y="36"/>
                </a:lnTo>
                <a:lnTo>
                  <a:pt x="294" y="120"/>
                </a:lnTo>
                <a:lnTo>
                  <a:pt x="330" y="120"/>
                </a:lnTo>
                <a:lnTo>
                  <a:pt x="324" y="174"/>
                </a:lnTo>
                <a:lnTo>
                  <a:pt x="282" y="168"/>
                </a:lnTo>
                <a:lnTo>
                  <a:pt x="264" y="120"/>
                </a:lnTo>
                <a:lnTo>
                  <a:pt x="252" y="96"/>
                </a:lnTo>
                <a:lnTo>
                  <a:pt x="246" y="42"/>
                </a:lnTo>
                <a:lnTo>
                  <a:pt x="252" y="24"/>
                </a:lnTo>
                <a:lnTo>
                  <a:pt x="234" y="60"/>
                </a:lnTo>
                <a:lnTo>
                  <a:pt x="246" y="114"/>
                </a:lnTo>
                <a:lnTo>
                  <a:pt x="270" y="156"/>
                </a:lnTo>
                <a:lnTo>
                  <a:pt x="180" y="138"/>
                </a:lnTo>
                <a:lnTo>
                  <a:pt x="192" y="102"/>
                </a:lnTo>
                <a:lnTo>
                  <a:pt x="138" y="72"/>
                </a:lnTo>
                <a:lnTo>
                  <a:pt x="126" y="90"/>
                </a:lnTo>
                <a:lnTo>
                  <a:pt x="132" y="60"/>
                </a:lnTo>
                <a:lnTo>
                  <a:pt x="60" y="72"/>
                </a:lnTo>
                <a:lnTo>
                  <a:pt x="12" y="114"/>
                </a:lnTo>
                <a:lnTo>
                  <a:pt x="0" y="72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4" name="Freeform 42"/>
          <p:cNvSpPr>
            <a:spLocks noChangeAspect="1"/>
          </p:cNvSpPr>
          <p:nvPr/>
        </p:nvSpPr>
        <p:spPr bwMode="auto">
          <a:xfrm>
            <a:off x="8105775" y="2859088"/>
            <a:ext cx="101600" cy="219075"/>
          </a:xfrm>
          <a:custGeom>
            <a:avLst/>
            <a:gdLst>
              <a:gd name="T0" fmla="*/ 2147483647 w 42"/>
              <a:gd name="T1" fmla="*/ 0 h 90"/>
              <a:gd name="T2" fmla="*/ 2147483647 w 42"/>
              <a:gd name="T3" fmla="*/ 2147483647 h 90"/>
              <a:gd name="T4" fmla="*/ 2147483647 w 42"/>
              <a:gd name="T5" fmla="*/ 2147483647 h 90"/>
              <a:gd name="T6" fmla="*/ 2147483647 w 42"/>
              <a:gd name="T7" fmla="*/ 2147483647 h 90"/>
              <a:gd name="T8" fmla="*/ 0 w 42"/>
              <a:gd name="T9" fmla="*/ 2147483647 h 90"/>
              <a:gd name="T10" fmla="*/ 2147483647 w 42"/>
              <a:gd name="T11" fmla="*/ 0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90"/>
              <a:gd name="T20" fmla="*/ 42 w 42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90">
                <a:moveTo>
                  <a:pt x="6" y="0"/>
                </a:moveTo>
                <a:lnTo>
                  <a:pt x="36" y="60"/>
                </a:lnTo>
                <a:lnTo>
                  <a:pt x="42" y="90"/>
                </a:lnTo>
                <a:lnTo>
                  <a:pt x="6" y="9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5" name="Freeform 43"/>
          <p:cNvSpPr>
            <a:spLocks noChangeAspect="1"/>
          </p:cNvSpPr>
          <p:nvPr/>
        </p:nvSpPr>
        <p:spPr bwMode="auto">
          <a:xfrm>
            <a:off x="7153275" y="2317750"/>
            <a:ext cx="1011238" cy="660400"/>
          </a:xfrm>
          <a:custGeom>
            <a:avLst/>
            <a:gdLst>
              <a:gd name="T0" fmla="*/ 0 w 414"/>
              <a:gd name="T1" fmla="*/ 2147483647 h 270"/>
              <a:gd name="T2" fmla="*/ 2147483647 w 414"/>
              <a:gd name="T3" fmla="*/ 2147483647 h 270"/>
              <a:gd name="T4" fmla="*/ 2147483647 w 414"/>
              <a:gd name="T5" fmla="*/ 2147483647 h 270"/>
              <a:gd name="T6" fmla="*/ 2147483647 w 414"/>
              <a:gd name="T7" fmla="*/ 0 h 270"/>
              <a:gd name="T8" fmla="*/ 2147483647 w 414"/>
              <a:gd name="T9" fmla="*/ 0 h 270"/>
              <a:gd name="T10" fmla="*/ 2147483647 w 414"/>
              <a:gd name="T11" fmla="*/ 2147483647 h 270"/>
              <a:gd name="T12" fmla="*/ 2147483647 w 414"/>
              <a:gd name="T13" fmla="*/ 2147483647 h 270"/>
              <a:gd name="T14" fmla="*/ 2147483647 w 414"/>
              <a:gd name="T15" fmla="*/ 2147483647 h 270"/>
              <a:gd name="T16" fmla="*/ 2147483647 w 414"/>
              <a:gd name="T17" fmla="*/ 2147483647 h 270"/>
              <a:gd name="T18" fmla="*/ 2147483647 w 414"/>
              <a:gd name="T19" fmla="*/ 2147483647 h 270"/>
              <a:gd name="T20" fmla="*/ 2147483647 w 414"/>
              <a:gd name="T21" fmla="*/ 2147483647 h 270"/>
              <a:gd name="T22" fmla="*/ 2147483647 w 414"/>
              <a:gd name="T23" fmla="*/ 2147483647 h 270"/>
              <a:gd name="T24" fmla="*/ 2147483647 w 414"/>
              <a:gd name="T25" fmla="*/ 2147483647 h 270"/>
              <a:gd name="T26" fmla="*/ 2147483647 w 414"/>
              <a:gd name="T27" fmla="*/ 2147483647 h 270"/>
              <a:gd name="T28" fmla="*/ 2147483647 w 414"/>
              <a:gd name="T29" fmla="*/ 2147483647 h 270"/>
              <a:gd name="T30" fmla="*/ 2147483647 w 414"/>
              <a:gd name="T31" fmla="*/ 2147483647 h 270"/>
              <a:gd name="T32" fmla="*/ 0 w 414"/>
              <a:gd name="T33" fmla="*/ 2147483647 h 2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4"/>
              <a:gd name="T52" fmla="*/ 0 h 270"/>
              <a:gd name="T53" fmla="*/ 414 w 414"/>
              <a:gd name="T54" fmla="*/ 270 h 2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4" h="270">
                <a:moveTo>
                  <a:pt x="0" y="66"/>
                </a:moveTo>
                <a:lnTo>
                  <a:pt x="42" y="30"/>
                </a:lnTo>
                <a:lnTo>
                  <a:pt x="48" y="60"/>
                </a:lnTo>
                <a:lnTo>
                  <a:pt x="336" y="0"/>
                </a:lnTo>
                <a:lnTo>
                  <a:pt x="348" y="0"/>
                </a:lnTo>
                <a:lnTo>
                  <a:pt x="372" y="6"/>
                </a:lnTo>
                <a:lnTo>
                  <a:pt x="372" y="36"/>
                </a:lnTo>
                <a:lnTo>
                  <a:pt x="402" y="36"/>
                </a:lnTo>
                <a:lnTo>
                  <a:pt x="372" y="78"/>
                </a:lnTo>
                <a:lnTo>
                  <a:pt x="390" y="108"/>
                </a:lnTo>
                <a:lnTo>
                  <a:pt x="414" y="126"/>
                </a:lnTo>
                <a:lnTo>
                  <a:pt x="390" y="162"/>
                </a:lnTo>
                <a:lnTo>
                  <a:pt x="366" y="192"/>
                </a:lnTo>
                <a:lnTo>
                  <a:pt x="102" y="264"/>
                </a:lnTo>
                <a:lnTo>
                  <a:pt x="42" y="270"/>
                </a:lnTo>
                <a:lnTo>
                  <a:pt x="12" y="174"/>
                </a:lnTo>
                <a:lnTo>
                  <a:pt x="0" y="66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6" name="Freeform 44"/>
          <p:cNvSpPr>
            <a:spLocks noChangeAspect="1"/>
          </p:cNvSpPr>
          <p:nvPr/>
        </p:nvSpPr>
        <p:spPr bwMode="auto">
          <a:xfrm>
            <a:off x="7254875" y="1628775"/>
            <a:ext cx="1246188" cy="893763"/>
          </a:xfrm>
          <a:custGeom>
            <a:avLst/>
            <a:gdLst>
              <a:gd name="T0" fmla="*/ 2147483647 w 510"/>
              <a:gd name="T1" fmla="*/ 2147483647 h 366"/>
              <a:gd name="T2" fmla="*/ 2147483647 w 510"/>
              <a:gd name="T3" fmla="*/ 2147483647 h 366"/>
              <a:gd name="T4" fmla="*/ 2147483647 w 510"/>
              <a:gd name="T5" fmla="*/ 2147483647 h 366"/>
              <a:gd name="T6" fmla="*/ 2147483647 w 510"/>
              <a:gd name="T7" fmla="*/ 2147483647 h 366"/>
              <a:gd name="T8" fmla="*/ 2147483647 w 510"/>
              <a:gd name="T9" fmla="*/ 2147483647 h 366"/>
              <a:gd name="T10" fmla="*/ 2147483647 w 510"/>
              <a:gd name="T11" fmla="*/ 2147483647 h 366"/>
              <a:gd name="T12" fmla="*/ 2147483647 w 510"/>
              <a:gd name="T13" fmla="*/ 2147483647 h 366"/>
              <a:gd name="T14" fmla="*/ 2147483647 w 510"/>
              <a:gd name="T15" fmla="*/ 2147483647 h 366"/>
              <a:gd name="T16" fmla="*/ 2147483647 w 510"/>
              <a:gd name="T17" fmla="*/ 2147483647 h 366"/>
              <a:gd name="T18" fmla="*/ 2147483647 w 510"/>
              <a:gd name="T19" fmla="*/ 0 h 366"/>
              <a:gd name="T20" fmla="*/ 2147483647 w 510"/>
              <a:gd name="T21" fmla="*/ 2147483647 h 366"/>
              <a:gd name="T22" fmla="*/ 2147483647 w 510"/>
              <a:gd name="T23" fmla="*/ 2147483647 h 366"/>
              <a:gd name="T24" fmla="*/ 2147483647 w 510"/>
              <a:gd name="T25" fmla="*/ 2147483647 h 366"/>
              <a:gd name="T26" fmla="*/ 2147483647 w 510"/>
              <a:gd name="T27" fmla="*/ 2147483647 h 366"/>
              <a:gd name="T28" fmla="*/ 2147483647 w 510"/>
              <a:gd name="T29" fmla="*/ 2147483647 h 366"/>
              <a:gd name="T30" fmla="*/ 2147483647 w 510"/>
              <a:gd name="T31" fmla="*/ 2147483647 h 366"/>
              <a:gd name="T32" fmla="*/ 2147483647 w 510"/>
              <a:gd name="T33" fmla="*/ 2147483647 h 366"/>
              <a:gd name="T34" fmla="*/ 2147483647 w 510"/>
              <a:gd name="T35" fmla="*/ 2147483647 h 366"/>
              <a:gd name="T36" fmla="*/ 2147483647 w 510"/>
              <a:gd name="T37" fmla="*/ 2147483647 h 366"/>
              <a:gd name="T38" fmla="*/ 2147483647 w 510"/>
              <a:gd name="T39" fmla="*/ 2147483647 h 366"/>
              <a:gd name="T40" fmla="*/ 2147483647 w 510"/>
              <a:gd name="T41" fmla="*/ 2147483647 h 366"/>
              <a:gd name="T42" fmla="*/ 2147483647 w 510"/>
              <a:gd name="T43" fmla="*/ 2147483647 h 366"/>
              <a:gd name="T44" fmla="*/ 2147483647 w 510"/>
              <a:gd name="T45" fmla="*/ 2147483647 h 366"/>
              <a:gd name="T46" fmla="*/ 2147483647 w 510"/>
              <a:gd name="T47" fmla="*/ 2147483647 h 366"/>
              <a:gd name="T48" fmla="*/ 2147483647 w 510"/>
              <a:gd name="T49" fmla="*/ 2147483647 h 366"/>
              <a:gd name="T50" fmla="*/ 2147483647 w 510"/>
              <a:gd name="T51" fmla="*/ 2147483647 h 366"/>
              <a:gd name="T52" fmla="*/ 2147483647 w 510"/>
              <a:gd name="T53" fmla="*/ 2147483647 h 366"/>
              <a:gd name="T54" fmla="*/ 0 w 510"/>
              <a:gd name="T55" fmla="*/ 2147483647 h 366"/>
              <a:gd name="T56" fmla="*/ 2147483647 w 510"/>
              <a:gd name="T57" fmla="*/ 2147483647 h 36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0"/>
              <a:gd name="T88" fmla="*/ 0 h 366"/>
              <a:gd name="T89" fmla="*/ 510 w 510"/>
              <a:gd name="T90" fmla="*/ 366 h 36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0" h="366">
                <a:moveTo>
                  <a:pt x="36" y="258"/>
                </a:moveTo>
                <a:lnTo>
                  <a:pt x="36" y="222"/>
                </a:lnTo>
                <a:lnTo>
                  <a:pt x="78" y="198"/>
                </a:lnTo>
                <a:lnTo>
                  <a:pt x="138" y="210"/>
                </a:lnTo>
                <a:lnTo>
                  <a:pt x="168" y="192"/>
                </a:lnTo>
                <a:lnTo>
                  <a:pt x="216" y="156"/>
                </a:lnTo>
                <a:lnTo>
                  <a:pt x="192" y="108"/>
                </a:lnTo>
                <a:lnTo>
                  <a:pt x="210" y="102"/>
                </a:lnTo>
                <a:lnTo>
                  <a:pt x="252" y="42"/>
                </a:lnTo>
                <a:lnTo>
                  <a:pt x="384" y="0"/>
                </a:lnTo>
                <a:lnTo>
                  <a:pt x="396" y="114"/>
                </a:lnTo>
                <a:lnTo>
                  <a:pt x="420" y="132"/>
                </a:lnTo>
                <a:lnTo>
                  <a:pt x="432" y="180"/>
                </a:lnTo>
                <a:lnTo>
                  <a:pt x="438" y="240"/>
                </a:lnTo>
                <a:lnTo>
                  <a:pt x="444" y="300"/>
                </a:lnTo>
                <a:lnTo>
                  <a:pt x="432" y="336"/>
                </a:lnTo>
                <a:lnTo>
                  <a:pt x="480" y="318"/>
                </a:lnTo>
                <a:lnTo>
                  <a:pt x="498" y="294"/>
                </a:lnTo>
                <a:lnTo>
                  <a:pt x="510" y="306"/>
                </a:lnTo>
                <a:lnTo>
                  <a:pt x="432" y="366"/>
                </a:lnTo>
                <a:lnTo>
                  <a:pt x="432" y="336"/>
                </a:lnTo>
                <a:lnTo>
                  <a:pt x="366" y="318"/>
                </a:lnTo>
                <a:lnTo>
                  <a:pt x="330" y="318"/>
                </a:lnTo>
                <a:lnTo>
                  <a:pt x="330" y="288"/>
                </a:lnTo>
                <a:lnTo>
                  <a:pt x="306" y="282"/>
                </a:lnTo>
                <a:lnTo>
                  <a:pt x="288" y="282"/>
                </a:lnTo>
                <a:lnTo>
                  <a:pt x="6" y="342"/>
                </a:lnTo>
                <a:lnTo>
                  <a:pt x="0" y="312"/>
                </a:lnTo>
                <a:lnTo>
                  <a:pt x="36" y="25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7" name="Freeform 45"/>
          <p:cNvSpPr>
            <a:spLocks noChangeAspect="1"/>
          </p:cNvSpPr>
          <p:nvPr/>
        </p:nvSpPr>
        <p:spPr bwMode="auto">
          <a:xfrm>
            <a:off x="8047038" y="2405063"/>
            <a:ext cx="263525" cy="498475"/>
          </a:xfrm>
          <a:custGeom>
            <a:avLst/>
            <a:gdLst>
              <a:gd name="T0" fmla="*/ 2147483647 w 108"/>
              <a:gd name="T1" fmla="*/ 2147483647 h 204"/>
              <a:gd name="T2" fmla="*/ 0 w 108"/>
              <a:gd name="T3" fmla="*/ 2147483647 h 204"/>
              <a:gd name="T4" fmla="*/ 2147483647 w 108"/>
              <a:gd name="T5" fmla="*/ 2147483647 h 204"/>
              <a:gd name="T6" fmla="*/ 2147483647 w 108"/>
              <a:gd name="T7" fmla="*/ 2147483647 h 204"/>
              <a:gd name="T8" fmla="*/ 2147483647 w 108"/>
              <a:gd name="T9" fmla="*/ 2147483647 h 204"/>
              <a:gd name="T10" fmla="*/ 2147483647 w 108"/>
              <a:gd name="T11" fmla="*/ 2147483647 h 204"/>
              <a:gd name="T12" fmla="*/ 2147483647 w 108"/>
              <a:gd name="T13" fmla="*/ 0 h 204"/>
              <a:gd name="T14" fmla="*/ 2147483647 w 108"/>
              <a:gd name="T15" fmla="*/ 0 h 204"/>
              <a:gd name="T16" fmla="*/ 2147483647 w 108"/>
              <a:gd name="T17" fmla="*/ 2147483647 h 204"/>
              <a:gd name="T18" fmla="*/ 2147483647 w 108"/>
              <a:gd name="T19" fmla="*/ 2147483647 h 204"/>
              <a:gd name="T20" fmla="*/ 2147483647 w 108"/>
              <a:gd name="T21" fmla="*/ 2147483647 h 204"/>
              <a:gd name="T22" fmla="*/ 2147483647 w 108"/>
              <a:gd name="T23" fmla="*/ 2147483647 h 204"/>
              <a:gd name="T24" fmla="*/ 2147483647 w 108"/>
              <a:gd name="T25" fmla="*/ 2147483647 h 204"/>
              <a:gd name="T26" fmla="*/ 2147483647 w 108"/>
              <a:gd name="T27" fmla="*/ 2147483647 h 204"/>
              <a:gd name="T28" fmla="*/ 2147483647 w 108"/>
              <a:gd name="T29" fmla="*/ 2147483647 h 204"/>
              <a:gd name="T30" fmla="*/ 2147483647 w 108"/>
              <a:gd name="T31" fmla="*/ 2147483647 h 2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204"/>
              <a:gd name="T50" fmla="*/ 108 w 108"/>
              <a:gd name="T51" fmla="*/ 204 h 2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204">
                <a:moveTo>
                  <a:pt x="18" y="174"/>
                </a:moveTo>
                <a:lnTo>
                  <a:pt x="0" y="156"/>
                </a:lnTo>
                <a:lnTo>
                  <a:pt x="24" y="126"/>
                </a:lnTo>
                <a:lnTo>
                  <a:pt x="48" y="90"/>
                </a:lnTo>
                <a:lnTo>
                  <a:pt x="24" y="72"/>
                </a:lnTo>
                <a:lnTo>
                  <a:pt x="6" y="42"/>
                </a:lnTo>
                <a:lnTo>
                  <a:pt x="36" y="0"/>
                </a:lnTo>
                <a:lnTo>
                  <a:pt x="42" y="0"/>
                </a:lnTo>
                <a:lnTo>
                  <a:pt x="108" y="18"/>
                </a:lnTo>
                <a:lnTo>
                  <a:pt x="108" y="24"/>
                </a:lnTo>
                <a:lnTo>
                  <a:pt x="108" y="18"/>
                </a:lnTo>
                <a:lnTo>
                  <a:pt x="96" y="60"/>
                </a:lnTo>
                <a:lnTo>
                  <a:pt x="108" y="102"/>
                </a:lnTo>
                <a:lnTo>
                  <a:pt x="84" y="204"/>
                </a:lnTo>
                <a:lnTo>
                  <a:pt x="36" y="186"/>
                </a:lnTo>
                <a:lnTo>
                  <a:pt x="18" y="17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8" name="Freeform 46"/>
          <p:cNvSpPr>
            <a:spLocks noChangeAspect="1"/>
          </p:cNvSpPr>
          <p:nvPr/>
        </p:nvSpPr>
        <p:spPr bwMode="auto">
          <a:xfrm>
            <a:off x="8194675" y="1571625"/>
            <a:ext cx="203200" cy="496888"/>
          </a:xfrm>
          <a:custGeom>
            <a:avLst/>
            <a:gdLst>
              <a:gd name="T0" fmla="*/ 0 w 84"/>
              <a:gd name="T1" fmla="*/ 2147483647 h 204"/>
              <a:gd name="T2" fmla="*/ 2147483647 w 84"/>
              <a:gd name="T3" fmla="*/ 0 h 204"/>
              <a:gd name="T4" fmla="*/ 2147483647 w 84"/>
              <a:gd name="T5" fmla="*/ 2147483647 h 204"/>
              <a:gd name="T6" fmla="*/ 2147483647 w 84"/>
              <a:gd name="T7" fmla="*/ 2147483647 h 204"/>
              <a:gd name="T8" fmla="*/ 2147483647 w 84"/>
              <a:gd name="T9" fmla="*/ 2147483647 h 204"/>
              <a:gd name="T10" fmla="*/ 2147483647 w 84"/>
              <a:gd name="T11" fmla="*/ 2147483647 h 204"/>
              <a:gd name="T12" fmla="*/ 2147483647 w 84"/>
              <a:gd name="T13" fmla="*/ 2147483647 h 204"/>
              <a:gd name="T14" fmla="*/ 2147483647 w 84"/>
              <a:gd name="T15" fmla="*/ 2147483647 h 204"/>
              <a:gd name="T16" fmla="*/ 2147483647 w 84"/>
              <a:gd name="T17" fmla="*/ 2147483647 h 204"/>
              <a:gd name="T18" fmla="*/ 0 w 84"/>
              <a:gd name="T19" fmla="*/ 2147483647 h 2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"/>
              <a:gd name="T31" fmla="*/ 0 h 204"/>
              <a:gd name="T32" fmla="*/ 84 w 84"/>
              <a:gd name="T33" fmla="*/ 204 h 2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" h="204">
                <a:moveTo>
                  <a:pt x="0" y="24"/>
                </a:moveTo>
                <a:lnTo>
                  <a:pt x="78" y="0"/>
                </a:lnTo>
                <a:lnTo>
                  <a:pt x="84" y="24"/>
                </a:lnTo>
                <a:lnTo>
                  <a:pt x="78" y="66"/>
                </a:lnTo>
                <a:lnTo>
                  <a:pt x="78" y="168"/>
                </a:lnTo>
                <a:lnTo>
                  <a:pt x="84" y="198"/>
                </a:lnTo>
                <a:lnTo>
                  <a:pt x="48" y="204"/>
                </a:lnTo>
                <a:lnTo>
                  <a:pt x="36" y="156"/>
                </a:lnTo>
                <a:lnTo>
                  <a:pt x="12" y="138"/>
                </a:lnTo>
                <a:lnTo>
                  <a:pt x="0" y="24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9" name="Freeform 47"/>
          <p:cNvSpPr>
            <a:spLocks noChangeAspect="1"/>
          </p:cNvSpPr>
          <p:nvPr/>
        </p:nvSpPr>
        <p:spPr bwMode="auto">
          <a:xfrm>
            <a:off x="8324850" y="2171700"/>
            <a:ext cx="233363" cy="190500"/>
          </a:xfrm>
          <a:custGeom>
            <a:avLst/>
            <a:gdLst>
              <a:gd name="T0" fmla="*/ 0 w 96"/>
              <a:gd name="T1" fmla="*/ 2147483647 h 78"/>
              <a:gd name="T2" fmla="*/ 2147483647 w 96"/>
              <a:gd name="T3" fmla="*/ 0 h 78"/>
              <a:gd name="T4" fmla="*/ 2147483647 w 96"/>
              <a:gd name="T5" fmla="*/ 2147483647 h 78"/>
              <a:gd name="T6" fmla="*/ 2147483647 w 96"/>
              <a:gd name="T7" fmla="*/ 2147483647 h 78"/>
              <a:gd name="T8" fmla="*/ 0 w 96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78"/>
              <a:gd name="T17" fmla="*/ 96 w 96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78">
                <a:moveTo>
                  <a:pt x="0" y="18"/>
                </a:moveTo>
                <a:lnTo>
                  <a:pt x="90" y="0"/>
                </a:lnTo>
                <a:lnTo>
                  <a:pt x="96" y="48"/>
                </a:lnTo>
                <a:lnTo>
                  <a:pt x="6" y="78"/>
                </a:lnTo>
                <a:lnTo>
                  <a:pt x="0" y="1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80" name="Freeform 48"/>
          <p:cNvSpPr>
            <a:spLocks noChangeAspect="1"/>
          </p:cNvSpPr>
          <p:nvPr/>
        </p:nvSpPr>
        <p:spPr bwMode="auto">
          <a:xfrm>
            <a:off x="8310563" y="2011363"/>
            <a:ext cx="468312" cy="203200"/>
          </a:xfrm>
          <a:custGeom>
            <a:avLst/>
            <a:gdLst>
              <a:gd name="T0" fmla="*/ 2147483647 w 192"/>
              <a:gd name="T1" fmla="*/ 2147483647 h 84"/>
              <a:gd name="T2" fmla="*/ 2147483647 w 192"/>
              <a:gd name="T3" fmla="*/ 0 h 84"/>
              <a:gd name="T4" fmla="*/ 2147483647 w 192"/>
              <a:gd name="T5" fmla="*/ 2147483647 h 84"/>
              <a:gd name="T6" fmla="*/ 2147483647 w 192"/>
              <a:gd name="T7" fmla="*/ 2147483647 h 84"/>
              <a:gd name="T8" fmla="*/ 2147483647 w 192"/>
              <a:gd name="T9" fmla="*/ 2147483647 h 84"/>
              <a:gd name="T10" fmla="*/ 2147483647 w 192"/>
              <a:gd name="T11" fmla="*/ 2147483647 h 84"/>
              <a:gd name="T12" fmla="*/ 2147483647 w 192"/>
              <a:gd name="T13" fmla="*/ 2147483647 h 84"/>
              <a:gd name="T14" fmla="*/ 2147483647 w 192"/>
              <a:gd name="T15" fmla="*/ 2147483647 h 84"/>
              <a:gd name="T16" fmla="*/ 2147483647 w 192"/>
              <a:gd name="T17" fmla="*/ 2147483647 h 84"/>
              <a:gd name="T18" fmla="*/ 2147483647 w 192"/>
              <a:gd name="T19" fmla="*/ 2147483647 h 84"/>
              <a:gd name="T20" fmla="*/ 2147483647 w 192"/>
              <a:gd name="T21" fmla="*/ 2147483647 h 84"/>
              <a:gd name="T22" fmla="*/ 0 w 192"/>
              <a:gd name="T23" fmla="*/ 2147483647 h 84"/>
              <a:gd name="T24" fmla="*/ 2147483647 w 192"/>
              <a:gd name="T25" fmla="*/ 2147483647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2"/>
              <a:gd name="T40" fmla="*/ 0 h 84"/>
              <a:gd name="T41" fmla="*/ 192 w 192"/>
              <a:gd name="T42" fmla="*/ 84 h 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2" h="84">
                <a:moveTo>
                  <a:pt x="36" y="18"/>
                </a:moveTo>
                <a:lnTo>
                  <a:pt x="126" y="0"/>
                </a:lnTo>
                <a:lnTo>
                  <a:pt x="162" y="42"/>
                </a:lnTo>
                <a:lnTo>
                  <a:pt x="180" y="36"/>
                </a:lnTo>
                <a:lnTo>
                  <a:pt x="192" y="18"/>
                </a:lnTo>
                <a:lnTo>
                  <a:pt x="192" y="48"/>
                </a:lnTo>
                <a:lnTo>
                  <a:pt x="180" y="66"/>
                </a:lnTo>
                <a:lnTo>
                  <a:pt x="144" y="66"/>
                </a:lnTo>
                <a:lnTo>
                  <a:pt x="120" y="48"/>
                </a:lnTo>
                <a:lnTo>
                  <a:pt x="96" y="66"/>
                </a:lnTo>
                <a:lnTo>
                  <a:pt x="6" y="84"/>
                </a:lnTo>
                <a:lnTo>
                  <a:pt x="0" y="24"/>
                </a:lnTo>
                <a:lnTo>
                  <a:pt x="36" y="1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81" name="Freeform 49"/>
          <p:cNvSpPr>
            <a:spLocks noChangeAspect="1"/>
          </p:cNvSpPr>
          <p:nvPr/>
        </p:nvSpPr>
        <p:spPr bwMode="auto">
          <a:xfrm>
            <a:off x="8545513" y="2127250"/>
            <a:ext cx="115887" cy="160338"/>
          </a:xfrm>
          <a:custGeom>
            <a:avLst/>
            <a:gdLst>
              <a:gd name="T0" fmla="*/ 2147483647 w 48"/>
              <a:gd name="T1" fmla="*/ 2147483647 h 66"/>
              <a:gd name="T2" fmla="*/ 2147483647 w 48"/>
              <a:gd name="T3" fmla="*/ 2147483647 h 66"/>
              <a:gd name="T4" fmla="*/ 0 w 48"/>
              <a:gd name="T5" fmla="*/ 2147483647 h 66"/>
              <a:gd name="T6" fmla="*/ 2147483647 w 48"/>
              <a:gd name="T7" fmla="*/ 0 h 66"/>
              <a:gd name="T8" fmla="*/ 2147483647 w 48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6"/>
              <a:gd name="T17" fmla="*/ 48 w 48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6">
                <a:moveTo>
                  <a:pt x="48" y="18"/>
                </a:moveTo>
                <a:lnTo>
                  <a:pt x="6" y="66"/>
                </a:lnTo>
                <a:lnTo>
                  <a:pt x="0" y="18"/>
                </a:lnTo>
                <a:lnTo>
                  <a:pt x="24" y="0"/>
                </a:lnTo>
                <a:lnTo>
                  <a:pt x="48" y="18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82" name="Freeform 50"/>
          <p:cNvSpPr>
            <a:spLocks noChangeAspect="1"/>
          </p:cNvSpPr>
          <p:nvPr/>
        </p:nvSpPr>
        <p:spPr bwMode="auto">
          <a:xfrm>
            <a:off x="8385175" y="1468438"/>
            <a:ext cx="233363" cy="585787"/>
          </a:xfrm>
          <a:custGeom>
            <a:avLst/>
            <a:gdLst>
              <a:gd name="T0" fmla="*/ 0 w 96"/>
              <a:gd name="T1" fmla="*/ 2147483647 h 240"/>
              <a:gd name="T2" fmla="*/ 2147483647 w 96"/>
              <a:gd name="T3" fmla="*/ 0 h 240"/>
              <a:gd name="T4" fmla="*/ 2147483647 w 96"/>
              <a:gd name="T5" fmla="*/ 2147483647 h 240"/>
              <a:gd name="T6" fmla="*/ 2147483647 w 96"/>
              <a:gd name="T7" fmla="*/ 2147483647 h 240"/>
              <a:gd name="T8" fmla="*/ 2147483647 w 96"/>
              <a:gd name="T9" fmla="*/ 2147483647 h 240"/>
              <a:gd name="T10" fmla="*/ 0 w 96"/>
              <a:gd name="T11" fmla="*/ 2147483647 h 240"/>
              <a:gd name="T12" fmla="*/ 0 w 96"/>
              <a:gd name="T13" fmla="*/ 2147483647 h 240"/>
              <a:gd name="T14" fmla="*/ 2147483647 w 96"/>
              <a:gd name="T15" fmla="*/ 2147483647 h 240"/>
              <a:gd name="T16" fmla="*/ 0 w 96"/>
              <a:gd name="T17" fmla="*/ 2147483647 h 240"/>
              <a:gd name="T18" fmla="*/ 0 w 96"/>
              <a:gd name="T19" fmla="*/ 2147483647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"/>
              <a:gd name="T31" fmla="*/ 0 h 240"/>
              <a:gd name="T32" fmla="*/ 96 w 96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" h="240">
                <a:moveTo>
                  <a:pt x="0" y="6"/>
                </a:moveTo>
                <a:lnTo>
                  <a:pt x="36" y="0"/>
                </a:lnTo>
                <a:lnTo>
                  <a:pt x="90" y="162"/>
                </a:lnTo>
                <a:lnTo>
                  <a:pt x="96" y="222"/>
                </a:lnTo>
                <a:lnTo>
                  <a:pt x="6" y="240"/>
                </a:lnTo>
                <a:lnTo>
                  <a:pt x="0" y="210"/>
                </a:lnTo>
                <a:lnTo>
                  <a:pt x="0" y="108"/>
                </a:lnTo>
                <a:lnTo>
                  <a:pt x="6" y="66"/>
                </a:lnTo>
                <a:lnTo>
                  <a:pt x="0" y="42"/>
                </a:lnTo>
                <a:lnTo>
                  <a:pt x="0" y="6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83" name="Freeform 51"/>
          <p:cNvSpPr>
            <a:spLocks noChangeAspect="1"/>
          </p:cNvSpPr>
          <p:nvPr/>
        </p:nvSpPr>
        <p:spPr bwMode="auto">
          <a:xfrm>
            <a:off x="8470900" y="925513"/>
            <a:ext cx="484188" cy="922337"/>
          </a:xfrm>
          <a:custGeom>
            <a:avLst/>
            <a:gdLst>
              <a:gd name="T0" fmla="*/ 2147483647 w 198"/>
              <a:gd name="T1" fmla="*/ 2147483647 h 378"/>
              <a:gd name="T2" fmla="*/ 2147483647 w 198"/>
              <a:gd name="T3" fmla="*/ 0 h 378"/>
              <a:gd name="T4" fmla="*/ 2147483647 w 198"/>
              <a:gd name="T5" fmla="*/ 2147483647 h 378"/>
              <a:gd name="T6" fmla="*/ 2147483647 w 198"/>
              <a:gd name="T7" fmla="*/ 2147483647 h 378"/>
              <a:gd name="T8" fmla="*/ 2147483647 w 198"/>
              <a:gd name="T9" fmla="*/ 2147483647 h 378"/>
              <a:gd name="T10" fmla="*/ 2147483647 w 198"/>
              <a:gd name="T11" fmla="*/ 2147483647 h 378"/>
              <a:gd name="T12" fmla="*/ 2147483647 w 198"/>
              <a:gd name="T13" fmla="*/ 2147483647 h 378"/>
              <a:gd name="T14" fmla="*/ 2147483647 w 198"/>
              <a:gd name="T15" fmla="*/ 2147483647 h 378"/>
              <a:gd name="T16" fmla="*/ 2147483647 w 198"/>
              <a:gd name="T17" fmla="*/ 2147483647 h 378"/>
              <a:gd name="T18" fmla="*/ 2147483647 w 198"/>
              <a:gd name="T19" fmla="*/ 2147483647 h 378"/>
              <a:gd name="T20" fmla="*/ 2147483647 w 198"/>
              <a:gd name="T21" fmla="*/ 2147483647 h 378"/>
              <a:gd name="T22" fmla="*/ 0 w 198"/>
              <a:gd name="T23" fmla="*/ 2147483647 h 378"/>
              <a:gd name="T24" fmla="*/ 2147483647 w 198"/>
              <a:gd name="T25" fmla="*/ 2147483647 h 378"/>
              <a:gd name="T26" fmla="*/ 2147483647 w 198"/>
              <a:gd name="T27" fmla="*/ 2147483647 h 378"/>
              <a:gd name="T28" fmla="*/ 2147483647 w 198"/>
              <a:gd name="T29" fmla="*/ 2147483647 h 378"/>
              <a:gd name="T30" fmla="*/ 2147483647 w 198"/>
              <a:gd name="T31" fmla="*/ 2147483647 h 3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8"/>
              <a:gd name="T49" fmla="*/ 0 h 378"/>
              <a:gd name="T50" fmla="*/ 198 w 198"/>
              <a:gd name="T51" fmla="*/ 378 h 3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8" h="378">
                <a:moveTo>
                  <a:pt x="60" y="12"/>
                </a:moveTo>
                <a:lnTo>
                  <a:pt x="90" y="0"/>
                </a:lnTo>
                <a:lnTo>
                  <a:pt x="114" y="6"/>
                </a:lnTo>
                <a:lnTo>
                  <a:pt x="150" y="138"/>
                </a:lnTo>
                <a:lnTo>
                  <a:pt x="198" y="174"/>
                </a:lnTo>
                <a:lnTo>
                  <a:pt x="198" y="186"/>
                </a:lnTo>
                <a:lnTo>
                  <a:pt x="198" y="216"/>
                </a:lnTo>
                <a:lnTo>
                  <a:pt x="144" y="252"/>
                </a:lnTo>
                <a:lnTo>
                  <a:pt x="126" y="276"/>
                </a:lnTo>
                <a:lnTo>
                  <a:pt x="60" y="324"/>
                </a:lnTo>
                <a:lnTo>
                  <a:pt x="54" y="378"/>
                </a:lnTo>
                <a:lnTo>
                  <a:pt x="0" y="222"/>
                </a:lnTo>
                <a:lnTo>
                  <a:pt x="18" y="126"/>
                </a:lnTo>
                <a:lnTo>
                  <a:pt x="12" y="48"/>
                </a:lnTo>
                <a:lnTo>
                  <a:pt x="36" y="6"/>
                </a:lnTo>
                <a:lnTo>
                  <a:pt x="60" y="12"/>
                </a:lnTo>
                <a:close/>
              </a:path>
            </a:pathLst>
          </a:custGeom>
          <a:solidFill>
            <a:srgbClr val="7CA7F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84" name="Freeform 52"/>
          <p:cNvSpPr>
            <a:spLocks noChangeAspect="1"/>
          </p:cNvSpPr>
          <p:nvPr/>
        </p:nvSpPr>
        <p:spPr bwMode="auto">
          <a:xfrm>
            <a:off x="6772275" y="5027613"/>
            <a:ext cx="192088" cy="131762"/>
          </a:xfrm>
          <a:custGeom>
            <a:avLst/>
            <a:gdLst>
              <a:gd name="T0" fmla="*/ 0 w 78"/>
              <a:gd name="T1" fmla="*/ 2147483647 h 54"/>
              <a:gd name="T2" fmla="*/ 2147483647 w 78"/>
              <a:gd name="T3" fmla="*/ 0 h 54"/>
              <a:gd name="T4" fmla="*/ 0 w 78"/>
              <a:gd name="T5" fmla="*/ 2147483647 h 54"/>
              <a:gd name="T6" fmla="*/ 0 60000 65536"/>
              <a:gd name="T7" fmla="*/ 0 60000 65536"/>
              <a:gd name="T8" fmla="*/ 0 60000 65536"/>
              <a:gd name="T9" fmla="*/ 0 w 78"/>
              <a:gd name="T10" fmla="*/ 0 h 54"/>
              <a:gd name="T11" fmla="*/ 78 w 78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54">
                <a:moveTo>
                  <a:pt x="0" y="54"/>
                </a:moveTo>
                <a:lnTo>
                  <a:pt x="78" y="0"/>
                </a:lnTo>
                <a:lnTo>
                  <a:pt x="0" y="54"/>
                </a:lnTo>
                <a:close/>
              </a:path>
            </a:pathLst>
          </a:custGeom>
          <a:solidFill>
            <a:srgbClr val="054CD9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838200" y="228600"/>
            <a:ext cx="7772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7CA7FC">
                <a:alpha val="74998"/>
              </a:srgbClr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defTabSz="914485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Where is Missouri???</a:t>
            </a:r>
          </a:p>
        </p:txBody>
      </p:sp>
      <p:grpSp>
        <p:nvGrpSpPr>
          <p:cNvPr id="18486" name="Group 87"/>
          <p:cNvGrpSpPr>
            <a:grpSpLocks/>
          </p:cNvGrpSpPr>
          <p:nvPr/>
        </p:nvGrpSpPr>
        <p:grpSpPr bwMode="auto">
          <a:xfrm>
            <a:off x="217488" y="4643438"/>
            <a:ext cx="1709737" cy="1223962"/>
            <a:chOff x="164" y="3127"/>
            <a:chExt cx="1077" cy="771"/>
          </a:xfrm>
        </p:grpSpPr>
        <p:sp>
          <p:nvSpPr>
            <p:cNvPr id="18502" name="Freeform 57"/>
            <p:cNvSpPr>
              <a:spLocks/>
            </p:cNvSpPr>
            <p:nvPr/>
          </p:nvSpPr>
          <p:spPr bwMode="auto">
            <a:xfrm>
              <a:off x="304" y="3127"/>
              <a:ext cx="591" cy="697"/>
            </a:xfrm>
            <a:custGeom>
              <a:avLst/>
              <a:gdLst>
                <a:gd name="T0" fmla="*/ 171 w 591"/>
                <a:gd name="T1" fmla="*/ 641 h 697"/>
                <a:gd name="T2" fmla="*/ 209 w 591"/>
                <a:gd name="T3" fmla="*/ 604 h 697"/>
                <a:gd name="T4" fmla="*/ 202 w 591"/>
                <a:gd name="T5" fmla="*/ 566 h 697"/>
                <a:gd name="T6" fmla="*/ 191 w 591"/>
                <a:gd name="T7" fmla="*/ 550 h 697"/>
                <a:gd name="T8" fmla="*/ 179 w 591"/>
                <a:gd name="T9" fmla="*/ 578 h 697"/>
                <a:gd name="T10" fmla="*/ 148 w 591"/>
                <a:gd name="T11" fmla="*/ 541 h 697"/>
                <a:gd name="T12" fmla="*/ 117 w 591"/>
                <a:gd name="T13" fmla="*/ 559 h 697"/>
                <a:gd name="T14" fmla="*/ 114 w 591"/>
                <a:gd name="T15" fmla="*/ 537 h 697"/>
                <a:gd name="T16" fmla="*/ 119 w 591"/>
                <a:gd name="T17" fmla="*/ 512 h 697"/>
                <a:gd name="T18" fmla="*/ 121 w 591"/>
                <a:gd name="T19" fmla="*/ 469 h 697"/>
                <a:gd name="T20" fmla="*/ 96 w 591"/>
                <a:gd name="T21" fmla="*/ 496 h 697"/>
                <a:gd name="T22" fmla="*/ 45 w 591"/>
                <a:gd name="T23" fmla="*/ 461 h 697"/>
                <a:gd name="T24" fmla="*/ 25 w 591"/>
                <a:gd name="T25" fmla="*/ 490 h 697"/>
                <a:gd name="T26" fmla="*/ 6 w 591"/>
                <a:gd name="T27" fmla="*/ 451 h 697"/>
                <a:gd name="T28" fmla="*/ 58 w 591"/>
                <a:gd name="T29" fmla="*/ 433 h 697"/>
                <a:gd name="T30" fmla="*/ 43 w 591"/>
                <a:gd name="T31" fmla="*/ 393 h 697"/>
                <a:gd name="T32" fmla="*/ 69 w 591"/>
                <a:gd name="T33" fmla="*/ 369 h 697"/>
                <a:gd name="T34" fmla="*/ 97 w 591"/>
                <a:gd name="T35" fmla="*/ 335 h 697"/>
                <a:gd name="T36" fmla="*/ 137 w 591"/>
                <a:gd name="T37" fmla="*/ 332 h 697"/>
                <a:gd name="T38" fmla="*/ 159 w 591"/>
                <a:gd name="T39" fmla="*/ 303 h 697"/>
                <a:gd name="T40" fmla="*/ 170 w 591"/>
                <a:gd name="T41" fmla="*/ 278 h 697"/>
                <a:gd name="T42" fmla="*/ 134 w 591"/>
                <a:gd name="T43" fmla="*/ 296 h 697"/>
                <a:gd name="T44" fmla="*/ 76 w 591"/>
                <a:gd name="T45" fmla="*/ 285 h 697"/>
                <a:gd name="T46" fmla="*/ 61 w 591"/>
                <a:gd name="T47" fmla="*/ 247 h 697"/>
                <a:gd name="T48" fmla="*/ 49 w 591"/>
                <a:gd name="T49" fmla="*/ 225 h 697"/>
                <a:gd name="T50" fmla="*/ 94 w 591"/>
                <a:gd name="T51" fmla="*/ 204 h 697"/>
                <a:gd name="T52" fmla="*/ 130 w 591"/>
                <a:gd name="T53" fmla="*/ 198 h 697"/>
                <a:gd name="T54" fmla="*/ 168 w 591"/>
                <a:gd name="T55" fmla="*/ 220 h 697"/>
                <a:gd name="T56" fmla="*/ 175 w 591"/>
                <a:gd name="T57" fmla="*/ 209 h 697"/>
                <a:gd name="T58" fmla="*/ 175 w 591"/>
                <a:gd name="T59" fmla="*/ 202 h 697"/>
                <a:gd name="T60" fmla="*/ 161 w 591"/>
                <a:gd name="T61" fmla="*/ 184 h 697"/>
                <a:gd name="T62" fmla="*/ 126 w 591"/>
                <a:gd name="T63" fmla="*/ 143 h 697"/>
                <a:gd name="T64" fmla="*/ 141 w 591"/>
                <a:gd name="T65" fmla="*/ 89 h 697"/>
                <a:gd name="T66" fmla="*/ 182 w 591"/>
                <a:gd name="T67" fmla="*/ 38 h 697"/>
                <a:gd name="T68" fmla="*/ 222 w 591"/>
                <a:gd name="T69" fmla="*/ 29 h 697"/>
                <a:gd name="T70" fmla="*/ 227 w 591"/>
                <a:gd name="T71" fmla="*/ 20 h 697"/>
                <a:gd name="T72" fmla="*/ 263 w 591"/>
                <a:gd name="T73" fmla="*/ 15 h 697"/>
                <a:gd name="T74" fmla="*/ 296 w 591"/>
                <a:gd name="T75" fmla="*/ 6 h 697"/>
                <a:gd name="T76" fmla="*/ 308 w 591"/>
                <a:gd name="T77" fmla="*/ 24 h 697"/>
                <a:gd name="T78" fmla="*/ 341 w 591"/>
                <a:gd name="T79" fmla="*/ 26 h 697"/>
                <a:gd name="T80" fmla="*/ 371 w 591"/>
                <a:gd name="T81" fmla="*/ 42 h 697"/>
                <a:gd name="T82" fmla="*/ 398 w 591"/>
                <a:gd name="T83" fmla="*/ 45 h 697"/>
                <a:gd name="T84" fmla="*/ 454 w 591"/>
                <a:gd name="T85" fmla="*/ 60 h 697"/>
                <a:gd name="T86" fmla="*/ 584 w 591"/>
                <a:gd name="T87" fmla="*/ 460 h 697"/>
                <a:gd name="T88" fmla="*/ 540 w 591"/>
                <a:gd name="T89" fmla="*/ 501 h 697"/>
                <a:gd name="T90" fmla="*/ 513 w 591"/>
                <a:gd name="T91" fmla="*/ 494 h 697"/>
                <a:gd name="T92" fmla="*/ 492 w 591"/>
                <a:gd name="T93" fmla="*/ 496 h 697"/>
                <a:gd name="T94" fmla="*/ 463 w 591"/>
                <a:gd name="T95" fmla="*/ 485 h 697"/>
                <a:gd name="T96" fmla="*/ 459 w 591"/>
                <a:gd name="T97" fmla="*/ 465 h 697"/>
                <a:gd name="T98" fmla="*/ 438 w 591"/>
                <a:gd name="T99" fmla="*/ 478 h 697"/>
                <a:gd name="T100" fmla="*/ 434 w 591"/>
                <a:gd name="T101" fmla="*/ 506 h 697"/>
                <a:gd name="T102" fmla="*/ 431 w 591"/>
                <a:gd name="T103" fmla="*/ 519 h 697"/>
                <a:gd name="T104" fmla="*/ 359 w 591"/>
                <a:gd name="T105" fmla="*/ 557 h 697"/>
                <a:gd name="T106" fmla="*/ 339 w 591"/>
                <a:gd name="T107" fmla="*/ 542 h 697"/>
                <a:gd name="T108" fmla="*/ 350 w 591"/>
                <a:gd name="T109" fmla="*/ 499 h 697"/>
                <a:gd name="T110" fmla="*/ 341 w 591"/>
                <a:gd name="T111" fmla="*/ 503 h 697"/>
                <a:gd name="T112" fmla="*/ 299 w 591"/>
                <a:gd name="T113" fmla="*/ 544 h 697"/>
                <a:gd name="T114" fmla="*/ 294 w 591"/>
                <a:gd name="T115" fmla="*/ 586 h 697"/>
                <a:gd name="T116" fmla="*/ 238 w 591"/>
                <a:gd name="T117" fmla="*/ 625 h 697"/>
                <a:gd name="T118" fmla="*/ 207 w 591"/>
                <a:gd name="T119" fmla="*/ 658 h 697"/>
                <a:gd name="T120" fmla="*/ 182 w 591"/>
                <a:gd name="T121" fmla="*/ 677 h 697"/>
                <a:gd name="T122" fmla="*/ 146 w 591"/>
                <a:gd name="T123" fmla="*/ 697 h 6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1"/>
                <a:gd name="T187" fmla="*/ 0 h 697"/>
                <a:gd name="T188" fmla="*/ 591 w 591"/>
                <a:gd name="T189" fmla="*/ 697 h 6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1" h="697">
                  <a:moveTo>
                    <a:pt x="144" y="654"/>
                  </a:moveTo>
                  <a:lnTo>
                    <a:pt x="164" y="641"/>
                  </a:lnTo>
                  <a:lnTo>
                    <a:pt x="171" y="641"/>
                  </a:lnTo>
                  <a:lnTo>
                    <a:pt x="197" y="613"/>
                  </a:lnTo>
                  <a:lnTo>
                    <a:pt x="202" y="600"/>
                  </a:lnTo>
                  <a:lnTo>
                    <a:pt x="209" y="604"/>
                  </a:lnTo>
                  <a:lnTo>
                    <a:pt x="209" y="568"/>
                  </a:lnTo>
                  <a:lnTo>
                    <a:pt x="220" y="559"/>
                  </a:lnTo>
                  <a:lnTo>
                    <a:pt x="202" y="566"/>
                  </a:lnTo>
                  <a:lnTo>
                    <a:pt x="189" y="560"/>
                  </a:lnTo>
                  <a:lnTo>
                    <a:pt x="198" y="550"/>
                  </a:lnTo>
                  <a:lnTo>
                    <a:pt x="191" y="550"/>
                  </a:lnTo>
                  <a:lnTo>
                    <a:pt x="184" y="559"/>
                  </a:lnTo>
                  <a:lnTo>
                    <a:pt x="188" y="571"/>
                  </a:lnTo>
                  <a:lnTo>
                    <a:pt x="179" y="578"/>
                  </a:lnTo>
                  <a:lnTo>
                    <a:pt x="162" y="551"/>
                  </a:lnTo>
                  <a:lnTo>
                    <a:pt x="159" y="562"/>
                  </a:lnTo>
                  <a:lnTo>
                    <a:pt x="148" y="541"/>
                  </a:lnTo>
                  <a:lnTo>
                    <a:pt x="143" y="551"/>
                  </a:lnTo>
                  <a:lnTo>
                    <a:pt x="128" y="568"/>
                  </a:lnTo>
                  <a:lnTo>
                    <a:pt x="117" y="559"/>
                  </a:lnTo>
                  <a:lnTo>
                    <a:pt x="97" y="562"/>
                  </a:lnTo>
                  <a:lnTo>
                    <a:pt x="103" y="544"/>
                  </a:lnTo>
                  <a:lnTo>
                    <a:pt x="114" y="537"/>
                  </a:lnTo>
                  <a:lnTo>
                    <a:pt x="106" y="524"/>
                  </a:lnTo>
                  <a:lnTo>
                    <a:pt x="117" y="519"/>
                  </a:lnTo>
                  <a:lnTo>
                    <a:pt x="119" y="512"/>
                  </a:lnTo>
                  <a:lnTo>
                    <a:pt x="108" y="488"/>
                  </a:lnTo>
                  <a:lnTo>
                    <a:pt x="110" y="479"/>
                  </a:lnTo>
                  <a:lnTo>
                    <a:pt x="121" y="469"/>
                  </a:lnTo>
                  <a:lnTo>
                    <a:pt x="106" y="470"/>
                  </a:lnTo>
                  <a:lnTo>
                    <a:pt x="103" y="487"/>
                  </a:lnTo>
                  <a:lnTo>
                    <a:pt x="96" y="496"/>
                  </a:lnTo>
                  <a:lnTo>
                    <a:pt x="70" y="496"/>
                  </a:lnTo>
                  <a:lnTo>
                    <a:pt x="52" y="463"/>
                  </a:lnTo>
                  <a:lnTo>
                    <a:pt x="45" y="461"/>
                  </a:lnTo>
                  <a:lnTo>
                    <a:pt x="36" y="469"/>
                  </a:lnTo>
                  <a:lnTo>
                    <a:pt x="40" y="481"/>
                  </a:lnTo>
                  <a:lnTo>
                    <a:pt x="25" y="490"/>
                  </a:lnTo>
                  <a:lnTo>
                    <a:pt x="20" y="478"/>
                  </a:lnTo>
                  <a:lnTo>
                    <a:pt x="0" y="460"/>
                  </a:lnTo>
                  <a:lnTo>
                    <a:pt x="6" y="451"/>
                  </a:lnTo>
                  <a:lnTo>
                    <a:pt x="24" y="454"/>
                  </a:lnTo>
                  <a:lnTo>
                    <a:pt x="47" y="451"/>
                  </a:lnTo>
                  <a:lnTo>
                    <a:pt x="58" y="433"/>
                  </a:lnTo>
                  <a:lnTo>
                    <a:pt x="40" y="424"/>
                  </a:lnTo>
                  <a:lnTo>
                    <a:pt x="33" y="409"/>
                  </a:lnTo>
                  <a:lnTo>
                    <a:pt x="43" y="393"/>
                  </a:lnTo>
                  <a:lnTo>
                    <a:pt x="51" y="389"/>
                  </a:lnTo>
                  <a:lnTo>
                    <a:pt x="56" y="377"/>
                  </a:lnTo>
                  <a:lnTo>
                    <a:pt x="69" y="369"/>
                  </a:lnTo>
                  <a:lnTo>
                    <a:pt x="81" y="353"/>
                  </a:lnTo>
                  <a:lnTo>
                    <a:pt x="81" y="341"/>
                  </a:lnTo>
                  <a:lnTo>
                    <a:pt x="97" y="335"/>
                  </a:lnTo>
                  <a:lnTo>
                    <a:pt x="110" y="350"/>
                  </a:lnTo>
                  <a:lnTo>
                    <a:pt x="130" y="342"/>
                  </a:lnTo>
                  <a:lnTo>
                    <a:pt x="137" y="332"/>
                  </a:lnTo>
                  <a:lnTo>
                    <a:pt x="161" y="333"/>
                  </a:lnTo>
                  <a:lnTo>
                    <a:pt x="166" y="305"/>
                  </a:lnTo>
                  <a:lnTo>
                    <a:pt x="159" y="303"/>
                  </a:lnTo>
                  <a:lnTo>
                    <a:pt x="159" y="290"/>
                  </a:lnTo>
                  <a:lnTo>
                    <a:pt x="171" y="287"/>
                  </a:lnTo>
                  <a:lnTo>
                    <a:pt x="170" y="278"/>
                  </a:lnTo>
                  <a:lnTo>
                    <a:pt x="146" y="287"/>
                  </a:lnTo>
                  <a:lnTo>
                    <a:pt x="141" y="296"/>
                  </a:lnTo>
                  <a:lnTo>
                    <a:pt x="134" y="296"/>
                  </a:lnTo>
                  <a:lnTo>
                    <a:pt x="132" y="288"/>
                  </a:lnTo>
                  <a:lnTo>
                    <a:pt x="117" y="290"/>
                  </a:lnTo>
                  <a:lnTo>
                    <a:pt x="76" y="285"/>
                  </a:lnTo>
                  <a:lnTo>
                    <a:pt x="70" y="276"/>
                  </a:lnTo>
                  <a:lnTo>
                    <a:pt x="69" y="256"/>
                  </a:lnTo>
                  <a:lnTo>
                    <a:pt x="61" y="247"/>
                  </a:lnTo>
                  <a:lnTo>
                    <a:pt x="65" y="240"/>
                  </a:lnTo>
                  <a:lnTo>
                    <a:pt x="74" y="245"/>
                  </a:lnTo>
                  <a:lnTo>
                    <a:pt x="49" y="225"/>
                  </a:lnTo>
                  <a:lnTo>
                    <a:pt x="49" y="215"/>
                  </a:lnTo>
                  <a:lnTo>
                    <a:pt x="79" y="202"/>
                  </a:lnTo>
                  <a:lnTo>
                    <a:pt x="94" y="204"/>
                  </a:lnTo>
                  <a:lnTo>
                    <a:pt x="96" y="197"/>
                  </a:lnTo>
                  <a:lnTo>
                    <a:pt x="125" y="193"/>
                  </a:lnTo>
                  <a:lnTo>
                    <a:pt x="130" y="198"/>
                  </a:lnTo>
                  <a:lnTo>
                    <a:pt x="126" y="213"/>
                  </a:lnTo>
                  <a:lnTo>
                    <a:pt x="157" y="222"/>
                  </a:lnTo>
                  <a:lnTo>
                    <a:pt x="168" y="220"/>
                  </a:lnTo>
                  <a:lnTo>
                    <a:pt x="157" y="200"/>
                  </a:lnTo>
                  <a:lnTo>
                    <a:pt x="166" y="198"/>
                  </a:lnTo>
                  <a:lnTo>
                    <a:pt x="175" y="209"/>
                  </a:lnTo>
                  <a:lnTo>
                    <a:pt x="188" y="215"/>
                  </a:lnTo>
                  <a:lnTo>
                    <a:pt x="200" y="211"/>
                  </a:lnTo>
                  <a:lnTo>
                    <a:pt x="175" y="202"/>
                  </a:lnTo>
                  <a:lnTo>
                    <a:pt x="170" y="193"/>
                  </a:lnTo>
                  <a:lnTo>
                    <a:pt x="171" y="184"/>
                  </a:lnTo>
                  <a:lnTo>
                    <a:pt x="161" y="184"/>
                  </a:lnTo>
                  <a:lnTo>
                    <a:pt x="137" y="170"/>
                  </a:lnTo>
                  <a:lnTo>
                    <a:pt x="137" y="162"/>
                  </a:lnTo>
                  <a:lnTo>
                    <a:pt x="126" y="143"/>
                  </a:lnTo>
                  <a:lnTo>
                    <a:pt x="105" y="112"/>
                  </a:lnTo>
                  <a:lnTo>
                    <a:pt x="114" y="78"/>
                  </a:lnTo>
                  <a:lnTo>
                    <a:pt x="141" y="89"/>
                  </a:lnTo>
                  <a:lnTo>
                    <a:pt x="159" y="81"/>
                  </a:lnTo>
                  <a:lnTo>
                    <a:pt x="179" y="49"/>
                  </a:lnTo>
                  <a:lnTo>
                    <a:pt x="182" y="38"/>
                  </a:lnTo>
                  <a:lnTo>
                    <a:pt x="191" y="35"/>
                  </a:lnTo>
                  <a:lnTo>
                    <a:pt x="198" y="38"/>
                  </a:lnTo>
                  <a:lnTo>
                    <a:pt x="222" y="29"/>
                  </a:lnTo>
                  <a:lnTo>
                    <a:pt x="225" y="38"/>
                  </a:lnTo>
                  <a:lnTo>
                    <a:pt x="231" y="31"/>
                  </a:lnTo>
                  <a:lnTo>
                    <a:pt x="227" y="20"/>
                  </a:lnTo>
                  <a:lnTo>
                    <a:pt x="238" y="13"/>
                  </a:lnTo>
                  <a:lnTo>
                    <a:pt x="247" y="18"/>
                  </a:lnTo>
                  <a:lnTo>
                    <a:pt x="263" y="15"/>
                  </a:lnTo>
                  <a:lnTo>
                    <a:pt x="270" y="4"/>
                  </a:lnTo>
                  <a:lnTo>
                    <a:pt x="281" y="0"/>
                  </a:lnTo>
                  <a:lnTo>
                    <a:pt x="296" y="6"/>
                  </a:lnTo>
                  <a:lnTo>
                    <a:pt x="288" y="20"/>
                  </a:lnTo>
                  <a:lnTo>
                    <a:pt x="301" y="9"/>
                  </a:lnTo>
                  <a:lnTo>
                    <a:pt x="308" y="24"/>
                  </a:lnTo>
                  <a:lnTo>
                    <a:pt x="317" y="27"/>
                  </a:lnTo>
                  <a:lnTo>
                    <a:pt x="324" y="20"/>
                  </a:lnTo>
                  <a:lnTo>
                    <a:pt x="341" y="26"/>
                  </a:lnTo>
                  <a:lnTo>
                    <a:pt x="341" y="33"/>
                  </a:lnTo>
                  <a:lnTo>
                    <a:pt x="355" y="42"/>
                  </a:lnTo>
                  <a:lnTo>
                    <a:pt x="371" y="42"/>
                  </a:lnTo>
                  <a:lnTo>
                    <a:pt x="386" y="42"/>
                  </a:lnTo>
                  <a:lnTo>
                    <a:pt x="391" y="49"/>
                  </a:lnTo>
                  <a:lnTo>
                    <a:pt x="398" y="45"/>
                  </a:lnTo>
                  <a:lnTo>
                    <a:pt x="420" y="60"/>
                  </a:lnTo>
                  <a:lnTo>
                    <a:pt x="429" y="54"/>
                  </a:lnTo>
                  <a:lnTo>
                    <a:pt x="454" y="60"/>
                  </a:lnTo>
                  <a:lnTo>
                    <a:pt x="474" y="49"/>
                  </a:lnTo>
                  <a:lnTo>
                    <a:pt x="522" y="69"/>
                  </a:lnTo>
                  <a:lnTo>
                    <a:pt x="584" y="460"/>
                  </a:lnTo>
                  <a:lnTo>
                    <a:pt x="591" y="510"/>
                  </a:lnTo>
                  <a:lnTo>
                    <a:pt x="575" y="505"/>
                  </a:lnTo>
                  <a:lnTo>
                    <a:pt x="540" y="501"/>
                  </a:lnTo>
                  <a:lnTo>
                    <a:pt x="524" y="510"/>
                  </a:lnTo>
                  <a:lnTo>
                    <a:pt x="515" y="501"/>
                  </a:lnTo>
                  <a:lnTo>
                    <a:pt x="513" y="494"/>
                  </a:lnTo>
                  <a:lnTo>
                    <a:pt x="512" y="499"/>
                  </a:lnTo>
                  <a:lnTo>
                    <a:pt x="499" y="494"/>
                  </a:lnTo>
                  <a:lnTo>
                    <a:pt x="492" y="496"/>
                  </a:lnTo>
                  <a:lnTo>
                    <a:pt x="483" y="490"/>
                  </a:lnTo>
                  <a:lnTo>
                    <a:pt x="459" y="492"/>
                  </a:lnTo>
                  <a:lnTo>
                    <a:pt x="463" y="485"/>
                  </a:lnTo>
                  <a:lnTo>
                    <a:pt x="476" y="481"/>
                  </a:lnTo>
                  <a:lnTo>
                    <a:pt x="458" y="474"/>
                  </a:lnTo>
                  <a:lnTo>
                    <a:pt x="459" y="465"/>
                  </a:lnTo>
                  <a:lnTo>
                    <a:pt x="441" y="472"/>
                  </a:lnTo>
                  <a:lnTo>
                    <a:pt x="436" y="465"/>
                  </a:lnTo>
                  <a:lnTo>
                    <a:pt x="438" y="478"/>
                  </a:lnTo>
                  <a:lnTo>
                    <a:pt x="429" y="487"/>
                  </a:lnTo>
                  <a:lnTo>
                    <a:pt x="436" y="497"/>
                  </a:lnTo>
                  <a:lnTo>
                    <a:pt x="434" y="506"/>
                  </a:lnTo>
                  <a:lnTo>
                    <a:pt x="452" y="501"/>
                  </a:lnTo>
                  <a:lnTo>
                    <a:pt x="450" y="514"/>
                  </a:lnTo>
                  <a:lnTo>
                    <a:pt x="431" y="519"/>
                  </a:lnTo>
                  <a:lnTo>
                    <a:pt x="420" y="515"/>
                  </a:lnTo>
                  <a:lnTo>
                    <a:pt x="395" y="539"/>
                  </a:lnTo>
                  <a:lnTo>
                    <a:pt x="359" y="557"/>
                  </a:lnTo>
                  <a:lnTo>
                    <a:pt x="333" y="559"/>
                  </a:lnTo>
                  <a:lnTo>
                    <a:pt x="330" y="550"/>
                  </a:lnTo>
                  <a:lnTo>
                    <a:pt x="339" y="542"/>
                  </a:lnTo>
                  <a:lnTo>
                    <a:pt x="344" y="514"/>
                  </a:lnTo>
                  <a:lnTo>
                    <a:pt x="344" y="505"/>
                  </a:lnTo>
                  <a:lnTo>
                    <a:pt x="350" y="499"/>
                  </a:lnTo>
                  <a:lnTo>
                    <a:pt x="355" y="478"/>
                  </a:lnTo>
                  <a:lnTo>
                    <a:pt x="346" y="479"/>
                  </a:lnTo>
                  <a:lnTo>
                    <a:pt x="341" y="503"/>
                  </a:lnTo>
                  <a:lnTo>
                    <a:pt x="324" y="506"/>
                  </a:lnTo>
                  <a:lnTo>
                    <a:pt x="328" y="514"/>
                  </a:lnTo>
                  <a:lnTo>
                    <a:pt x="299" y="544"/>
                  </a:lnTo>
                  <a:lnTo>
                    <a:pt x="308" y="557"/>
                  </a:lnTo>
                  <a:lnTo>
                    <a:pt x="308" y="569"/>
                  </a:lnTo>
                  <a:lnTo>
                    <a:pt x="294" y="586"/>
                  </a:lnTo>
                  <a:lnTo>
                    <a:pt x="287" y="598"/>
                  </a:lnTo>
                  <a:lnTo>
                    <a:pt x="254" y="618"/>
                  </a:lnTo>
                  <a:lnTo>
                    <a:pt x="238" y="625"/>
                  </a:lnTo>
                  <a:lnTo>
                    <a:pt x="233" y="643"/>
                  </a:lnTo>
                  <a:lnTo>
                    <a:pt x="215" y="649"/>
                  </a:lnTo>
                  <a:lnTo>
                    <a:pt x="207" y="658"/>
                  </a:lnTo>
                  <a:lnTo>
                    <a:pt x="195" y="658"/>
                  </a:lnTo>
                  <a:lnTo>
                    <a:pt x="179" y="667"/>
                  </a:lnTo>
                  <a:lnTo>
                    <a:pt x="182" y="677"/>
                  </a:lnTo>
                  <a:lnTo>
                    <a:pt x="157" y="688"/>
                  </a:lnTo>
                  <a:lnTo>
                    <a:pt x="153" y="695"/>
                  </a:lnTo>
                  <a:lnTo>
                    <a:pt x="146" y="697"/>
                  </a:lnTo>
                  <a:lnTo>
                    <a:pt x="144" y="685"/>
                  </a:lnTo>
                  <a:lnTo>
                    <a:pt x="144" y="654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503" name="Freeform 59"/>
            <p:cNvSpPr>
              <a:spLocks/>
            </p:cNvSpPr>
            <p:nvPr/>
          </p:nvSpPr>
          <p:spPr bwMode="auto">
            <a:xfrm>
              <a:off x="888" y="3585"/>
              <a:ext cx="353" cy="218"/>
            </a:xfrm>
            <a:custGeom>
              <a:avLst/>
              <a:gdLst>
                <a:gd name="T0" fmla="*/ 0 w 353"/>
                <a:gd name="T1" fmla="*/ 5 h 218"/>
                <a:gd name="T2" fmla="*/ 52 w 353"/>
                <a:gd name="T3" fmla="*/ 2 h 218"/>
                <a:gd name="T4" fmla="*/ 75 w 353"/>
                <a:gd name="T5" fmla="*/ 23 h 218"/>
                <a:gd name="T6" fmla="*/ 90 w 353"/>
                <a:gd name="T7" fmla="*/ 27 h 218"/>
                <a:gd name="T8" fmla="*/ 106 w 353"/>
                <a:gd name="T9" fmla="*/ 12 h 218"/>
                <a:gd name="T10" fmla="*/ 122 w 353"/>
                <a:gd name="T11" fmla="*/ 3 h 218"/>
                <a:gd name="T12" fmla="*/ 146 w 353"/>
                <a:gd name="T13" fmla="*/ 12 h 218"/>
                <a:gd name="T14" fmla="*/ 160 w 353"/>
                <a:gd name="T15" fmla="*/ 27 h 218"/>
                <a:gd name="T16" fmla="*/ 180 w 353"/>
                <a:gd name="T17" fmla="*/ 43 h 218"/>
                <a:gd name="T18" fmla="*/ 221 w 353"/>
                <a:gd name="T19" fmla="*/ 74 h 218"/>
                <a:gd name="T20" fmla="*/ 295 w 353"/>
                <a:gd name="T21" fmla="*/ 129 h 218"/>
                <a:gd name="T22" fmla="*/ 333 w 353"/>
                <a:gd name="T23" fmla="*/ 128 h 218"/>
                <a:gd name="T24" fmla="*/ 353 w 353"/>
                <a:gd name="T25" fmla="*/ 162 h 218"/>
                <a:gd name="T26" fmla="*/ 338 w 353"/>
                <a:gd name="T27" fmla="*/ 189 h 218"/>
                <a:gd name="T28" fmla="*/ 297 w 353"/>
                <a:gd name="T29" fmla="*/ 210 h 218"/>
                <a:gd name="T30" fmla="*/ 275 w 353"/>
                <a:gd name="T31" fmla="*/ 214 h 218"/>
                <a:gd name="T32" fmla="*/ 263 w 353"/>
                <a:gd name="T33" fmla="*/ 207 h 218"/>
                <a:gd name="T34" fmla="*/ 254 w 353"/>
                <a:gd name="T35" fmla="*/ 205 h 218"/>
                <a:gd name="T36" fmla="*/ 254 w 353"/>
                <a:gd name="T37" fmla="*/ 218 h 218"/>
                <a:gd name="T38" fmla="*/ 234 w 353"/>
                <a:gd name="T39" fmla="*/ 209 h 218"/>
                <a:gd name="T40" fmla="*/ 228 w 353"/>
                <a:gd name="T41" fmla="*/ 207 h 218"/>
                <a:gd name="T42" fmla="*/ 210 w 353"/>
                <a:gd name="T43" fmla="*/ 198 h 218"/>
                <a:gd name="T44" fmla="*/ 216 w 353"/>
                <a:gd name="T45" fmla="*/ 185 h 218"/>
                <a:gd name="T46" fmla="*/ 200 w 353"/>
                <a:gd name="T47" fmla="*/ 156 h 218"/>
                <a:gd name="T48" fmla="*/ 196 w 353"/>
                <a:gd name="T49" fmla="*/ 144 h 218"/>
                <a:gd name="T50" fmla="*/ 196 w 353"/>
                <a:gd name="T51" fmla="*/ 169 h 218"/>
                <a:gd name="T52" fmla="*/ 191 w 353"/>
                <a:gd name="T53" fmla="*/ 182 h 218"/>
                <a:gd name="T54" fmla="*/ 183 w 353"/>
                <a:gd name="T55" fmla="*/ 160 h 218"/>
                <a:gd name="T56" fmla="*/ 165 w 353"/>
                <a:gd name="T57" fmla="*/ 113 h 218"/>
                <a:gd name="T58" fmla="*/ 138 w 353"/>
                <a:gd name="T59" fmla="*/ 86 h 218"/>
                <a:gd name="T60" fmla="*/ 119 w 353"/>
                <a:gd name="T61" fmla="*/ 61 h 218"/>
                <a:gd name="T62" fmla="*/ 101 w 353"/>
                <a:gd name="T63" fmla="*/ 65 h 218"/>
                <a:gd name="T64" fmla="*/ 126 w 353"/>
                <a:gd name="T65" fmla="*/ 86 h 218"/>
                <a:gd name="T66" fmla="*/ 147 w 353"/>
                <a:gd name="T67" fmla="*/ 95 h 218"/>
                <a:gd name="T68" fmla="*/ 173 w 353"/>
                <a:gd name="T69" fmla="*/ 135 h 218"/>
                <a:gd name="T70" fmla="*/ 171 w 353"/>
                <a:gd name="T71" fmla="*/ 167 h 218"/>
                <a:gd name="T72" fmla="*/ 151 w 353"/>
                <a:gd name="T73" fmla="*/ 142 h 218"/>
                <a:gd name="T74" fmla="*/ 131 w 353"/>
                <a:gd name="T75" fmla="*/ 129 h 218"/>
                <a:gd name="T76" fmla="*/ 120 w 353"/>
                <a:gd name="T77" fmla="*/ 106 h 218"/>
                <a:gd name="T78" fmla="*/ 92 w 353"/>
                <a:gd name="T79" fmla="*/ 88 h 218"/>
                <a:gd name="T80" fmla="*/ 61 w 353"/>
                <a:gd name="T81" fmla="*/ 70 h 218"/>
                <a:gd name="T82" fmla="*/ 37 w 353"/>
                <a:gd name="T83" fmla="*/ 59 h 218"/>
                <a:gd name="T84" fmla="*/ 43 w 353"/>
                <a:gd name="T85" fmla="*/ 41 h 218"/>
                <a:gd name="T86" fmla="*/ 28 w 353"/>
                <a:gd name="T87" fmla="*/ 47 h 218"/>
                <a:gd name="T88" fmla="*/ 7 w 353"/>
                <a:gd name="T89" fmla="*/ 50 h 2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3"/>
                <a:gd name="T136" fmla="*/ 0 h 218"/>
                <a:gd name="T137" fmla="*/ 353 w 353"/>
                <a:gd name="T138" fmla="*/ 218 h 2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3" h="218">
                  <a:moveTo>
                    <a:pt x="7" y="50"/>
                  </a:moveTo>
                  <a:lnTo>
                    <a:pt x="0" y="5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66" y="9"/>
                  </a:lnTo>
                  <a:lnTo>
                    <a:pt x="75" y="23"/>
                  </a:lnTo>
                  <a:lnTo>
                    <a:pt x="82" y="30"/>
                  </a:lnTo>
                  <a:lnTo>
                    <a:pt x="90" y="27"/>
                  </a:lnTo>
                  <a:lnTo>
                    <a:pt x="99" y="20"/>
                  </a:lnTo>
                  <a:lnTo>
                    <a:pt x="106" y="12"/>
                  </a:lnTo>
                  <a:lnTo>
                    <a:pt x="115" y="5"/>
                  </a:lnTo>
                  <a:lnTo>
                    <a:pt x="122" y="3"/>
                  </a:lnTo>
                  <a:lnTo>
                    <a:pt x="129" y="7"/>
                  </a:lnTo>
                  <a:lnTo>
                    <a:pt x="146" y="12"/>
                  </a:lnTo>
                  <a:lnTo>
                    <a:pt x="151" y="18"/>
                  </a:lnTo>
                  <a:lnTo>
                    <a:pt x="160" y="27"/>
                  </a:lnTo>
                  <a:lnTo>
                    <a:pt x="173" y="36"/>
                  </a:lnTo>
                  <a:lnTo>
                    <a:pt x="180" y="43"/>
                  </a:lnTo>
                  <a:lnTo>
                    <a:pt x="203" y="54"/>
                  </a:lnTo>
                  <a:lnTo>
                    <a:pt x="221" y="74"/>
                  </a:lnTo>
                  <a:lnTo>
                    <a:pt x="246" y="92"/>
                  </a:lnTo>
                  <a:lnTo>
                    <a:pt x="295" y="129"/>
                  </a:lnTo>
                  <a:lnTo>
                    <a:pt x="320" y="126"/>
                  </a:lnTo>
                  <a:lnTo>
                    <a:pt x="333" y="128"/>
                  </a:lnTo>
                  <a:lnTo>
                    <a:pt x="342" y="146"/>
                  </a:lnTo>
                  <a:lnTo>
                    <a:pt x="353" y="162"/>
                  </a:lnTo>
                  <a:lnTo>
                    <a:pt x="351" y="171"/>
                  </a:lnTo>
                  <a:lnTo>
                    <a:pt x="338" y="189"/>
                  </a:lnTo>
                  <a:lnTo>
                    <a:pt x="318" y="207"/>
                  </a:lnTo>
                  <a:lnTo>
                    <a:pt x="297" y="210"/>
                  </a:lnTo>
                  <a:lnTo>
                    <a:pt x="290" y="214"/>
                  </a:lnTo>
                  <a:lnTo>
                    <a:pt x="275" y="214"/>
                  </a:lnTo>
                  <a:lnTo>
                    <a:pt x="270" y="212"/>
                  </a:lnTo>
                  <a:lnTo>
                    <a:pt x="263" y="207"/>
                  </a:lnTo>
                  <a:lnTo>
                    <a:pt x="259" y="198"/>
                  </a:lnTo>
                  <a:lnTo>
                    <a:pt x="254" y="205"/>
                  </a:lnTo>
                  <a:lnTo>
                    <a:pt x="255" y="212"/>
                  </a:lnTo>
                  <a:lnTo>
                    <a:pt x="254" y="218"/>
                  </a:lnTo>
                  <a:lnTo>
                    <a:pt x="241" y="216"/>
                  </a:lnTo>
                  <a:lnTo>
                    <a:pt x="234" y="209"/>
                  </a:lnTo>
                  <a:lnTo>
                    <a:pt x="239" y="203"/>
                  </a:lnTo>
                  <a:lnTo>
                    <a:pt x="228" y="207"/>
                  </a:lnTo>
                  <a:lnTo>
                    <a:pt x="223" y="203"/>
                  </a:lnTo>
                  <a:lnTo>
                    <a:pt x="210" y="198"/>
                  </a:lnTo>
                  <a:lnTo>
                    <a:pt x="205" y="191"/>
                  </a:lnTo>
                  <a:lnTo>
                    <a:pt x="216" y="185"/>
                  </a:lnTo>
                  <a:lnTo>
                    <a:pt x="201" y="174"/>
                  </a:lnTo>
                  <a:lnTo>
                    <a:pt x="200" y="156"/>
                  </a:lnTo>
                  <a:lnTo>
                    <a:pt x="201" y="151"/>
                  </a:lnTo>
                  <a:lnTo>
                    <a:pt x="196" y="144"/>
                  </a:lnTo>
                  <a:lnTo>
                    <a:pt x="196" y="151"/>
                  </a:lnTo>
                  <a:lnTo>
                    <a:pt x="196" y="169"/>
                  </a:lnTo>
                  <a:lnTo>
                    <a:pt x="196" y="176"/>
                  </a:lnTo>
                  <a:lnTo>
                    <a:pt x="191" y="182"/>
                  </a:lnTo>
                  <a:lnTo>
                    <a:pt x="183" y="174"/>
                  </a:lnTo>
                  <a:lnTo>
                    <a:pt x="183" y="160"/>
                  </a:lnTo>
                  <a:lnTo>
                    <a:pt x="176" y="129"/>
                  </a:lnTo>
                  <a:lnTo>
                    <a:pt x="165" y="113"/>
                  </a:lnTo>
                  <a:lnTo>
                    <a:pt x="149" y="90"/>
                  </a:lnTo>
                  <a:lnTo>
                    <a:pt x="138" y="86"/>
                  </a:lnTo>
                  <a:lnTo>
                    <a:pt x="126" y="79"/>
                  </a:lnTo>
                  <a:lnTo>
                    <a:pt x="119" y="61"/>
                  </a:lnTo>
                  <a:lnTo>
                    <a:pt x="113" y="68"/>
                  </a:lnTo>
                  <a:lnTo>
                    <a:pt x="101" y="65"/>
                  </a:lnTo>
                  <a:lnTo>
                    <a:pt x="117" y="74"/>
                  </a:lnTo>
                  <a:lnTo>
                    <a:pt x="126" y="86"/>
                  </a:lnTo>
                  <a:lnTo>
                    <a:pt x="133" y="90"/>
                  </a:lnTo>
                  <a:lnTo>
                    <a:pt x="147" y="95"/>
                  </a:lnTo>
                  <a:lnTo>
                    <a:pt x="158" y="106"/>
                  </a:lnTo>
                  <a:lnTo>
                    <a:pt x="173" y="135"/>
                  </a:lnTo>
                  <a:lnTo>
                    <a:pt x="180" y="169"/>
                  </a:lnTo>
                  <a:lnTo>
                    <a:pt x="171" y="167"/>
                  </a:lnTo>
                  <a:lnTo>
                    <a:pt x="164" y="158"/>
                  </a:lnTo>
                  <a:lnTo>
                    <a:pt x="151" y="142"/>
                  </a:lnTo>
                  <a:lnTo>
                    <a:pt x="138" y="137"/>
                  </a:lnTo>
                  <a:lnTo>
                    <a:pt x="131" y="129"/>
                  </a:lnTo>
                  <a:lnTo>
                    <a:pt x="122" y="124"/>
                  </a:lnTo>
                  <a:lnTo>
                    <a:pt x="120" y="106"/>
                  </a:lnTo>
                  <a:lnTo>
                    <a:pt x="101" y="92"/>
                  </a:lnTo>
                  <a:lnTo>
                    <a:pt x="92" y="88"/>
                  </a:lnTo>
                  <a:lnTo>
                    <a:pt x="75" y="74"/>
                  </a:lnTo>
                  <a:lnTo>
                    <a:pt x="61" y="70"/>
                  </a:lnTo>
                  <a:lnTo>
                    <a:pt x="46" y="59"/>
                  </a:lnTo>
                  <a:lnTo>
                    <a:pt x="37" y="59"/>
                  </a:lnTo>
                  <a:lnTo>
                    <a:pt x="32" y="48"/>
                  </a:lnTo>
                  <a:lnTo>
                    <a:pt x="43" y="41"/>
                  </a:lnTo>
                  <a:lnTo>
                    <a:pt x="36" y="34"/>
                  </a:lnTo>
                  <a:lnTo>
                    <a:pt x="28" y="47"/>
                  </a:lnTo>
                  <a:lnTo>
                    <a:pt x="21" y="4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504" name="Freeform 77"/>
            <p:cNvSpPr>
              <a:spLocks/>
            </p:cNvSpPr>
            <p:nvPr/>
          </p:nvSpPr>
          <p:spPr bwMode="auto">
            <a:xfrm>
              <a:off x="983" y="3605"/>
              <a:ext cx="70" cy="64"/>
            </a:xfrm>
            <a:custGeom>
              <a:avLst/>
              <a:gdLst>
                <a:gd name="T0" fmla="*/ 38 w 70"/>
                <a:gd name="T1" fmla="*/ 23 h 64"/>
                <a:gd name="T2" fmla="*/ 43 w 70"/>
                <a:gd name="T3" fmla="*/ 23 h 64"/>
                <a:gd name="T4" fmla="*/ 54 w 70"/>
                <a:gd name="T5" fmla="*/ 14 h 64"/>
                <a:gd name="T6" fmla="*/ 61 w 70"/>
                <a:gd name="T7" fmla="*/ 10 h 64"/>
                <a:gd name="T8" fmla="*/ 70 w 70"/>
                <a:gd name="T9" fmla="*/ 16 h 64"/>
                <a:gd name="T10" fmla="*/ 45 w 70"/>
                <a:gd name="T11" fmla="*/ 36 h 64"/>
                <a:gd name="T12" fmla="*/ 43 w 70"/>
                <a:gd name="T13" fmla="*/ 43 h 64"/>
                <a:gd name="T14" fmla="*/ 45 w 70"/>
                <a:gd name="T15" fmla="*/ 48 h 64"/>
                <a:gd name="T16" fmla="*/ 52 w 70"/>
                <a:gd name="T17" fmla="*/ 57 h 64"/>
                <a:gd name="T18" fmla="*/ 51 w 70"/>
                <a:gd name="T19" fmla="*/ 64 h 64"/>
                <a:gd name="T20" fmla="*/ 45 w 70"/>
                <a:gd name="T21" fmla="*/ 54 h 64"/>
                <a:gd name="T22" fmla="*/ 38 w 70"/>
                <a:gd name="T23" fmla="*/ 43 h 64"/>
                <a:gd name="T24" fmla="*/ 34 w 70"/>
                <a:gd name="T25" fmla="*/ 36 h 64"/>
                <a:gd name="T26" fmla="*/ 16 w 70"/>
                <a:gd name="T27" fmla="*/ 18 h 64"/>
                <a:gd name="T28" fmla="*/ 6 w 70"/>
                <a:gd name="T29" fmla="*/ 14 h 64"/>
                <a:gd name="T30" fmla="*/ 0 w 70"/>
                <a:gd name="T31" fmla="*/ 9 h 64"/>
                <a:gd name="T32" fmla="*/ 6 w 70"/>
                <a:gd name="T33" fmla="*/ 3 h 64"/>
                <a:gd name="T34" fmla="*/ 11 w 70"/>
                <a:gd name="T35" fmla="*/ 0 h 64"/>
                <a:gd name="T36" fmla="*/ 38 w 70"/>
                <a:gd name="T37" fmla="*/ 23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64"/>
                <a:gd name="T59" fmla="*/ 70 w 70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64">
                  <a:moveTo>
                    <a:pt x="38" y="23"/>
                  </a:moveTo>
                  <a:lnTo>
                    <a:pt x="43" y="23"/>
                  </a:lnTo>
                  <a:lnTo>
                    <a:pt x="54" y="14"/>
                  </a:lnTo>
                  <a:lnTo>
                    <a:pt x="61" y="10"/>
                  </a:lnTo>
                  <a:lnTo>
                    <a:pt x="70" y="16"/>
                  </a:lnTo>
                  <a:lnTo>
                    <a:pt x="45" y="36"/>
                  </a:lnTo>
                  <a:lnTo>
                    <a:pt x="43" y="43"/>
                  </a:lnTo>
                  <a:lnTo>
                    <a:pt x="45" y="48"/>
                  </a:lnTo>
                  <a:lnTo>
                    <a:pt x="52" y="57"/>
                  </a:lnTo>
                  <a:lnTo>
                    <a:pt x="51" y="64"/>
                  </a:lnTo>
                  <a:lnTo>
                    <a:pt x="45" y="54"/>
                  </a:lnTo>
                  <a:lnTo>
                    <a:pt x="38" y="43"/>
                  </a:lnTo>
                  <a:lnTo>
                    <a:pt x="34" y="36"/>
                  </a:lnTo>
                  <a:lnTo>
                    <a:pt x="16" y="18"/>
                  </a:lnTo>
                  <a:lnTo>
                    <a:pt x="6" y="14"/>
                  </a:lnTo>
                  <a:lnTo>
                    <a:pt x="0" y="9"/>
                  </a:lnTo>
                  <a:lnTo>
                    <a:pt x="6" y="3"/>
                  </a:lnTo>
                  <a:lnTo>
                    <a:pt x="11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505" name="Freeform 79"/>
            <p:cNvSpPr>
              <a:spLocks/>
            </p:cNvSpPr>
            <p:nvPr/>
          </p:nvSpPr>
          <p:spPr bwMode="auto">
            <a:xfrm>
              <a:off x="1039" y="3653"/>
              <a:ext cx="83" cy="60"/>
            </a:xfrm>
            <a:custGeom>
              <a:avLst/>
              <a:gdLst>
                <a:gd name="T0" fmla="*/ 83 w 83"/>
                <a:gd name="T1" fmla="*/ 20 h 60"/>
                <a:gd name="T2" fmla="*/ 58 w 83"/>
                <a:gd name="T3" fmla="*/ 47 h 60"/>
                <a:gd name="T4" fmla="*/ 47 w 83"/>
                <a:gd name="T5" fmla="*/ 51 h 60"/>
                <a:gd name="T6" fmla="*/ 38 w 83"/>
                <a:gd name="T7" fmla="*/ 51 h 60"/>
                <a:gd name="T8" fmla="*/ 29 w 83"/>
                <a:gd name="T9" fmla="*/ 60 h 60"/>
                <a:gd name="T10" fmla="*/ 22 w 83"/>
                <a:gd name="T11" fmla="*/ 49 h 60"/>
                <a:gd name="T12" fmla="*/ 0 w 83"/>
                <a:gd name="T13" fmla="*/ 16 h 60"/>
                <a:gd name="T14" fmla="*/ 14 w 83"/>
                <a:gd name="T15" fmla="*/ 20 h 60"/>
                <a:gd name="T16" fmla="*/ 25 w 83"/>
                <a:gd name="T17" fmla="*/ 27 h 60"/>
                <a:gd name="T18" fmla="*/ 34 w 83"/>
                <a:gd name="T19" fmla="*/ 24 h 60"/>
                <a:gd name="T20" fmla="*/ 58 w 83"/>
                <a:gd name="T21" fmla="*/ 0 h 60"/>
                <a:gd name="T22" fmla="*/ 81 w 83"/>
                <a:gd name="T23" fmla="*/ 18 h 60"/>
                <a:gd name="T24" fmla="*/ 83 w 83"/>
                <a:gd name="T25" fmla="*/ 2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60"/>
                <a:gd name="T41" fmla="*/ 83 w 83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60">
                  <a:moveTo>
                    <a:pt x="83" y="20"/>
                  </a:moveTo>
                  <a:lnTo>
                    <a:pt x="58" y="47"/>
                  </a:lnTo>
                  <a:lnTo>
                    <a:pt x="47" y="51"/>
                  </a:lnTo>
                  <a:lnTo>
                    <a:pt x="38" y="51"/>
                  </a:lnTo>
                  <a:lnTo>
                    <a:pt x="29" y="60"/>
                  </a:lnTo>
                  <a:lnTo>
                    <a:pt x="22" y="49"/>
                  </a:lnTo>
                  <a:lnTo>
                    <a:pt x="0" y="16"/>
                  </a:lnTo>
                  <a:lnTo>
                    <a:pt x="14" y="20"/>
                  </a:lnTo>
                  <a:lnTo>
                    <a:pt x="25" y="27"/>
                  </a:lnTo>
                  <a:lnTo>
                    <a:pt x="34" y="24"/>
                  </a:lnTo>
                  <a:lnTo>
                    <a:pt x="58" y="0"/>
                  </a:lnTo>
                  <a:lnTo>
                    <a:pt x="81" y="18"/>
                  </a:lnTo>
                  <a:lnTo>
                    <a:pt x="83" y="20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506" name="Freeform 82"/>
            <p:cNvSpPr>
              <a:spLocks/>
            </p:cNvSpPr>
            <p:nvPr/>
          </p:nvSpPr>
          <p:spPr bwMode="auto">
            <a:xfrm>
              <a:off x="571" y="3696"/>
              <a:ext cx="75" cy="101"/>
            </a:xfrm>
            <a:custGeom>
              <a:avLst/>
              <a:gdLst>
                <a:gd name="T0" fmla="*/ 70 w 75"/>
                <a:gd name="T1" fmla="*/ 6 h 101"/>
                <a:gd name="T2" fmla="*/ 66 w 75"/>
                <a:gd name="T3" fmla="*/ 15 h 101"/>
                <a:gd name="T4" fmla="*/ 74 w 75"/>
                <a:gd name="T5" fmla="*/ 20 h 101"/>
                <a:gd name="T6" fmla="*/ 75 w 75"/>
                <a:gd name="T7" fmla="*/ 24 h 101"/>
                <a:gd name="T8" fmla="*/ 74 w 75"/>
                <a:gd name="T9" fmla="*/ 27 h 101"/>
                <a:gd name="T10" fmla="*/ 63 w 75"/>
                <a:gd name="T11" fmla="*/ 36 h 101"/>
                <a:gd name="T12" fmla="*/ 59 w 75"/>
                <a:gd name="T13" fmla="*/ 40 h 101"/>
                <a:gd name="T14" fmla="*/ 65 w 75"/>
                <a:gd name="T15" fmla="*/ 44 h 101"/>
                <a:gd name="T16" fmla="*/ 70 w 75"/>
                <a:gd name="T17" fmla="*/ 47 h 101"/>
                <a:gd name="T18" fmla="*/ 72 w 75"/>
                <a:gd name="T19" fmla="*/ 54 h 101"/>
                <a:gd name="T20" fmla="*/ 68 w 75"/>
                <a:gd name="T21" fmla="*/ 58 h 101"/>
                <a:gd name="T22" fmla="*/ 59 w 75"/>
                <a:gd name="T23" fmla="*/ 58 h 101"/>
                <a:gd name="T24" fmla="*/ 57 w 75"/>
                <a:gd name="T25" fmla="*/ 67 h 101"/>
                <a:gd name="T26" fmla="*/ 52 w 75"/>
                <a:gd name="T27" fmla="*/ 69 h 101"/>
                <a:gd name="T28" fmla="*/ 54 w 75"/>
                <a:gd name="T29" fmla="*/ 72 h 101"/>
                <a:gd name="T30" fmla="*/ 52 w 75"/>
                <a:gd name="T31" fmla="*/ 78 h 101"/>
                <a:gd name="T32" fmla="*/ 50 w 75"/>
                <a:gd name="T33" fmla="*/ 80 h 101"/>
                <a:gd name="T34" fmla="*/ 43 w 75"/>
                <a:gd name="T35" fmla="*/ 80 h 101"/>
                <a:gd name="T36" fmla="*/ 38 w 75"/>
                <a:gd name="T37" fmla="*/ 89 h 101"/>
                <a:gd name="T38" fmla="*/ 34 w 75"/>
                <a:gd name="T39" fmla="*/ 89 h 101"/>
                <a:gd name="T40" fmla="*/ 27 w 75"/>
                <a:gd name="T41" fmla="*/ 83 h 101"/>
                <a:gd name="T42" fmla="*/ 23 w 75"/>
                <a:gd name="T43" fmla="*/ 87 h 101"/>
                <a:gd name="T44" fmla="*/ 21 w 75"/>
                <a:gd name="T45" fmla="*/ 98 h 101"/>
                <a:gd name="T46" fmla="*/ 18 w 75"/>
                <a:gd name="T47" fmla="*/ 101 h 101"/>
                <a:gd name="T48" fmla="*/ 5 w 75"/>
                <a:gd name="T49" fmla="*/ 99 h 101"/>
                <a:gd name="T50" fmla="*/ 2 w 75"/>
                <a:gd name="T51" fmla="*/ 96 h 101"/>
                <a:gd name="T52" fmla="*/ 2 w 75"/>
                <a:gd name="T53" fmla="*/ 92 h 101"/>
                <a:gd name="T54" fmla="*/ 7 w 75"/>
                <a:gd name="T55" fmla="*/ 89 h 101"/>
                <a:gd name="T56" fmla="*/ 12 w 75"/>
                <a:gd name="T57" fmla="*/ 89 h 101"/>
                <a:gd name="T58" fmla="*/ 16 w 75"/>
                <a:gd name="T59" fmla="*/ 85 h 101"/>
                <a:gd name="T60" fmla="*/ 16 w 75"/>
                <a:gd name="T61" fmla="*/ 80 h 101"/>
                <a:gd name="T62" fmla="*/ 5 w 75"/>
                <a:gd name="T63" fmla="*/ 72 h 101"/>
                <a:gd name="T64" fmla="*/ 0 w 75"/>
                <a:gd name="T65" fmla="*/ 63 h 101"/>
                <a:gd name="T66" fmla="*/ 0 w 75"/>
                <a:gd name="T67" fmla="*/ 56 h 101"/>
                <a:gd name="T68" fmla="*/ 16 w 75"/>
                <a:gd name="T69" fmla="*/ 45 h 101"/>
                <a:gd name="T70" fmla="*/ 21 w 75"/>
                <a:gd name="T71" fmla="*/ 44 h 101"/>
                <a:gd name="T72" fmla="*/ 27 w 75"/>
                <a:gd name="T73" fmla="*/ 45 h 101"/>
                <a:gd name="T74" fmla="*/ 27 w 75"/>
                <a:gd name="T75" fmla="*/ 35 h 101"/>
                <a:gd name="T76" fmla="*/ 29 w 75"/>
                <a:gd name="T77" fmla="*/ 29 h 101"/>
                <a:gd name="T78" fmla="*/ 38 w 75"/>
                <a:gd name="T79" fmla="*/ 26 h 101"/>
                <a:gd name="T80" fmla="*/ 48 w 75"/>
                <a:gd name="T81" fmla="*/ 18 h 101"/>
                <a:gd name="T82" fmla="*/ 54 w 75"/>
                <a:gd name="T83" fmla="*/ 8 h 101"/>
                <a:gd name="T84" fmla="*/ 65 w 75"/>
                <a:gd name="T85" fmla="*/ 0 h 101"/>
                <a:gd name="T86" fmla="*/ 66 w 75"/>
                <a:gd name="T87" fmla="*/ 0 h 101"/>
                <a:gd name="T88" fmla="*/ 70 w 75"/>
                <a:gd name="T89" fmla="*/ 6 h 1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5"/>
                <a:gd name="T136" fmla="*/ 0 h 101"/>
                <a:gd name="T137" fmla="*/ 75 w 75"/>
                <a:gd name="T138" fmla="*/ 101 h 1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5" h="101">
                  <a:moveTo>
                    <a:pt x="70" y="6"/>
                  </a:moveTo>
                  <a:lnTo>
                    <a:pt x="66" y="15"/>
                  </a:lnTo>
                  <a:lnTo>
                    <a:pt x="74" y="20"/>
                  </a:lnTo>
                  <a:lnTo>
                    <a:pt x="75" y="24"/>
                  </a:lnTo>
                  <a:lnTo>
                    <a:pt x="74" y="27"/>
                  </a:lnTo>
                  <a:lnTo>
                    <a:pt x="63" y="36"/>
                  </a:lnTo>
                  <a:lnTo>
                    <a:pt x="59" y="40"/>
                  </a:lnTo>
                  <a:lnTo>
                    <a:pt x="65" y="44"/>
                  </a:lnTo>
                  <a:lnTo>
                    <a:pt x="70" y="47"/>
                  </a:lnTo>
                  <a:lnTo>
                    <a:pt x="72" y="54"/>
                  </a:lnTo>
                  <a:lnTo>
                    <a:pt x="68" y="58"/>
                  </a:lnTo>
                  <a:lnTo>
                    <a:pt x="59" y="58"/>
                  </a:lnTo>
                  <a:lnTo>
                    <a:pt x="57" y="67"/>
                  </a:lnTo>
                  <a:lnTo>
                    <a:pt x="52" y="69"/>
                  </a:lnTo>
                  <a:lnTo>
                    <a:pt x="54" y="72"/>
                  </a:lnTo>
                  <a:lnTo>
                    <a:pt x="52" y="78"/>
                  </a:lnTo>
                  <a:lnTo>
                    <a:pt x="50" y="80"/>
                  </a:lnTo>
                  <a:lnTo>
                    <a:pt x="43" y="80"/>
                  </a:lnTo>
                  <a:lnTo>
                    <a:pt x="38" y="89"/>
                  </a:lnTo>
                  <a:lnTo>
                    <a:pt x="34" y="89"/>
                  </a:lnTo>
                  <a:lnTo>
                    <a:pt x="27" y="83"/>
                  </a:lnTo>
                  <a:lnTo>
                    <a:pt x="23" y="87"/>
                  </a:lnTo>
                  <a:lnTo>
                    <a:pt x="21" y="98"/>
                  </a:lnTo>
                  <a:lnTo>
                    <a:pt x="18" y="101"/>
                  </a:lnTo>
                  <a:lnTo>
                    <a:pt x="5" y="99"/>
                  </a:lnTo>
                  <a:lnTo>
                    <a:pt x="2" y="96"/>
                  </a:lnTo>
                  <a:lnTo>
                    <a:pt x="2" y="92"/>
                  </a:lnTo>
                  <a:lnTo>
                    <a:pt x="7" y="89"/>
                  </a:lnTo>
                  <a:lnTo>
                    <a:pt x="12" y="89"/>
                  </a:lnTo>
                  <a:lnTo>
                    <a:pt x="16" y="85"/>
                  </a:lnTo>
                  <a:lnTo>
                    <a:pt x="16" y="80"/>
                  </a:lnTo>
                  <a:lnTo>
                    <a:pt x="5" y="72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6" y="45"/>
                  </a:lnTo>
                  <a:lnTo>
                    <a:pt x="21" y="44"/>
                  </a:lnTo>
                  <a:lnTo>
                    <a:pt x="27" y="45"/>
                  </a:lnTo>
                  <a:lnTo>
                    <a:pt x="27" y="35"/>
                  </a:lnTo>
                  <a:lnTo>
                    <a:pt x="29" y="29"/>
                  </a:lnTo>
                  <a:lnTo>
                    <a:pt x="38" y="26"/>
                  </a:lnTo>
                  <a:lnTo>
                    <a:pt x="48" y="18"/>
                  </a:lnTo>
                  <a:lnTo>
                    <a:pt x="54" y="8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507" name="Freeform 86"/>
            <p:cNvSpPr>
              <a:spLocks/>
            </p:cNvSpPr>
            <p:nvPr/>
          </p:nvSpPr>
          <p:spPr bwMode="auto">
            <a:xfrm>
              <a:off x="164" y="3788"/>
              <a:ext cx="284" cy="110"/>
            </a:xfrm>
            <a:custGeom>
              <a:avLst/>
              <a:gdLst>
                <a:gd name="T0" fmla="*/ 284 w 284"/>
                <a:gd name="T1" fmla="*/ 9 h 110"/>
                <a:gd name="T2" fmla="*/ 277 w 284"/>
                <a:gd name="T3" fmla="*/ 27 h 110"/>
                <a:gd name="T4" fmla="*/ 254 w 284"/>
                <a:gd name="T5" fmla="*/ 33 h 110"/>
                <a:gd name="T6" fmla="*/ 243 w 284"/>
                <a:gd name="T7" fmla="*/ 27 h 110"/>
                <a:gd name="T8" fmla="*/ 230 w 284"/>
                <a:gd name="T9" fmla="*/ 38 h 110"/>
                <a:gd name="T10" fmla="*/ 218 w 284"/>
                <a:gd name="T11" fmla="*/ 36 h 110"/>
                <a:gd name="T12" fmla="*/ 210 w 284"/>
                <a:gd name="T13" fmla="*/ 47 h 110"/>
                <a:gd name="T14" fmla="*/ 192 w 284"/>
                <a:gd name="T15" fmla="*/ 45 h 110"/>
                <a:gd name="T16" fmla="*/ 185 w 284"/>
                <a:gd name="T17" fmla="*/ 54 h 110"/>
                <a:gd name="T18" fmla="*/ 185 w 284"/>
                <a:gd name="T19" fmla="*/ 63 h 110"/>
                <a:gd name="T20" fmla="*/ 164 w 284"/>
                <a:gd name="T21" fmla="*/ 58 h 110"/>
                <a:gd name="T22" fmla="*/ 153 w 284"/>
                <a:gd name="T23" fmla="*/ 63 h 110"/>
                <a:gd name="T24" fmla="*/ 117 w 284"/>
                <a:gd name="T25" fmla="*/ 76 h 110"/>
                <a:gd name="T26" fmla="*/ 101 w 284"/>
                <a:gd name="T27" fmla="*/ 81 h 110"/>
                <a:gd name="T28" fmla="*/ 90 w 284"/>
                <a:gd name="T29" fmla="*/ 97 h 110"/>
                <a:gd name="T30" fmla="*/ 59 w 284"/>
                <a:gd name="T31" fmla="*/ 103 h 110"/>
                <a:gd name="T32" fmla="*/ 36 w 284"/>
                <a:gd name="T33" fmla="*/ 105 h 110"/>
                <a:gd name="T34" fmla="*/ 12 w 284"/>
                <a:gd name="T35" fmla="*/ 108 h 110"/>
                <a:gd name="T36" fmla="*/ 2 w 284"/>
                <a:gd name="T37" fmla="*/ 103 h 110"/>
                <a:gd name="T38" fmla="*/ 16 w 284"/>
                <a:gd name="T39" fmla="*/ 103 h 110"/>
                <a:gd name="T40" fmla="*/ 38 w 284"/>
                <a:gd name="T41" fmla="*/ 88 h 110"/>
                <a:gd name="T42" fmla="*/ 56 w 284"/>
                <a:gd name="T43" fmla="*/ 96 h 110"/>
                <a:gd name="T44" fmla="*/ 75 w 284"/>
                <a:gd name="T45" fmla="*/ 92 h 110"/>
                <a:gd name="T46" fmla="*/ 79 w 284"/>
                <a:gd name="T47" fmla="*/ 79 h 110"/>
                <a:gd name="T48" fmla="*/ 93 w 284"/>
                <a:gd name="T49" fmla="*/ 74 h 110"/>
                <a:gd name="T50" fmla="*/ 117 w 284"/>
                <a:gd name="T51" fmla="*/ 69 h 110"/>
                <a:gd name="T52" fmla="*/ 129 w 284"/>
                <a:gd name="T53" fmla="*/ 76 h 110"/>
                <a:gd name="T54" fmla="*/ 153 w 284"/>
                <a:gd name="T55" fmla="*/ 56 h 110"/>
                <a:gd name="T56" fmla="*/ 173 w 284"/>
                <a:gd name="T57" fmla="*/ 45 h 110"/>
                <a:gd name="T58" fmla="*/ 212 w 284"/>
                <a:gd name="T59" fmla="*/ 27 h 110"/>
                <a:gd name="T60" fmla="*/ 246 w 284"/>
                <a:gd name="T61" fmla="*/ 13 h 110"/>
                <a:gd name="T62" fmla="*/ 257 w 284"/>
                <a:gd name="T63" fmla="*/ 25 h 110"/>
                <a:gd name="T64" fmla="*/ 270 w 284"/>
                <a:gd name="T65" fmla="*/ 24 h 110"/>
                <a:gd name="T66" fmla="*/ 274 w 284"/>
                <a:gd name="T67" fmla="*/ 4 h 110"/>
                <a:gd name="T68" fmla="*/ 284 w 284"/>
                <a:gd name="T69" fmla="*/ 2 h 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4"/>
                <a:gd name="T106" fmla="*/ 0 h 110"/>
                <a:gd name="T107" fmla="*/ 284 w 284"/>
                <a:gd name="T108" fmla="*/ 110 h 1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4" h="110">
                  <a:moveTo>
                    <a:pt x="284" y="2"/>
                  </a:moveTo>
                  <a:lnTo>
                    <a:pt x="284" y="9"/>
                  </a:lnTo>
                  <a:lnTo>
                    <a:pt x="279" y="18"/>
                  </a:lnTo>
                  <a:lnTo>
                    <a:pt x="277" y="27"/>
                  </a:lnTo>
                  <a:lnTo>
                    <a:pt x="270" y="33"/>
                  </a:lnTo>
                  <a:lnTo>
                    <a:pt x="254" y="33"/>
                  </a:lnTo>
                  <a:lnTo>
                    <a:pt x="245" y="36"/>
                  </a:lnTo>
                  <a:lnTo>
                    <a:pt x="243" y="27"/>
                  </a:lnTo>
                  <a:lnTo>
                    <a:pt x="234" y="24"/>
                  </a:lnTo>
                  <a:lnTo>
                    <a:pt x="230" y="38"/>
                  </a:lnTo>
                  <a:lnTo>
                    <a:pt x="221" y="43"/>
                  </a:lnTo>
                  <a:lnTo>
                    <a:pt x="218" y="36"/>
                  </a:lnTo>
                  <a:lnTo>
                    <a:pt x="210" y="34"/>
                  </a:lnTo>
                  <a:lnTo>
                    <a:pt x="210" y="47"/>
                  </a:lnTo>
                  <a:lnTo>
                    <a:pt x="203" y="43"/>
                  </a:lnTo>
                  <a:lnTo>
                    <a:pt x="192" y="45"/>
                  </a:lnTo>
                  <a:lnTo>
                    <a:pt x="187" y="47"/>
                  </a:lnTo>
                  <a:lnTo>
                    <a:pt x="185" y="54"/>
                  </a:lnTo>
                  <a:lnTo>
                    <a:pt x="191" y="60"/>
                  </a:lnTo>
                  <a:lnTo>
                    <a:pt x="185" y="63"/>
                  </a:lnTo>
                  <a:lnTo>
                    <a:pt x="176" y="61"/>
                  </a:lnTo>
                  <a:lnTo>
                    <a:pt x="164" y="58"/>
                  </a:lnTo>
                  <a:lnTo>
                    <a:pt x="158" y="63"/>
                  </a:lnTo>
                  <a:lnTo>
                    <a:pt x="153" y="63"/>
                  </a:lnTo>
                  <a:lnTo>
                    <a:pt x="131" y="81"/>
                  </a:lnTo>
                  <a:lnTo>
                    <a:pt x="117" y="76"/>
                  </a:lnTo>
                  <a:lnTo>
                    <a:pt x="110" y="76"/>
                  </a:lnTo>
                  <a:lnTo>
                    <a:pt x="101" y="81"/>
                  </a:lnTo>
                  <a:lnTo>
                    <a:pt x="101" y="92"/>
                  </a:lnTo>
                  <a:lnTo>
                    <a:pt x="90" y="97"/>
                  </a:lnTo>
                  <a:lnTo>
                    <a:pt x="72" y="97"/>
                  </a:lnTo>
                  <a:lnTo>
                    <a:pt x="59" y="103"/>
                  </a:lnTo>
                  <a:lnTo>
                    <a:pt x="43" y="103"/>
                  </a:lnTo>
                  <a:lnTo>
                    <a:pt x="36" y="105"/>
                  </a:lnTo>
                  <a:lnTo>
                    <a:pt x="29" y="110"/>
                  </a:lnTo>
                  <a:lnTo>
                    <a:pt x="12" y="108"/>
                  </a:lnTo>
                  <a:lnTo>
                    <a:pt x="0" y="110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16" y="103"/>
                  </a:lnTo>
                  <a:lnTo>
                    <a:pt x="30" y="96"/>
                  </a:lnTo>
                  <a:lnTo>
                    <a:pt x="38" y="88"/>
                  </a:lnTo>
                  <a:lnTo>
                    <a:pt x="52" y="88"/>
                  </a:lnTo>
                  <a:lnTo>
                    <a:pt x="56" y="96"/>
                  </a:lnTo>
                  <a:lnTo>
                    <a:pt x="65" y="97"/>
                  </a:lnTo>
                  <a:lnTo>
                    <a:pt x="75" y="92"/>
                  </a:lnTo>
                  <a:lnTo>
                    <a:pt x="83" y="85"/>
                  </a:lnTo>
                  <a:lnTo>
                    <a:pt x="79" y="79"/>
                  </a:lnTo>
                  <a:lnTo>
                    <a:pt x="86" y="74"/>
                  </a:lnTo>
                  <a:lnTo>
                    <a:pt x="93" y="74"/>
                  </a:lnTo>
                  <a:lnTo>
                    <a:pt x="104" y="70"/>
                  </a:lnTo>
                  <a:lnTo>
                    <a:pt x="117" y="69"/>
                  </a:lnTo>
                  <a:lnTo>
                    <a:pt x="124" y="67"/>
                  </a:lnTo>
                  <a:lnTo>
                    <a:pt x="129" y="76"/>
                  </a:lnTo>
                  <a:lnTo>
                    <a:pt x="142" y="67"/>
                  </a:lnTo>
                  <a:lnTo>
                    <a:pt x="153" y="56"/>
                  </a:lnTo>
                  <a:lnTo>
                    <a:pt x="158" y="49"/>
                  </a:lnTo>
                  <a:lnTo>
                    <a:pt x="173" y="45"/>
                  </a:lnTo>
                  <a:lnTo>
                    <a:pt x="185" y="43"/>
                  </a:lnTo>
                  <a:lnTo>
                    <a:pt x="212" y="27"/>
                  </a:lnTo>
                  <a:lnTo>
                    <a:pt x="227" y="16"/>
                  </a:lnTo>
                  <a:lnTo>
                    <a:pt x="246" y="13"/>
                  </a:lnTo>
                  <a:lnTo>
                    <a:pt x="250" y="20"/>
                  </a:lnTo>
                  <a:lnTo>
                    <a:pt x="257" y="25"/>
                  </a:lnTo>
                  <a:lnTo>
                    <a:pt x="265" y="24"/>
                  </a:lnTo>
                  <a:lnTo>
                    <a:pt x="270" y="24"/>
                  </a:lnTo>
                  <a:lnTo>
                    <a:pt x="272" y="13"/>
                  </a:lnTo>
                  <a:lnTo>
                    <a:pt x="274" y="4"/>
                  </a:lnTo>
                  <a:lnTo>
                    <a:pt x="281" y="0"/>
                  </a:lnTo>
                  <a:lnTo>
                    <a:pt x="284" y="2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8487" name="Group 97"/>
          <p:cNvGrpSpPr>
            <a:grpSpLocks/>
          </p:cNvGrpSpPr>
          <p:nvPr/>
        </p:nvGrpSpPr>
        <p:grpSpPr bwMode="auto">
          <a:xfrm>
            <a:off x="2176463" y="5643563"/>
            <a:ext cx="1425575" cy="1081087"/>
            <a:chOff x="1212" y="3482"/>
            <a:chExt cx="897" cy="681"/>
          </a:xfrm>
        </p:grpSpPr>
        <p:sp>
          <p:nvSpPr>
            <p:cNvPr id="18494" name="Freeform 89"/>
            <p:cNvSpPr>
              <a:spLocks/>
            </p:cNvSpPr>
            <p:nvPr/>
          </p:nvSpPr>
          <p:spPr bwMode="auto">
            <a:xfrm>
              <a:off x="1900" y="3884"/>
              <a:ext cx="209" cy="279"/>
            </a:xfrm>
            <a:custGeom>
              <a:avLst/>
              <a:gdLst>
                <a:gd name="T0" fmla="*/ 58 w 209"/>
                <a:gd name="T1" fmla="*/ 267 h 279"/>
                <a:gd name="T2" fmla="*/ 45 w 209"/>
                <a:gd name="T3" fmla="*/ 258 h 279"/>
                <a:gd name="T4" fmla="*/ 30 w 209"/>
                <a:gd name="T5" fmla="*/ 254 h 279"/>
                <a:gd name="T6" fmla="*/ 25 w 209"/>
                <a:gd name="T7" fmla="*/ 243 h 279"/>
                <a:gd name="T8" fmla="*/ 25 w 209"/>
                <a:gd name="T9" fmla="*/ 237 h 279"/>
                <a:gd name="T10" fmla="*/ 30 w 209"/>
                <a:gd name="T11" fmla="*/ 189 h 279"/>
                <a:gd name="T12" fmla="*/ 25 w 209"/>
                <a:gd name="T13" fmla="*/ 163 h 279"/>
                <a:gd name="T14" fmla="*/ 21 w 209"/>
                <a:gd name="T15" fmla="*/ 163 h 279"/>
                <a:gd name="T16" fmla="*/ 18 w 209"/>
                <a:gd name="T17" fmla="*/ 154 h 279"/>
                <a:gd name="T18" fmla="*/ 16 w 209"/>
                <a:gd name="T19" fmla="*/ 134 h 279"/>
                <a:gd name="T20" fmla="*/ 14 w 209"/>
                <a:gd name="T21" fmla="*/ 133 h 279"/>
                <a:gd name="T22" fmla="*/ 5 w 209"/>
                <a:gd name="T23" fmla="*/ 125 h 279"/>
                <a:gd name="T24" fmla="*/ 5 w 209"/>
                <a:gd name="T25" fmla="*/ 122 h 279"/>
                <a:gd name="T26" fmla="*/ 0 w 209"/>
                <a:gd name="T27" fmla="*/ 113 h 279"/>
                <a:gd name="T28" fmla="*/ 5 w 209"/>
                <a:gd name="T29" fmla="*/ 97 h 279"/>
                <a:gd name="T30" fmla="*/ 16 w 209"/>
                <a:gd name="T31" fmla="*/ 88 h 279"/>
                <a:gd name="T32" fmla="*/ 25 w 209"/>
                <a:gd name="T33" fmla="*/ 86 h 279"/>
                <a:gd name="T34" fmla="*/ 30 w 209"/>
                <a:gd name="T35" fmla="*/ 70 h 279"/>
                <a:gd name="T36" fmla="*/ 40 w 209"/>
                <a:gd name="T37" fmla="*/ 59 h 279"/>
                <a:gd name="T38" fmla="*/ 40 w 209"/>
                <a:gd name="T39" fmla="*/ 49 h 279"/>
                <a:gd name="T40" fmla="*/ 30 w 209"/>
                <a:gd name="T41" fmla="*/ 34 h 279"/>
                <a:gd name="T42" fmla="*/ 28 w 209"/>
                <a:gd name="T43" fmla="*/ 15 h 279"/>
                <a:gd name="T44" fmla="*/ 30 w 209"/>
                <a:gd name="T45" fmla="*/ 9 h 279"/>
                <a:gd name="T46" fmla="*/ 34 w 209"/>
                <a:gd name="T47" fmla="*/ 0 h 279"/>
                <a:gd name="T48" fmla="*/ 54 w 209"/>
                <a:gd name="T49" fmla="*/ 9 h 279"/>
                <a:gd name="T50" fmla="*/ 60 w 209"/>
                <a:gd name="T51" fmla="*/ 15 h 279"/>
                <a:gd name="T52" fmla="*/ 79 w 209"/>
                <a:gd name="T53" fmla="*/ 30 h 279"/>
                <a:gd name="T54" fmla="*/ 84 w 209"/>
                <a:gd name="T55" fmla="*/ 28 h 279"/>
                <a:gd name="T56" fmla="*/ 100 w 209"/>
                <a:gd name="T57" fmla="*/ 34 h 279"/>
                <a:gd name="T58" fmla="*/ 137 w 209"/>
                <a:gd name="T59" fmla="*/ 59 h 279"/>
                <a:gd name="T60" fmla="*/ 163 w 209"/>
                <a:gd name="T61" fmla="*/ 82 h 279"/>
                <a:gd name="T62" fmla="*/ 163 w 209"/>
                <a:gd name="T63" fmla="*/ 107 h 279"/>
                <a:gd name="T64" fmla="*/ 176 w 209"/>
                <a:gd name="T65" fmla="*/ 112 h 279"/>
                <a:gd name="T66" fmla="*/ 179 w 209"/>
                <a:gd name="T67" fmla="*/ 119 h 279"/>
                <a:gd name="T68" fmla="*/ 179 w 209"/>
                <a:gd name="T69" fmla="*/ 128 h 279"/>
                <a:gd name="T70" fmla="*/ 187 w 209"/>
                <a:gd name="T71" fmla="*/ 133 h 279"/>
                <a:gd name="T72" fmla="*/ 187 w 209"/>
                <a:gd name="T73" fmla="*/ 139 h 279"/>
                <a:gd name="T74" fmla="*/ 193 w 209"/>
                <a:gd name="T75" fmla="*/ 145 h 279"/>
                <a:gd name="T76" fmla="*/ 209 w 209"/>
                <a:gd name="T77" fmla="*/ 154 h 279"/>
                <a:gd name="T78" fmla="*/ 206 w 209"/>
                <a:gd name="T79" fmla="*/ 163 h 279"/>
                <a:gd name="T80" fmla="*/ 181 w 209"/>
                <a:gd name="T81" fmla="*/ 186 h 279"/>
                <a:gd name="T82" fmla="*/ 145 w 209"/>
                <a:gd name="T83" fmla="*/ 207 h 279"/>
                <a:gd name="T84" fmla="*/ 137 w 209"/>
                <a:gd name="T85" fmla="*/ 206 h 279"/>
                <a:gd name="T86" fmla="*/ 130 w 209"/>
                <a:gd name="T87" fmla="*/ 206 h 279"/>
                <a:gd name="T88" fmla="*/ 117 w 209"/>
                <a:gd name="T89" fmla="*/ 218 h 279"/>
                <a:gd name="T90" fmla="*/ 109 w 209"/>
                <a:gd name="T91" fmla="*/ 222 h 279"/>
                <a:gd name="T92" fmla="*/ 102 w 209"/>
                <a:gd name="T93" fmla="*/ 231 h 279"/>
                <a:gd name="T94" fmla="*/ 96 w 209"/>
                <a:gd name="T95" fmla="*/ 233 h 279"/>
                <a:gd name="T96" fmla="*/ 84 w 209"/>
                <a:gd name="T97" fmla="*/ 243 h 279"/>
                <a:gd name="T98" fmla="*/ 84 w 209"/>
                <a:gd name="T99" fmla="*/ 252 h 279"/>
                <a:gd name="T100" fmla="*/ 78 w 209"/>
                <a:gd name="T101" fmla="*/ 267 h 279"/>
                <a:gd name="T102" fmla="*/ 75 w 209"/>
                <a:gd name="T103" fmla="*/ 267 h 279"/>
                <a:gd name="T104" fmla="*/ 66 w 209"/>
                <a:gd name="T105" fmla="*/ 279 h 279"/>
                <a:gd name="T106" fmla="*/ 66 w 209"/>
                <a:gd name="T107" fmla="*/ 273 h 279"/>
                <a:gd name="T108" fmla="*/ 58 w 209"/>
                <a:gd name="T109" fmla="*/ 267 h 2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9"/>
                <a:gd name="T166" fmla="*/ 0 h 279"/>
                <a:gd name="T167" fmla="*/ 209 w 209"/>
                <a:gd name="T168" fmla="*/ 279 h 2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9" h="279">
                  <a:moveTo>
                    <a:pt x="58" y="267"/>
                  </a:moveTo>
                  <a:lnTo>
                    <a:pt x="45" y="258"/>
                  </a:lnTo>
                  <a:lnTo>
                    <a:pt x="30" y="254"/>
                  </a:lnTo>
                  <a:lnTo>
                    <a:pt x="25" y="243"/>
                  </a:lnTo>
                  <a:lnTo>
                    <a:pt x="25" y="237"/>
                  </a:lnTo>
                  <a:lnTo>
                    <a:pt x="30" y="189"/>
                  </a:lnTo>
                  <a:lnTo>
                    <a:pt x="25" y="163"/>
                  </a:lnTo>
                  <a:lnTo>
                    <a:pt x="21" y="163"/>
                  </a:lnTo>
                  <a:lnTo>
                    <a:pt x="18" y="154"/>
                  </a:lnTo>
                  <a:lnTo>
                    <a:pt x="16" y="134"/>
                  </a:lnTo>
                  <a:lnTo>
                    <a:pt x="14" y="133"/>
                  </a:lnTo>
                  <a:lnTo>
                    <a:pt x="5" y="125"/>
                  </a:lnTo>
                  <a:lnTo>
                    <a:pt x="5" y="122"/>
                  </a:lnTo>
                  <a:lnTo>
                    <a:pt x="0" y="113"/>
                  </a:lnTo>
                  <a:lnTo>
                    <a:pt x="5" y="97"/>
                  </a:lnTo>
                  <a:lnTo>
                    <a:pt x="16" y="88"/>
                  </a:lnTo>
                  <a:lnTo>
                    <a:pt x="25" y="86"/>
                  </a:lnTo>
                  <a:lnTo>
                    <a:pt x="30" y="70"/>
                  </a:lnTo>
                  <a:lnTo>
                    <a:pt x="40" y="59"/>
                  </a:lnTo>
                  <a:lnTo>
                    <a:pt x="40" y="49"/>
                  </a:lnTo>
                  <a:lnTo>
                    <a:pt x="30" y="34"/>
                  </a:lnTo>
                  <a:lnTo>
                    <a:pt x="28" y="15"/>
                  </a:lnTo>
                  <a:lnTo>
                    <a:pt x="30" y="9"/>
                  </a:lnTo>
                  <a:lnTo>
                    <a:pt x="34" y="0"/>
                  </a:lnTo>
                  <a:lnTo>
                    <a:pt x="54" y="9"/>
                  </a:lnTo>
                  <a:lnTo>
                    <a:pt x="60" y="15"/>
                  </a:lnTo>
                  <a:lnTo>
                    <a:pt x="79" y="30"/>
                  </a:lnTo>
                  <a:lnTo>
                    <a:pt x="84" y="28"/>
                  </a:lnTo>
                  <a:lnTo>
                    <a:pt x="100" y="34"/>
                  </a:lnTo>
                  <a:lnTo>
                    <a:pt x="137" y="59"/>
                  </a:lnTo>
                  <a:lnTo>
                    <a:pt x="163" y="82"/>
                  </a:lnTo>
                  <a:lnTo>
                    <a:pt x="163" y="107"/>
                  </a:lnTo>
                  <a:lnTo>
                    <a:pt x="176" y="112"/>
                  </a:lnTo>
                  <a:lnTo>
                    <a:pt x="179" y="119"/>
                  </a:lnTo>
                  <a:lnTo>
                    <a:pt x="179" y="128"/>
                  </a:lnTo>
                  <a:lnTo>
                    <a:pt x="187" y="133"/>
                  </a:lnTo>
                  <a:lnTo>
                    <a:pt x="187" y="139"/>
                  </a:lnTo>
                  <a:lnTo>
                    <a:pt x="193" y="145"/>
                  </a:lnTo>
                  <a:lnTo>
                    <a:pt x="209" y="154"/>
                  </a:lnTo>
                  <a:lnTo>
                    <a:pt x="206" y="163"/>
                  </a:lnTo>
                  <a:lnTo>
                    <a:pt x="181" y="186"/>
                  </a:lnTo>
                  <a:lnTo>
                    <a:pt x="145" y="207"/>
                  </a:lnTo>
                  <a:lnTo>
                    <a:pt x="137" y="206"/>
                  </a:lnTo>
                  <a:lnTo>
                    <a:pt x="130" y="206"/>
                  </a:lnTo>
                  <a:lnTo>
                    <a:pt x="117" y="218"/>
                  </a:lnTo>
                  <a:lnTo>
                    <a:pt x="109" y="222"/>
                  </a:lnTo>
                  <a:lnTo>
                    <a:pt x="102" y="231"/>
                  </a:lnTo>
                  <a:lnTo>
                    <a:pt x="96" y="233"/>
                  </a:lnTo>
                  <a:lnTo>
                    <a:pt x="84" y="243"/>
                  </a:lnTo>
                  <a:lnTo>
                    <a:pt x="84" y="252"/>
                  </a:lnTo>
                  <a:lnTo>
                    <a:pt x="78" y="267"/>
                  </a:lnTo>
                  <a:lnTo>
                    <a:pt x="75" y="267"/>
                  </a:lnTo>
                  <a:lnTo>
                    <a:pt x="66" y="279"/>
                  </a:lnTo>
                  <a:lnTo>
                    <a:pt x="66" y="273"/>
                  </a:lnTo>
                  <a:lnTo>
                    <a:pt x="58" y="267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495" name="Freeform 90"/>
            <p:cNvSpPr>
              <a:spLocks/>
            </p:cNvSpPr>
            <p:nvPr/>
          </p:nvSpPr>
          <p:spPr bwMode="auto">
            <a:xfrm>
              <a:off x="1533" y="3589"/>
              <a:ext cx="104" cy="96"/>
            </a:xfrm>
            <a:custGeom>
              <a:avLst/>
              <a:gdLst>
                <a:gd name="T0" fmla="*/ 60 w 104"/>
                <a:gd name="T1" fmla="*/ 84 h 96"/>
                <a:gd name="T2" fmla="*/ 55 w 104"/>
                <a:gd name="T3" fmla="*/ 80 h 96"/>
                <a:gd name="T4" fmla="*/ 30 w 104"/>
                <a:gd name="T5" fmla="*/ 84 h 96"/>
                <a:gd name="T6" fmla="*/ 25 w 104"/>
                <a:gd name="T7" fmla="*/ 71 h 96"/>
                <a:gd name="T8" fmla="*/ 21 w 104"/>
                <a:gd name="T9" fmla="*/ 65 h 96"/>
                <a:gd name="T10" fmla="*/ 16 w 104"/>
                <a:gd name="T11" fmla="*/ 54 h 96"/>
                <a:gd name="T12" fmla="*/ 12 w 104"/>
                <a:gd name="T13" fmla="*/ 47 h 96"/>
                <a:gd name="T14" fmla="*/ 12 w 104"/>
                <a:gd name="T15" fmla="*/ 38 h 96"/>
                <a:gd name="T16" fmla="*/ 0 w 104"/>
                <a:gd name="T17" fmla="*/ 27 h 96"/>
                <a:gd name="T18" fmla="*/ 28 w 104"/>
                <a:gd name="T19" fmla="*/ 27 h 96"/>
                <a:gd name="T20" fmla="*/ 43 w 104"/>
                <a:gd name="T21" fmla="*/ 6 h 96"/>
                <a:gd name="T22" fmla="*/ 48 w 104"/>
                <a:gd name="T23" fmla="*/ 0 h 96"/>
                <a:gd name="T24" fmla="*/ 55 w 104"/>
                <a:gd name="T25" fmla="*/ 0 h 96"/>
                <a:gd name="T26" fmla="*/ 63 w 104"/>
                <a:gd name="T27" fmla="*/ 9 h 96"/>
                <a:gd name="T28" fmla="*/ 60 w 104"/>
                <a:gd name="T29" fmla="*/ 18 h 96"/>
                <a:gd name="T30" fmla="*/ 76 w 104"/>
                <a:gd name="T31" fmla="*/ 38 h 96"/>
                <a:gd name="T32" fmla="*/ 76 w 104"/>
                <a:gd name="T33" fmla="*/ 39 h 96"/>
                <a:gd name="T34" fmla="*/ 72 w 104"/>
                <a:gd name="T35" fmla="*/ 44 h 96"/>
                <a:gd name="T36" fmla="*/ 76 w 104"/>
                <a:gd name="T37" fmla="*/ 53 h 96"/>
                <a:gd name="T38" fmla="*/ 83 w 104"/>
                <a:gd name="T39" fmla="*/ 59 h 96"/>
                <a:gd name="T40" fmla="*/ 85 w 104"/>
                <a:gd name="T41" fmla="*/ 53 h 96"/>
                <a:gd name="T42" fmla="*/ 95 w 104"/>
                <a:gd name="T43" fmla="*/ 53 h 96"/>
                <a:gd name="T44" fmla="*/ 91 w 104"/>
                <a:gd name="T45" fmla="*/ 65 h 96"/>
                <a:gd name="T46" fmla="*/ 95 w 104"/>
                <a:gd name="T47" fmla="*/ 69 h 96"/>
                <a:gd name="T48" fmla="*/ 100 w 104"/>
                <a:gd name="T49" fmla="*/ 77 h 96"/>
                <a:gd name="T50" fmla="*/ 103 w 104"/>
                <a:gd name="T51" fmla="*/ 80 h 96"/>
                <a:gd name="T52" fmla="*/ 104 w 104"/>
                <a:gd name="T53" fmla="*/ 77 h 96"/>
                <a:gd name="T54" fmla="*/ 104 w 104"/>
                <a:gd name="T55" fmla="*/ 84 h 96"/>
                <a:gd name="T56" fmla="*/ 97 w 104"/>
                <a:gd name="T57" fmla="*/ 92 h 96"/>
                <a:gd name="T58" fmla="*/ 95 w 104"/>
                <a:gd name="T59" fmla="*/ 90 h 96"/>
                <a:gd name="T60" fmla="*/ 80 w 104"/>
                <a:gd name="T61" fmla="*/ 96 h 96"/>
                <a:gd name="T62" fmla="*/ 72 w 104"/>
                <a:gd name="T63" fmla="*/ 86 h 96"/>
                <a:gd name="T64" fmla="*/ 60 w 104"/>
                <a:gd name="T65" fmla="*/ 84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96"/>
                <a:gd name="T101" fmla="*/ 104 w 104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96">
                  <a:moveTo>
                    <a:pt x="60" y="84"/>
                  </a:moveTo>
                  <a:lnTo>
                    <a:pt x="55" y="80"/>
                  </a:lnTo>
                  <a:lnTo>
                    <a:pt x="30" y="84"/>
                  </a:lnTo>
                  <a:lnTo>
                    <a:pt x="25" y="71"/>
                  </a:lnTo>
                  <a:lnTo>
                    <a:pt x="21" y="65"/>
                  </a:lnTo>
                  <a:lnTo>
                    <a:pt x="16" y="54"/>
                  </a:lnTo>
                  <a:lnTo>
                    <a:pt x="12" y="47"/>
                  </a:lnTo>
                  <a:lnTo>
                    <a:pt x="12" y="38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43" y="6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3" y="9"/>
                  </a:lnTo>
                  <a:lnTo>
                    <a:pt x="60" y="18"/>
                  </a:lnTo>
                  <a:lnTo>
                    <a:pt x="76" y="38"/>
                  </a:lnTo>
                  <a:lnTo>
                    <a:pt x="76" y="39"/>
                  </a:lnTo>
                  <a:lnTo>
                    <a:pt x="72" y="44"/>
                  </a:lnTo>
                  <a:lnTo>
                    <a:pt x="76" y="53"/>
                  </a:lnTo>
                  <a:lnTo>
                    <a:pt x="83" y="59"/>
                  </a:lnTo>
                  <a:lnTo>
                    <a:pt x="85" y="53"/>
                  </a:lnTo>
                  <a:lnTo>
                    <a:pt x="95" y="53"/>
                  </a:lnTo>
                  <a:lnTo>
                    <a:pt x="91" y="65"/>
                  </a:lnTo>
                  <a:lnTo>
                    <a:pt x="95" y="69"/>
                  </a:lnTo>
                  <a:lnTo>
                    <a:pt x="100" y="77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4" y="84"/>
                  </a:lnTo>
                  <a:lnTo>
                    <a:pt x="97" y="92"/>
                  </a:lnTo>
                  <a:lnTo>
                    <a:pt x="95" y="90"/>
                  </a:lnTo>
                  <a:lnTo>
                    <a:pt x="80" y="96"/>
                  </a:lnTo>
                  <a:lnTo>
                    <a:pt x="72" y="86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496" name="Freeform 91"/>
            <p:cNvSpPr>
              <a:spLocks/>
            </p:cNvSpPr>
            <p:nvPr/>
          </p:nvSpPr>
          <p:spPr bwMode="auto">
            <a:xfrm>
              <a:off x="1696" y="3691"/>
              <a:ext cx="98" cy="34"/>
            </a:xfrm>
            <a:custGeom>
              <a:avLst/>
              <a:gdLst>
                <a:gd name="T0" fmla="*/ 67 w 98"/>
                <a:gd name="T1" fmla="*/ 9 h 34"/>
                <a:gd name="T2" fmla="*/ 71 w 98"/>
                <a:gd name="T3" fmla="*/ 9 h 34"/>
                <a:gd name="T4" fmla="*/ 79 w 98"/>
                <a:gd name="T5" fmla="*/ 11 h 34"/>
                <a:gd name="T6" fmla="*/ 88 w 98"/>
                <a:gd name="T7" fmla="*/ 9 h 34"/>
                <a:gd name="T8" fmla="*/ 98 w 98"/>
                <a:gd name="T9" fmla="*/ 11 h 34"/>
                <a:gd name="T10" fmla="*/ 91 w 98"/>
                <a:gd name="T11" fmla="*/ 24 h 34"/>
                <a:gd name="T12" fmla="*/ 76 w 98"/>
                <a:gd name="T13" fmla="*/ 34 h 34"/>
                <a:gd name="T14" fmla="*/ 55 w 98"/>
                <a:gd name="T15" fmla="*/ 30 h 34"/>
                <a:gd name="T16" fmla="*/ 38 w 98"/>
                <a:gd name="T17" fmla="*/ 24 h 34"/>
                <a:gd name="T18" fmla="*/ 12 w 98"/>
                <a:gd name="T19" fmla="*/ 27 h 34"/>
                <a:gd name="T20" fmla="*/ 1 w 98"/>
                <a:gd name="T21" fmla="*/ 24 h 34"/>
                <a:gd name="T22" fmla="*/ 0 w 98"/>
                <a:gd name="T23" fmla="*/ 24 h 34"/>
                <a:gd name="T24" fmla="*/ 1 w 98"/>
                <a:gd name="T25" fmla="*/ 18 h 34"/>
                <a:gd name="T26" fmla="*/ 9 w 98"/>
                <a:gd name="T27" fmla="*/ 5 h 34"/>
                <a:gd name="T28" fmla="*/ 9 w 98"/>
                <a:gd name="T29" fmla="*/ 0 h 34"/>
                <a:gd name="T30" fmla="*/ 49 w 98"/>
                <a:gd name="T31" fmla="*/ 5 h 34"/>
                <a:gd name="T32" fmla="*/ 50 w 98"/>
                <a:gd name="T33" fmla="*/ 5 h 34"/>
                <a:gd name="T34" fmla="*/ 55 w 98"/>
                <a:gd name="T35" fmla="*/ 0 h 34"/>
                <a:gd name="T36" fmla="*/ 61 w 98"/>
                <a:gd name="T37" fmla="*/ 9 h 34"/>
                <a:gd name="T38" fmla="*/ 62 w 98"/>
                <a:gd name="T39" fmla="*/ 5 h 34"/>
                <a:gd name="T40" fmla="*/ 67 w 98"/>
                <a:gd name="T41" fmla="*/ 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34"/>
                <a:gd name="T65" fmla="*/ 98 w 98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34">
                  <a:moveTo>
                    <a:pt x="67" y="9"/>
                  </a:moveTo>
                  <a:lnTo>
                    <a:pt x="71" y="9"/>
                  </a:lnTo>
                  <a:lnTo>
                    <a:pt x="79" y="11"/>
                  </a:lnTo>
                  <a:lnTo>
                    <a:pt x="88" y="9"/>
                  </a:lnTo>
                  <a:lnTo>
                    <a:pt x="98" y="11"/>
                  </a:lnTo>
                  <a:lnTo>
                    <a:pt x="91" y="24"/>
                  </a:lnTo>
                  <a:lnTo>
                    <a:pt x="76" y="34"/>
                  </a:lnTo>
                  <a:lnTo>
                    <a:pt x="55" y="30"/>
                  </a:lnTo>
                  <a:lnTo>
                    <a:pt x="38" y="24"/>
                  </a:lnTo>
                  <a:lnTo>
                    <a:pt x="12" y="27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9" y="5"/>
                  </a:lnTo>
                  <a:lnTo>
                    <a:pt x="9" y="0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5" y="0"/>
                  </a:lnTo>
                  <a:lnTo>
                    <a:pt x="61" y="9"/>
                  </a:lnTo>
                  <a:lnTo>
                    <a:pt x="62" y="5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497" name="Freeform 92"/>
            <p:cNvSpPr>
              <a:spLocks/>
            </p:cNvSpPr>
            <p:nvPr/>
          </p:nvSpPr>
          <p:spPr bwMode="auto">
            <a:xfrm>
              <a:off x="1212" y="3524"/>
              <a:ext cx="30" cy="52"/>
            </a:xfrm>
            <a:custGeom>
              <a:avLst/>
              <a:gdLst>
                <a:gd name="T0" fmla="*/ 3 w 30"/>
                <a:gd name="T1" fmla="*/ 30 h 52"/>
                <a:gd name="T2" fmla="*/ 19 w 30"/>
                <a:gd name="T3" fmla="*/ 16 h 52"/>
                <a:gd name="T4" fmla="*/ 19 w 30"/>
                <a:gd name="T5" fmla="*/ 6 h 52"/>
                <a:gd name="T6" fmla="*/ 24 w 30"/>
                <a:gd name="T7" fmla="*/ 6 h 52"/>
                <a:gd name="T8" fmla="*/ 21 w 30"/>
                <a:gd name="T9" fmla="*/ 0 h 52"/>
                <a:gd name="T10" fmla="*/ 24 w 30"/>
                <a:gd name="T11" fmla="*/ 0 h 52"/>
                <a:gd name="T12" fmla="*/ 24 w 30"/>
                <a:gd name="T13" fmla="*/ 6 h 52"/>
                <a:gd name="T14" fmla="*/ 30 w 30"/>
                <a:gd name="T15" fmla="*/ 6 h 52"/>
                <a:gd name="T16" fmla="*/ 30 w 30"/>
                <a:gd name="T17" fmla="*/ 10 h 52"/>
                <a:gd name="T18" fmla="*/ 24 w 30"/>
                <a:gd name="T19" fmla="*/ 19 h 52"/>
                <a:gd name="T20" fmla="*/ 28 w 30"/>
                <a:gd name="T21" fmla="*/ 30 h 52"/>
                <a:gd name="T22" fmla="*/ 15 w 30"/>
                <a:gd name="T23" fmla="*/ 36 h 52"/>
                <a:gd name="T24" fmla="*/ 7 w 30"/>
                <a:gd name="T25" fmla="*/ 52 h 52"/>
                <a:gd name="T26" fmla="*/ 0 w 30"/>
                <a:gd name="T27" fmla="*/ 45 h 52"/>
                <a:gd name="T28" fmla="*/ 3 w 30"/>
                <a:gd name="T29" fmla="*/ 3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52"/>
                <a:gd name="T47" fmla="*/ 30 w 30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52">
                  <a:moveTo>
                    <a:pt x="3" y="30"/>
                  </a:moveTo>
                  <a:lnTo>
                    <a:pt x="19" y="16"/>
                  </a:lnTo>
                  <a:lnTo>
                    <a:pt x="19" y="6"/>
                  </a:lnTo>
                  <a:lnTo>
                    <a:pt x="24" y="6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24" y="19"/>
                  </a:lnTo>
                  <a:lnTo>
                    <a:pt x="28" y="30"/>
                  </a:lnTo>
                  <a:lnTo>
                    <a:pt x="15" y="36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498" name="Freeform 93"/>
            <p:cNvSpPr>
              <a:spLocks/>
            </p:cNvSpPr>
            <p:nvPr/>
          </p:nvSpPr>
          <p:spPr bwMode="auto">
            <a:xfrm>
              <a:off x="1287" y="3482"/>
              <a:ext cx="80" cy="73"/>
            </a:xfrm>
            <a:custGeom>
              <a:avLst/>
              <a:gdLst>
                <a:gd name="T0" fmla="*/ 29 w 80"/>
                <a:gd name="T1" fmla="*/ 72 h 73"/>
                <a:gd name="T2" fmla="*/ 19 w 80"/>
                <a:gd name="T3" fmla="*/ 58 h 73"/>
                <a:gd name="T4" fmla="*/ 4 w 80"/>
                <a:gd name="T5" fmla="*/ 52 h 73"/>
                <a:gd name="T6" fmla="*/ 0 w 80"/>
                <a:gd name="T7" fmla="*/ 42 h 73"/>
                <a:gd name="T8" fmla="*/ 0 w 80"/>
                <a:gd name="T9" fmla="*/ 36 h 73"/>
                <a:gd name="T10" fmla="*/ 7 w 80"/>
                <a:gd name="T11" fmla="*/ 31 h 73"/>
                <a:gd name="T12" fmla="*/ 9 w 80"/>
                <a:gd name="T13" fmla="*/ 19 h 73"/>
                <a:gd name="T14" fmla="*/ 37 w 80"/>
                <a:gd name="T15" fmla="*/ 3 h 73"/>
                <a:gd name="T16" fmla="*/ 46 w 80"/>
                <a:gd name="T17" fmla="*/ 6 h 73"/>
                <a:gd name="T18" fmla="*/ 49 w 80"/>
                <a:gd name="T19" fmla="*/ 0 h 73"/>
                <a:gd name="T20" fmla="*/ 62 w 80"/>
                <a:gd name="T21" fmla="*/ 0 h 73"/>
                <a:gd name="T22" fmla="*/ 71 w 80"/>
                <a:gd name="T23" fmla="*/ 6 h 73"/>
                <a:gd name="T24" fmla="*/ 79 w 80"/>
                <a:gd name="T25" fmla="*/ 12 h 73"/>
                <a:gd name="T26" fmla="*/ 80 w 80"/>
                <a:gd name="T27" fmla="*/ 25 h 73"/>
                <a:gd name="T28" fmla="*/ 74 w 80"/>
                <a:gd name="T29" fmla="*/ 36 h 73"/>
                <a:gd name="T30" fmla="*/ 74 w 80"/>
                <a:gd name="T31" fmla="*/ 55 h 73"/>
                <a:gd name="T32" fmla="*/ 55 w 80"/>
                <a:gd name="T33" fmla="*/ 73 h 73"/>
                <a:gd name="T34" fmla="*/ 44 w 80"/>
                <a:gd name="T35" fmla="*/ 72 h 73"/>
                <a:gd name="T36" fmla="*/ 29 w 80"/>
                <a:gd name="T37" fmla="*/ 72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73"/>
                <a:gd name="T59" fmla="*/ 80 w 80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73">
                  <a:moveTo>
                    <a:pt x="29" y="72"/>
                  </a:moveTo>
                  <a:lnTo>
                    <a:pt x="19" y="58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9" y="19"/>
                  </a:lnTo>
                  <a:lnTo>
                    <a:pt x="37" y="3"/>
                  </a:lnTo>
                  <a:lnTo>
                    <a:pt x="46" y="6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71" y="6"/>
                  </a:lnTo>
                  <a:lnTo>
                    <a:pt x="79" y="12"/>
                  </a:lnTo>
                  <a:lnTo>
                    <a:pt x="80" y="25"/>
                  </a:lnTo>
                  <a:lnTo>
                    <a:pt x="74" y="36"/>
                  </a:lnTo>
                  <a:lnTo>
                    <a:pt x="74" y="55"/>
                  </a:lnTo>
                  <a:lnTo>
                    <a:pt x="55" y="73"/>
                  </a:lnTo>
                  <a:lnTo>
                    <a:pt x="44" y="72"/>
                  </a:lnTo>
                  <a:lnTo>
                    <a:pt x="29" y="72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499" name="Freeform 94"/>
            <p:cNvSpPr>
              <a:spLocks/>
            </p:cNvSpPr>
            <p:nvPr/>
          </p:nvSpPr>
          <p:spPr bwMode="auto">
            <a:xfrm>
              <a:off x="1797" y="3817"/>
              <a:ext cx="27" cy="20"/>
            </a:xfrm>
            <a:custGeom>
              <a:avLst/>
              <a:gdLst>
                <a:gd name="T0" fmla="*/ 3 w 27"/>
                <a:gd name="T1" fmla="*/ 8 h 20"/>
                <a:gd name="T2" fmla="*/ 19 w 27"/>
                <a:gd name="T3" fmla="*/ 0 h 20"/>
                <a:gd name="T4" fmla="*/ 24 w 27"/>
                <a:gd name="T5" fmla="*/ 3 h 20"/>
                <a:gd name="T6" fmla="*/ 24 w 27"/>
                <a:gd name="T7" fmla="*/ 11 h 20"/>
                <a:gd name="T8" fmla="*/ 27 w 27"/>
                <a:gd name="T9" fmla="*/ 14 h 20"/>
                <a:gd name="T10" fmla="*/ 24 w 27"/>
                <a:gd name="T11" fmla="*/ 17 h 20"/>
                <a:gd name="T12" fmla="*/ 19 w 27"/>
                <a:gd name="T13" fmla="*/ 17 h 20"/>
                <a:gd name="T14" fmla="*/ 15 w 27"/>
                <a:gd name="T15" fmla="*/ 14 h 20"/>
                <a:gd name="T16" fmla="*/ 3 w 27"/>
                <a:gd name="T17" fmla="*/ 20 h 20"/>
                <a:gd name="T18" fmla="*/ 0 w 27"/>
                <a:gd name="T19" fmla="*/ 14 h 20"/>
                <a:gd name="T20" fmla="*/ 3 w 27"/>
                <a:gd name="T21" fmla="*/ 8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20"/>
                <a:gd name="T35" fmla="*/ 27 w 27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20">
                  <a:moveTo>
                    <a:pt x="3" y="8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4" y="11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500" name="Freeform 95"/>
            <p:cNvSpPr>
              <a:spLocks/>
            </p:cNvSpPr>
            <p:nvPr/>
          </p:nvSpPr>
          <p:spPr bwMode="auto">
            <a:xfrm>
              <a:off x="1797" y="3727"/>
              <a:ext cx="119" cy="94"/>
            </a:xfrm>
            <a:custGeom>
              <a:avLst/>
              <a:gdLst>
                <a:gd name="T0" fmla="*/ 42 w 119"/>
                <a:gd name="T1" fmla="*/ 90 h 94"/>
                <a:gd name="T2" fmla="*/ 39 w 119"/>
                <a:gd name="T3" fmla="*/ 52 h 94"/>
                <a:gd name="T4" fmla="*/ 31 w 119"/>
                <a:gd name="T5" fmla="*/ 51 h 94"/>
                <a:gd name="T6" fmla="*/ 27 w 119"/>
                <a:gd name="T7" fmla="*/ 57 h 94"/>
                <a:gd name="T8" fmla="*/ 12 w 119"/>
                <a:gd name="T9" fmla="*/ 46 h 94"/>
                <a:gd name="T10" fmla="*/ 0 w 119"/>
                <a:gd name="T11" fmla="*/ 31 h 94"/>
                <a:gd name="T12" fmla="*/ 0 w 119"/>
                <a:gd name="T13" fmla="*/ 19 h 94"/>
                <a:gd name="T14" fmla="*/ 3 w 119"/>
                <a:gd name="T15" fmla="*/ 6 h 94"/>
                <a:gd name="T16" fmla="*/ 11 w 119"/>
                <a:gd name="T17" fmla="*/ 4 h 94"/>
                <a:gd name="T18" fmla="*/ 17 w 119"/>
                <a:gd name="T19" fmla="*/ 0 h 94"/>
                <a:gd name="T20" fmla="*/ 22 w 119"/>
                <a:gd name="T21" fmla="*/ 6 h 94"/>
                <a:gd name="T22" fmla="*/ 28 w 119"/>
                <a:gd name="T23" fmla="*/ 13 h 94"/>
                <a:gd name="T24" fmla="*/ 33 w 119"/>
                <a:gd name="T25" fmla="*/ 25 h 94"/>
                <a:gd name="T26" fmla="*/ 39 w 119"/>
                <a:gd name="T27" fmla="*/ 30 h 94"/>
                <a:gd name="T28" fmla="*/ 52 w 119"/>
                <a:gd name="T29" fmla="*/ 25 h 94"/>
                <a:gd name="T30" fmla="*/ 61 w 119"/>
                <a:gd name="T31" fmla="*/ 19 h 94"/>
                <a:gd name="T32" fmla="*/ 73 w 119"/>
                <a:gd name="T33" fmla="*/ 21 h 94"/>
                <a:gd name="T34" fmla="*/ 90 w 119"/>
                <a:gd name="T35" fmla="*/ 37 h 94"/>
                <a:gd name="T36" fmla="*/ 94 w 119"/>
                <a:gd name="T37" fmla="*/ 37 h 94"/>
                <a:gd name="T38" fmla="*/ 96 w 119"/>
                <a:gd name="T39" fmla="*/ 43 h 94"/>
                <a:gd name="T40" fmla="*/ 102 w 119"/>
                <a:gd name="T41" fmla="*/ 43 h 94"/>
                <a:gd name="T42" fmla="*/ 114 w 119"/>
                <a:gd name="T43" fmla="*/ 51 h 94"/>
                <a:gd name="T44" fmla="*/ 119 w 119"/>
                <a:gd name="T45" fmla="*/ 57 h 94"/>
                <a:gd name="T46" fmla="*/ 117 w 119"/>
                <a:gd name="T47" fmla="*/ 67 h 94"/>
                <a:gd name="T48" fmla="*/ 106 w 119"/>
                <a:gd name="T49" fmla="*/ 81 h 94"/>
                <a:gd name="T50" fmla="*/ 102 w 119"/>
                <a:gd name="T51" fmla="*/ 81 h 94"/>
                <a:gd name="T52" fmla="*/ 91 w 119"/>
                <a:gd name="T53" fmla="*/ 87 h 94"/>
                <a:gd name="T54" fmla="*/ 84 w 119"/>
                <a:gd name="T55" fmla="*/ 84 h 94"/>
                <a:gd name="T56" fmla="*/ 64 w 119"/>
                <a:gd name="T57" fmla="*/ 93 h 94"/>
                <a:gd name="T58" fmla="*/ 54 w 119"/>
                <a:gd name="T59" fmla="*/ 94 h 94"/>
                <a:gd name="T60" fmla="*/ 46 w 119"/>
                <a:gd name="T61" fmla="*/ 93 h 94"/>
                <a:gd name="T62" fmla="*/ 42 w 119"/>
                <a:gd name="T63" fmla="*/ 90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"/>
                <a:gd name="T97" fmla="*/ 0 h 94"/>
                <a:gd name="T98" fmla="*/ 119 w 119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" h="94">
                  <a:moveTo>
                    <a:pt x="42" y="90"/>
                  </a:moveTo>
                  <a:lnTo>
                    <a:pt x="39" y="52"/>
                  </a:lnTo>
                  <a:lnTo>
                    <a:pt x="31" y="51"/>
                  </a:lnTo>
                  <a:lnTo>
                    <a:pt x="27" y="57"/>
                  </a:lnTo>
                  <a:lnTo>
                    <a:pt x="12" y="4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3" y="6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8" y="13"/>
                  </a:lnTo>
                  <a:lnTo>
                    <a:pt x="33" y="25"/>
                  </a:lnTo>
                  <a:lnTo>
                    <a:pt x="39" y="30"/>
                  </a:lnTo>
                  <a:lnTo>
                    <a:pt x="52" y="25"/>
                  </a:lnTo>
                  <a:lnTo>
                    <a:pt x="61" y="19"/>
                  </a:lnTo>
                  <a:lnTo>
                    <a:pt x="73" y="21"/>
                  </a:lnTo>
                  <a:lnTo>
                    <a:pt x="90" y="37"/>
                  </a:lnTo>
                  <a:lnTo>
                    <a:pt x="94" y="37"/>
                  </a:lnTo>
                  <a:lnTo>
                    <a:pt x="96" y="43"/>
                  </a:lnTo>
                  <a:lnTo>
                    <a:pt x="102" y="43"/>
                  </a:lnTo>
                  <a:lnTo>
                    <a:pt x="114" y="51"/>
                  </a:lnTo>
                  <a:lnTo>
                    <a:pt x="119" y="57"/>
                  </a:lnTo>
                  <a:lnTo>
                    <a:pt x="117" y="67"/>
                  </a:lnTo>
                  <a:lnTo>
                    <a:pt x="106" y="81"/>
                  </a:lnTo>
                  <a:lnTo>
                    <a:pt x="102" y="81"/>
                  </a:lnTo>
                  <a:lnTo>
                    <a:pt x="91" y="87"/>
                  </a:lnTo>
                  <a:lnTo>
                    <a:pt x="84" y="84"/>
                  </a:lnTo>
                  <a:lnTo>
                    <a:pt x="64" y="93"/>
                  </a:lnTo>
                  <a:lnTo>
                    <a:pt x="54" y="94"/>
                  </a:lnTo>
                  <a:lnTo>
                    <a:pt x="46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501" name="Freeform 96"/>
            <p:cNvSpPr>
              <a:spLocks/>
            </p:cNvSpPr>
            <p:nvPr/>
          </p:nvSpPr>
          <p:spPr bwMode="auto">
            <a:xfrm>
              <a:off x="1737" y="3748"/>
              <a:ext cx="42" cy="42"/>
            </a:xfrm>
            <a:custGeom>
              <a:avLst/>
              <a:gdLst>
                <a:gd name="T0" fmla="*/ 9 w 42"/>
                <a:gd name="T1" fmla="*/ 19 h 42"/>
                <a:gd name="T2" fmla="*/ 0 w 42"/>
                <a:gd name="T3" fmla="*/ 10 h 42"/>
                <a:gd name="T4" fmla="*/ 0 w 42"/>
                <a:gd name="T5" fmla="*/ 4 h 42"/>
                <a:gd name="T6" fmla="*/ 5 w 42"/>
                <a:gd name="T7" fmla="*/ 4 h 42"/>
                <a:gd name="T8" fmla="*/ 9 w 42"/>
                <a:gd name="T9" fmla="*/ 0 h 42"/>
                <a:gd name="T10" fmla="*/ 26 w 42"/>
                <a:gd name="T11" fmla="*/ 4 h 42"/>
                <a:gd name="T12" fmla="*/ 42 w 42"/>
                <a:gd name="T13" fmla="*/ 22 h 42"/>
                <a:gd name="T14" fmla="*/ 38 w 42"/>
                <a:gd name="T15" fmla="*/ 36 h 42"/>
                <a:gd name="T16" fmla="*/ 27 w 42"/>
                <a:gd name="T17" fmla="*/ 42 h 42"/>
                <a:gd name="T18" fmla="*/ 14 w 42"/>
                <a:gd name="T19" fmla="*/ 42 h 42"/>
                <a:gd name="T20" fmla="*/ 12 w 42"/>
                <a:gd name="T21" fmla="*/ 36 h 42"/>
                <a:gd name="T22" fmla="*/ 9 w 42"/>
                <a:gd name="T23" fmla="*/ 19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2"/>
                <a:gd name="T38" fmla="*/ 42 w 42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2">
                  <a:moveTo>
                    <a:pt x="9" y="19"/>
                  </a:moveTo>
                  <a:lnTo>
                    <a:pt x="0" y="10"/>
                  </a:lnTo>
                  <a:lnTo>
                    <a:pt x="0" y="4"/>
                  </a:lnTo>
                  <a:lnTo>
                    <a:pt x="5" y="4"/>
                  </a:lnTo>
                  <a:lnTo>
                    <a:pt x="9" y="0"/>
                  </a:lnTo>
                  <a:lnTo>
                    <a:pt x="26" y="4"/>
                  </a:lnTo>
                  <a:lnTo>
                    <a:pt x="42" y="22"/>
                  </a:lnTo>
                  <a:lnTo>
                    <a:pt x="38" y="36"/>
                  </a:lnTo>
                  <a:lnTo>
                    <a:pt x="27" y="42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7CA7FC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8488" name="Group 103"/>
          <p:cNvGrpSpPr>
            <a:grpSpLocks/>
          </p:cNvGrpSpPr>
          <p:nvPr/>
        </p:nvGrpSpPr>
        <p:grpSpPr bwMode="auto">
          <a:xfrm>
            <a:off x="1814513" y="5429250"/>
            <a:ext cx="1089025" cy="1143000"/>
            <a:chOff x="1200" y="3648"/>
            <a:chExt cx="720" cy="768"/>
          </a:xfrm>
        </p:grpSpPr>
        <p:sp>
          <p:nvSpPr>
            <p:cNvPr id="18492" name="Line 100"/>
            <p:cNvSpPr>
              <a:spLocks noChangeShapeType="1"/>
            </p:cNvSpPr>
            <p:nvPr/>
          </p:nvSpPr>
          <p:spPr bwMode="auto">
            <a:xfrm flipH="1">
              <a:off x="1392" y="3648"/>
              <a:ext cx="528" cy="0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Line 101"/>
            <p:cNvSpPr>
              <a:spLocks noChangeShapeType="1"/>
            </p:cNvSpPr>
            <p:nvPr/>
          </p:nvSpPr>
          <p:spPr bwMode="auto">
            <a:xfrm flipH="1">
              <a:off x="1200" y="3648"/>
              <a:ext cx="192" cy="768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5-Point Star 75"/>
          <p:cNvSpPr/>
          <p:nvPr/>
        </p:nvSpPr>
        <p:spPr bwMode="auto">
          <a:xfrm>
            <a:off x="8107363" y="2192338"/>
            <a:ext cx="581025" cy="50165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493" tIns="43247" rIns="86493" bIns="43247"/>
          <a:lstStyle/>
          <a:p>
            <a:pPr defTabSz="864931" eaLnBrk="0" hangingPunct="0">
              <a:defRPr/>
            </a:pPr>
            <a:endParaRPr lang="en-US" sz="2300" dirty="0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7" name="5-Point Star 76"/>
          <p:cNvSpPr/>
          <p:nvPr/>
        </p:nvSpPr>
        <p:spPr bwMode="auto">
          <a:xfrm>
            <a:off x="508000" y="3786188"/>
            <a:ext cx="581025" cy="50006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493" tIns="43247" rIns="86493" bIns="43247"/>
          <a:lstStyle/>
          <a:p>
            <a:pPr defTabSz="864931" eaLnBrk="0" hangingPunct="0">
              <a:defRPr/>
            </a:pPr>
            <a:endParaRPr lang="en-US" sz="2300" dirty="0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5" name="5-Point Star 74"/>
          <p:cNvSpPr/>
          <p:nvPr/>
        </p:nvSpPr>
        <p:spPr>
          <a:xfrm>
            <a:off x="5087938" y="3265488"/>
            <a:ext cx="379412" cy="33813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Parramatta High </a:t>
            </a:r>
            <a:r>
              <a:rPr lang="en-AU" b="1" dirty="0" smtClean="0"/>
              <a:t>School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4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Parramatta High School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5"/>
            <a:ext cx="7474390" cy="449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09600" y="457200"/>
          <a:ext cx="8001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Worksheet" r:id="rId5" imgW="5886450" imgH="3438525" progId="Excel.Sheet.8">
                  <p:embed/>
                </p:oleObj>
              </mc:Choice>
              <mc:Fallback>
                <p:oleObj name="Worksheet" r:id="rId5" imgW="5886450" imgH="34385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80010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6" charset="0"/>
              </a:rPr>
              <a:t>A&amp;D = Alcohol and Drug; ABS = Anti-social Behavior Scale</a:t>
            </a:r>
          </a:p>
        </p:txBody>
      </p:sp>
    </p:spTree>
    <p:extLst>
      <p:ext uri="{BB962C8B-B14F-4D97-AF65-F5344CB8AC3E}">
        <p14:creationId xmlns:p14="http://schemas.microsoft.com/office/powerpoint/2010/main" val="440983668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Group Cost Benefit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391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Office Referral  Reduction Across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   12 PBIS schools=   </a:t>
            </a:r>
            <a:r>
              <a:rPr lang="en-US" sz="4100" b="1">
                <a:latin typeface="Calibri" charset="0"/>
                <a:ea typeface="ＭＳ Ｐゴシック" charset="0"/>
                <a:cs typeface="ＭＳ Ｐゴシック" charset="0"/>
              </a:rPr>
              <a:t>5,606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  If one Office Referral=15 minutes of administrator time, then 5,606 x 15=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84,090 minutes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 1401.15 hours or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100" b="1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233 days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 of administrator time recovered and reinvested.</a:t>
            </a:r>
          </a:p>
        </p:txBody>
      </p:sp>
    </p:spTree>
    <p:extLst>
      <p:ext uri="{BB962C8B-B14F-4D97-AF65-F5344CB8AC3E}">
        <p14:creationId xmlns:p14="http://schemas.microsoft.com/office/powerpoint/2010/main" val="10920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Group Cost Benefit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Office Referral  Reduction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 Across 12 PBIS Schools =</a:t>
            </a:r>
            <a:r>
              <a:rPr lang="en-US" sz="3700" b="1">
                <a:latin typeface="Calibri" charset="0"/>
                <a:ea typeface="ＭＳ Ｐゴシック" charset="0"/>
                <a:cs typeface="ＭＳ Ｐゴシック" charset="0"/>
              </a:rPr>
              <a:t>5,606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 If students miss </a:t>
            </a:r>
            <a:r>
              <a:rPr lang="en-US" sz="3700">
                <a:latin typeface="Calibri" charset="0"/>
                <a:ea typeface="ＭＳ Ｐゴシック" charset="0"/>
                <a:cs typeface="ＭＳ Ｐゴシック" charset="0"/>
              </a:rPr>
              <a:t>45 </a:t>
            </a: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minutes of instruction for each Office Referral,  5,606 X 45=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252,270 minutes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4204.50 hours or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500" b="1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700 days</a:t>
            </a:r>
            <a:r>
              <a:rPr lang="en-US" sz="4500" b="1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of instructional time recovered!!!!!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5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57908" y="31812"/>
            <a:ext cx="7234572" cy="696888"/>
          </a:xfrm>
        </p:spPr>
        <p:txBody>
          <a:bodyPr/>
          <a:lstStyle/>
          <a:p>
            <a:pPr algn="ctr"/>
            <a:r>
              <a:rPr lang="en-US" sz="2800" b="1" dirty="0" smtClean="0"/>
              <a:t>RCT &amp; Group Design PBIS Studies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6019800"/>
          </a:xfrm>
        </p:spPr>
        <p:txBody>
          <a:bodyPr anchor="ctr" anchorCtr="0">
            <a:normAutofit fontScale="92500" lnSpcReduction="10000"/>
          </a:bodyPr>
          <a:lstStyle/>
          <a:p>
            <a:pPr marL="454025" indent="-454025">
              <a:buNone/>
            </a:pPr>
            <a:r>
              <a:rPr lang="en-US" sz="1500" dirty="0" smtClean="0"/>
              <a:t>Bradshaw</a:t>
            </a:r>
            <a:r>
              <a:rPr lang="en-US" sz="1500" dirty="0"/>
              <a:t>, C.P., </a:t>
            </a:r>
            <a:r>
              <a:rPr lang="en-US" sz="1500" dirty="0" err="1"/>
              <a:t>Koth</a:t>
            </a:r>
            <a:r>
              <a:rPr lang="en-US" sz="1500" dirty="0"/>
              <a:t>, C</a:t>
            </a:r>
            <a:r>
              <a:rPr lang="en-US" sz="1500" dirty="0" smtClean="0"/>
              <a:t>. W</a:t>
            </a:r>
            <a:r>
              <a:rPr lang="en-US" sz="1500" dirty="0"/>
              <a:t>., Thornton, L</a:t>
            </a:r>
            <a:r>
              <a:rPr lang="en-US" sz="1500" dirty="0" smtClean="0"/>
              <a:t>. A</a:t>
            </a:r>
            <a:r>
              <a:rPr lang="en-US" sz="1500" dirty="0"/>
              <a:t>., &amp; Leaf, P</a:t>
            </a:r>
            <a:r>
              <a:rPr lang="en-US" sz="1500" dirty="0" smtClean="0"/>
              <a:t>. J</a:t>
            </a:r>
            <a:r>
              <a:rPr lang="en-US" sz="1500" dirty="0"/>
              <a:t>. (2009). Altering school climate through school-wide Positive Behavioral Interventions and Supports: Findings from a group-randomized effectiveness trial. </a:t>
            </a:r>
            <a:r>
              <a:rPr lang="en-US" sz="1500" i="1" dirty="0"/>
              <a:t>Prevention Science, 10</a:t>
            </a:r>
            <a:r>
              <a:rPr lang="en-US" sz="1500" dirty="0"/>
              <a:t>(2), 100-115</a:t>
            </a:r>
          </a:p>
          <a:p>
            <a:pPr marL="454025" indent="-454025">
              <a:buNone/>
            </a:pPr>
            <a:r>
              <a:rPr lang="en-US" sz="1500" dirty="0"/>
              <a:t>Bradshaw</a:t>
            </a:r>
            <a:r>
              <a:rPr lang="en-US" sz="1500" b="1" dirty="0"/>
              <a:t>,</a:t>
            </a:r>
            <a:r>
              <a:rPr lang="en-US" sz="1500" dirty="0"/>
              <a:t> </a:t>
            </a:r>
            <a:r>
              <a:rPr lang="en-US" sz="1500" dirty="0" smtClean="0"/>
              <a:t>C. P</a:t>
            </a:r>
            <a:r>
              <a:rPr lang="en-US" sz="1500" dirty="0"/>
              <a:t>., </a:t>
            </a:r>
            <a:r>
              <a:rPr lang="en-US" sz="1500" dirty="0" err="1"/>
              <a:t>Koth</a:t>
            </a:r>
            <a:r>
              <a:rPr lang="en-US" sz="1500" dirty="0"/>
              <a:t>, </a:t>
            </a:r>
            <a:r>
              <a:rPr lang="en-US" sz="1500" dirty="0" smtClean="0"/>
              <a:t>C. W</a:t>
            </a:r>
            <a:r>
              <a:rPr lang="en-US" sz="1500" dirty="0"/>
              <a:t>., </a:t>
            </a:r>
            <a:r>
              <a:rPr lang="en-US" sz="1500" dirty="0" err="1"/>
              <a:t>Bevans</a:t>
            </a:r>
            <a:r>
              <a:rPr lang="en-US" sz="1500" dirty="0"/>
              <a:t>, K</a:t>
            </a:r>
            <a:r>
              <a:rPr lang="en-US" sz="1500" dirty="0" smtClean="0"/>
              <a:t>. B</a:t>
            </a:r>
            <a:r>
              <a:rPr lang="en-US" sz="1500" dirty="0"/>
              <a:t>., </a:t>
            </a:r>
            <a:r>
              <a:rPr lang="en-US" sz="1500" dirty="0" err="1"/>
              <a:t>Ialongo</a:t>
            </a:r>
            <a:r>
              <a:rPr lang="en-US" sz="1500" dirty="0"/>
              <a:t>, N., &amp; Leaf, P</a:t>
            </a:r>
            <a:r>
              <a:rPr lang="en-US" sz="1500" dirty="0" smtClean="0"/>
              <a:t>. J</a:t>
            </a:r>
            <a:r>
              <a:rPr lang="en-US" sz="1500" dirty="0"/>
              <a:t>. (2008). The impact of school-wide Positive Behavioral Interventions and Supports (PBIS) on the organizational health of elementary schools. </a:t>
            </a:r>
            <a:r>
              <a:rPr lang="en-US" sz="1500" i="1" dirty="0"/>
              <a:t>School Psychology Quarterly, 23</a:t>
            </a:r>
            <a:r>
              <a:rPr lang="en-US" sz="1500" dirty="0"/>
              <a:t>(4), 462-473.</a:t>
            </a:r>
          </a:p>
          <a:p>
            <a:pPr marL="454025" indent="-454025">
              <a:buNone/>
            </a:pPr>
            <a:r>
              <a:rPr lang="en-US" sz="1500" dirty="0"/>
              <a:t>Bradshaw, C. P., Mitchell, M. M., &amp; Leaf, P. J. (2010). Examining the effects of School-Wide Positive Behavioral Interventions and Supports on student outcomes: Results from a randomized controlled effectiveness trial in elementary schools. </a:t>
            </a:r>
            <a:r>
              <a:rPr lang="en-US" sz="1500" i="1" dirty="0"/>
              <a:t>Journal of Positive Behavior Interventions, 12, </a:t>
            </a:r>
            <a:r>
              <a:rPr lang="en-US" sz="1500" dirty="0"/>
              <a:t>133-148.</a:t>
            </a:r>
          </a:p>
          <a:p>
            <a:pPr marL="454025" indent="-454025">
              <a:buNone/>
            </a:pPr>
            <a:r>
              <a:rPr lang="en-US" sz="1500" dirty="0" smtClean="0"/>
              <a:t>Bradshaw, C. P., Pas, E. T., </a:t>
            </a:r>
            <a:r>
              <a:rPr lang="en-US" sz="1500" dirty="0" err="1" smtClean="0"/>
              <a:t>Goldweber</a:t>
            </a:r>
            <a:r>
              <a:rPr lang="en-US" sz="1500" dirty="0" smtClean="0"/>
              <a:t>, A., Rosenberg, M. S., &amp; Leaf, P. J. (2012). Integrating school-wide positive behavioral interventions and supports with tier 2 coaching to student support teams: The </a:t>
            </a:r>
            <a:r>
              <a:rPr lang="en-US" sz="1500" dirty="0" err="1" smtClean="0"/>
              <a:t>PBISplus</a:t>
            </a:r>
            <a:r>
              <a:rPr lang="en-US" sz="1500" dirty="0" smtClean="0"/>
              <a:t> model. </a:t>
            </a:r>
            <a:r>
              <a:rPr lang="en-US" sz="1500" i="1" dirty="0" smtClean="0"/>
              <a:t>Advances in School Mental Health Promotion 5, </a:t>
            </a:r>
            <a:r>
              <a:rPr lang="en-US" sz="1500" dirty="0" smtClean="0"/>
              <a:t>177-193.</a:t>
            </a:r>
          </a:p>
          <a:p>
            <a:pPr marL="454025" indent="-454025">
              <a:buNone/>
            </a:pPr>
            <a:r>
              <a:rPr lang="en-US" sz="1500" dirty="0" smtClean="0"/>
              <a:t>Bradshaw</a:t>
            </a:r>
            <a:r>
              <a:rPr lang="en-US" sz="1500" dirty="0"/>
              <a:t>, C</a:t>
            </a:r>
            <a:r>
              <a:rPr lang="en-US" sz="1500" dirty="0" smtClean="0"/>
              <a:t>. P</a:t>
            </a:r>
            <a:r>
              <a:rPr lang="en-US" sz="1500" dirty="0"/>
              <a:t>., </a:t>
            </a:r>
            <a:r>
              <a:rPr lang="en-US" sz="1500" dirty="0" err="1"/>
              <a:t>Reinke</a:t>
            </a:r>
            <a:r>
              <a:rPr lang="en-US" sz="1500" dirty="0"/>
              <a:t>, W. M., Brown, L. D., </a:t>
            </a:r>
            <a:r>
              <a:rPr lang="en-US" sz="1500" dirty="0" err="1"/>
              <a:t>Bevans</a:t>
            </a:r>
            <a:r>
              <a:rPr lang="en-US" sz="1500" dirty="0"/>
              <a:t>, K</a:t>
            </a:r>
            <a:r>
              <a:rPr lang="en-US" sz="1500" dirty="0" smtClean="0"/>
              <a:t>. B</a:t>
            </a:r>
            <a:r>
              <a:rPr lang="en-US" sz="1500" dirty="0"/>
              <a:t>., &amp; Leaf, P</a:t>
            </a:r>
            <a:r>
              <a:rPr lang="en-US" sz="1500" dirty="0" smtClean="0"/>
              <a:t>. J</a:t>
            </a:r>
            <a:r>
              <a:rPr lang="en-US" sz="1500" dirty="0"/>
              <a:t>. (2008). Implementation of school-wide Positive Behavioral Interventions and Supports (PBIS) in elementary schools: Observations from a randomized trial. </a:t>
            </a:r>
            <a:r>
              <a:rPr lang="en-US" sz="1500" i="1" dirty="0"/>
              <a:t>Education &amp; Treatment of Children, 31, </a:t>
            </a:r>
            <a:r>
              <a:rPr lang="en-US" sz="1500" dirty="0"/>
              <a:t>1-26</a:t>
            </a:r>
            <a:r>
              <a:rPr lang="en-US" sz="1500" dirty="0" smtClean="0"/>
              <a:t>.</a:t>
            </a:r>
          </a:p>
          <a:p>
            <a:pPr marL="454025" indent="-454025">
              <a:buNone/>
            </a:pPr>
            <a:r>
              <a:rPr lang="en-US" sz="1600" dirty="0"/>
              <a:t>Bradshaw, C. P., </a:t>
            </a:r>
            <a:r>
              <a:rPr lang="en-US" sz="1600" dirty="0" err="1"/>
              <a:t>Waasdorp</a:t>
            </a:r>
            <a:r>
              <a:rPr lang="en-US" sz="1600" dirty="0"/>
              <a:t>, T. E. &amp; Leaf, P. J. (2012). Effects of School-Wide Positive Behavioral Interventions and Supports on child behavior problems. </a:t>
            </a:r>
            <a:r>
              <a:rPr lang="en-US" sz="1600" i="1" dirty="0"/>
              <a:t>Pediatrics, 130</a:t>
            </a:r>
            <a:r>
              <a:rPr lang="en-US" sz="1600" dirty="0"/>
              <a:t>(5), 1136-1145. </a:t>
            </a:r>
            <a:endParaRPr lang="en-US" sz="1600" dirty="0" smtClean="0"/>
          </a:p>
          <a:p>
            <a:pPr marL="454025" indent="-454025">
              <a:buNone/>
            </a:pPr>
            <a:r>
              <a:rPr lang="en-US" sz="1500" dirty="0" err="1" smtClean="0"/>
              <a:t>Goldweber</a:t>
            </a:r>
            <a:r>
              <a:rPr lang="en-US" sz="1500" dirty="0" smtClean="0"/>
              <a:t>, A., </a:t>
            </a:r>
            <a:r>
              <a:rPr lang="en-US" sz="1500" dirty="0" err="1" smtClean="0"/>
              <a:t>Waasdorp</a:t>
            </a:r>
            <a:r>
              <a:rPr lang="en-US" sz="1500" dirty="0" smtClean="0"/>
              <a:t>, T. E., &amp; Bradshaw, C. P. (in press). Examining the link between forms of bullying behaviors and perceptions of safety and belonging among secondary school students. </a:t>
            </a:r>
            <a:r>
              <a:rPr lang="en-US" sz="1500" i="1" dirty="0" smtClean="0"/>
              <a:t>Journal of School Psychology.</a:t>
            </a:r>
            <a:endParaRPr lang="en-US" sz="1500" dirty="0" smtClean="0"/>
          </a:p>
          <a:p>
            <a:pPr marL="454025" indent="-454025">
              <a:buNone/>
            </a:pPr>
            <a:r>
              <a:rPr lang="en-US" sz="1500" dirty="0" smtClean="0"/>
              <a:t>Horner</a:t>
            </a:r>
            <a:r>
              <a:rPr lang="en-US" sz="1500" dirty="0"/>
              <a:t>, R., Sugai, G., </a:t>
            </a:r>
            <a:r>
              <a:rPr lang="en-US" sz="1500" dirty="0" err="1"/>
              <a:t>Smolkowski</a:t>
            </a:r>
            <a:r>
              <a:rPr lang="en-US" sz="1500" dirty="0"/>
              <a:t>, K., </a:t>
            </a:r>
            <a:r>
              <a:rPr lang="en-US" sz="1500" dirty="0" err="1"/>
              <a:t>Eber</a:t>
            </a:r>
            <a:r>
              <a:rPr lang="en-US" sz="1500" dirty="0"/>
              <a:t>, L., </a:t>
            </a:r>
            <a:r>
              <a:rPr lang="en-US" sz="1500" dirty="0" err="1"/>
              <a:t>Nakasato</a:t>
            </a:r>
            <a:r>
              <a:rPr lang="en-US" sz="1500" dirty="0"/>
              <a:t>, J., Todd, A., &amp; Esperanza, J., (2009). A randomized, wait-list controlled effectiveness trial assessing school-wide positive behavior support in elementary schools. </a:t>
            </a:r>
            <a:r>
              <a:rPr lang="en-US" sz="1500" i="1" dirty="0"/>
              <a:t>Journal of Positive Behavior Interventions, 11,</a:t>
            </a:r>
            <a:r>
              <a:rPr lang="en-US" sz="1500" dirty="0"/>
              <a:t> 133-145</a:t>
            </a:r>
            <a:r>
              <a:rPr lang="en-US" sz="1500" dirty="0" smtClean="0"/>
              <a:t>.</a:t>
            </a:r>
            <a:endParaRPr lang="en-US" sz="1500" dirty="0" smtClean="0">
              <a:cs typeface="Arial"/>
            </a:endParaRPr>
          </a:p>
          <a:p>
            <a:pPr marL="454025" indent="-454025">
              <a:buNone/>
            </a:pPr>
            <a:r>
              <a:rPr lang="en-US" sz="1500" dirty="0" smtClean="0">
                <a:cs typeface="Arial"/>
              </a:rPr>
              <a:t>Horner</a:t>
            </a:r>
            <a:r>
              <a:rPr lang="en-US" sz="1500" dirty="0">
                <a:cs typeface="Arial"/>
              </a:rPr>
              <a:t>, R. H., Sugai, G., &amp; Anderson, C. M. (2010). Examining the evidence base for school-wide positive behavior support. </a:t>
            </a:r>
            <a:r>
              <a:rPr lang="en-US" sz="1500" i="1" dirty="0">
                <a:cs typeface="Arial"/>
              </a:rPr>
              <a:t>Focus on Exceptionality, 42</a:t>
            </a:r>
            <a:r>
              <a:rPr lang="en-US" sz="1500" dirty="0">
                <a:cs typeface="Arial"/>
              </a:rPr>
              <a:t>(8), 1-14</a:t>
            </a:r>
            <a:r>
              <a:rPr lang="en-US" sz="1500" dirty="0" smtClean="0">
                <a:cs typeface="Arial"/>
              </a:rPr>
              <a:t>.</a:t>
            </a:r>
          </a:p>
          <a:p>
            <a:pPr marL="454025" indent="-454025">
              <a:buNone/>
            </a:pPr>
            <a:r>
              <a:rPr lang="en-US" sz="1600" dirty="0" err="1"/>
              <a:t>Waasdorp</a:t>
            </a:r>
            <a:r>
              <a:rPr lang="en-US" sz="1600" dirty="0"/>
              <a:t>, T. E., Bradshaw, C. P., &amp; Leaf, P. J. (2012). The impact of School-wide Positive Behavioral Interventions and Supports (SWPBIS) on bullying and peer rejection: A randomized controlled effectiveness trial. </a:t>
            </a:r>
            <a:r>
              <a:rPr lang="en-US" sz="1600" i="1" dirty="0"/>
              <a:t>Archives of Pediatrics and Adolescent Medicine, 116</a:t>
            </a:r>
            <a:r>
              <a:rPr lang="en-US" sz="1600" dirty="0"/>
              <a:t>(2), 149-156 </a:t>
            </a:r>
            <a:endParaRPr lang="en-US" sz="1500" dirty="0" smtClean="0">
              <a:cs typeface="Arial"/>
            </a:endParaRPr>
          </a:p>
        </p:txBody>
      </p:sp>
      <p:sp>
        <p:nvSpPr>
          <p:cNvPr id="7" name="Folded Corner 6"/>
          <p:cNvSpPr/>
          <p:nvPr/>
        </p:nvSpPr>
        <p:spPr bwMode="auto">
          <a:xfrm rot="627788">
            <a:off x="1163026" y="1091321"/>
            <a:ext cx="7250614" cy="5151140"/>
          </a:xfrm>
          <a:prstGeom prst="foldedCorner">
            <a:avLst>
              <a:gd name="adj" fmla="val 2454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2438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Reduced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major disciplinary infractions &amp; aggression</a:t>
            </a:r>
          </a:p>
          <a:p>
            <a:pPr marL="452438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Improvement in concentration, prosocial behavior, &amp;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emotional regulation</a:t>
            </a:r>
          </a:p>
          <a:p>
            <a:pPr marL="452438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Improvements in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academic achievement</a:t>
            </a:r>
          </a:p>
          <a:p>
            <a:pPr marL="452438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Enhanced perception of organizational health &amp;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safety</a:t>
            </a:r>
          </a:p>
          <a:p>
            <a:pPr marL="452438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Reductions in teacher reported bullying behavior &amp; peer rejection</a:t>
            </a:r>
          </a:p>
          <a:p>
            <a:pPr marL="452438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Improved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school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climate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3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74675" y="168453"/>
          <a:ext cx="7994650" cy="637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229225" y="1438275"/>
            <a:ext cx="1111250" cy="470693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0475" y="1600200"/>
            <a:ext cx="1193800" cy="454501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46216" y="427613"/>
          <a:ext cx="8591634" cy="60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229225" y="1651000"/>
            <a:ext cx="1195388" cy="470693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6200" y="3644900"/>
            <a:ext cx="1117600" cy="271303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1" charset="-128"/>
                <a:cs typeface="ＭＳ Ｐゴシック" pitchFamily="31" charset="-128"/>
              </a:rPr>
              <a:t>For More Information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600" i="1" dirty="0" smtClean="0">
                <a:ea typeface="ＭＳ Ｐゴシック" pitchFamily="31" charset="-128"/>
                <a:cs typeface="ＭＳ Ｐゴシック" pitchFamily="31" charset="-128"/>
              </a:rPr>
              <a:t>OSEP Center for Positive Behavioral Interventions and Supports</a:t>
            </a: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600" dirty="0" err="1" smtClean="0">
                <a:solidFill>
                  <a:srgbClr val="0000FF"/>
                </a:solidFill>
                <a:ea typeface="ＭＳ Ｐゴシック" pitchFamily="31" charset="-128"/>
                <a:cs typeface="ＭＳ Ｐゴシック" pitchFamily="31" charset="-128"/>
              </a:rPr>
              <a:t>pbis.org</a:t>
            </a:r>
            <a:endParaRPr lang="en-US" sz="3600" dirty="0" smtClean="0">
              <a:solidFill>
                <a:srgbClr val="0000FF"/>
              </a:solidFill>
              <a:ea typeface="ＭＳ Ｐゴシック" pitchFamily="31" charset="-128"/>
              <a:cs typeface="ＭＳ Ｐゴシック" pitchFamily="31" charset="-128"/>
            </a:endParaRP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600" dirty="0" smtClean="0">
              <a:solidFill>
                <a:srgbClr val="0000FF"/>
              </a:solidFill>
              <a:ea typeface="ＭＳ Ｐゴシック" pitchFamily="31" charset="-128"/>
              <a:cs typeface="ＭＳ Ｐゴシック" pitchFamily="31" charset="-128"/>
            </a:endParaRP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600" i="1" dirty="0" smtClean="0">
                <a:ea typeface="ＭＳ Ｐゴシック" pitchFamily="31" charset="-128"/>
                <a:cs typeface="ＭＳ Ｐゴシック" pitchFamily="31" charset="-128"/>
              </a:rPr>
              <a:t>Missouri School-wide Positive Behavior Support </a:t>
            </a: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600" dirty="0" smtClean="0">
                <a:solidFill>
                  <a:srgbClr val="0000FF"/>
                </a:solidFill>
                <a:ea typeface="ＭＳ Ｐゴシック" pitchFamily="31" charset="-128"/>
                <a:cs typeface="ＭＳ Ｐゴシック" pitchFamily="31" charset="-128"/>
              </a:rPr>
              <a:t>pbismissouri.org</a:t>
            </a: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600" dirty="0" smtClean="0">
              <a:solidFill>
                <a:srgbClr val="0000FF"/>
              </a:solidFill>
              <a:ea typeface="ＭＳ Ｐゴシック" pitchFamily="31" charset="-128"/>
              <a:cs typeface="ＭＳ Ｐゴシック" pitchFamily="31" charset="-128"/>
            </a:endParaRP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ea typeface="ＭＳ Ｐゴシック" pitchFamily="31" charset="-128"/>
              <a:cs typeface="ＭＳ Ｐゴシック" pitchFamily="31" charset="-128"/>
            </a:endParaRP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ea typeface="ＭＳ Ｐゴシック" pitchFamily="31" charset="-128"/>
              <a:cs typeface="ＭＳ Ｐゴシック" pitchFamily="31" charset="-128"/>
            </a:endParaRP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ea typeface="ＭＳ Ｐゴシック" pitchFamily="31" charset="-128"/>
              <a:cs typeface="ＭＳ Ｐゴシック" pitchFamily="31" charset="-128"/>
            </a:endParaRP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charset="-128"/>
                <a:cs typeface="ＭＳ Ｐゴシック" charset="-128"/>
              </a:rPr>
              <a:t>Starting Point….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4338" y="1447800"/>
            <a:ext cx="8296275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We cannot “make” students learn or behave</a:t>
            </a:r>
          </a:p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We can create </a:t>
            </a:r>
            <a:r>
              <a:rPr lang="en-US" sz="36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environments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 to increase the likelihood students learn and behave</a:t>
            </a:r>
          </a:p>
          <a:p>
            <a:pPr eaLnBrk="1" hangingPunct="1"/>
            <a:r>
              <a:rPr lang="en-US" sz="3600" b="1" i="1" u="sng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Environments</a:t>
            </a:r>
            <a:r>
              <a:rPr lang="en-US" sz="3600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that increase the likelihood are guided by a core curriculum and implemented with consistency and fidelity</a:t>
            </a:r>
          </a:p>
        </p:txBody>
      </p:sp>
    </p:spTree>
    <p:extLst>
      <p:ext uri="{BB962C8B-B14F-4D97-AF65-F5344CB8AC3E}">
        <p14:creationId xmlns:p14="http://schemas.microsoft.com/office/powerpoint/2010/main" val="29877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charset="2"/>
              <a:buNone/>
            </a:pPr>
            <a:r>
              <a:rPr lang="en-US" sz="4000" i="1">
                <a:ea typeface="ＭＳ Ｐゴシック" charset="-128"/>
                <a:cs typeface="ＭＳ Ｐゴシック" charset="-128"/>
              </a:rPr>
              <a:t>School-wide Positive Behavior Support</a:t>
            </a:r>
            <a:endParaRPr lang="en-US" sz="40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Problem solving framework</a:t>
            </a:r>
          </a:p>
          <a:p>
            <a:pPr eaLnBrk="1" hangingPunct="1">
              <a:buClr>
                <a:schemeClr val="tx2"/>
              </a:buClr>
            </a:pP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Systematic implementation of evidence-based practices</a:t>
            </a:r>
          </a:p>
          <a:p>
            <a:pPr eaLnBrk="1" hangingPunct="1">
              <a:buClr>
                <a:schemeClr val="tx2"/>
              </a:buClr>
            </a:pP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Layers in increasingly more intensive environmental supports to increase the likelihood students are academically, emotionally, and socially successful</a:t>
            </a:r>
          </a:p>
          <a:p>
            <a:pPr eaLnBrk="1" hangingPunct="1">
              <a:buClr>
                <a:schemeClr val="tx2"/>
              </a:buClr>
            </a:pPr>
            <a:endParaRPr lang="en-US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5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335280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403860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2438400" y="1371600"/>
            <a:ext cx="4267200" cy="4511675"/>
          </a:xfrm>
          <a:prstGeom prst="ellips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74320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 rot="-3258865">
            <a:off x="2989129" y="2933185"/>
            <a:ext cx="1032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SYSTEMS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956234" y="4594225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PRACTICES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 rot="2905354">
            <a:off x="5152978" y="2866509"/>
            <a:ext cx="66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33345" y="2819400"/>
            <a:ext cx="1489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Staff Behavior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157608" y="2667000"/>
            <a:ext cx="12152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Decision</a:t>
            </a:r>
          </a:p>
          <a:p>
            <a:pPr algn="ctr"/>
            <a:r>
              <a:rPr lang="en-US"/>
              <a:t>Making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638477" y="5883275"/>
            <a:ext cx="1801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Student Behavior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65768" y="381000"/>
            <a:ext cx="2132314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SW-Positive</a:t>
            </a:r>
          </a:p>
          <a:p>
            <a:pPr algn="ctr"/>
            <a:r>
              <a:rPr lang="en-US" sz="3200"/>
              <a:t>Behavior</a:t>
            </a:r>
          </a:p>
          <a:p>
            <a:pPr algn="ctr"/>
            <a:r>
              <a:rPr lang="en-US" sz="3200"/>
              <a:t>Support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831618" y="1600200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OUTCOMES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458455" y="228600"/>
            <a:ext cx="2379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Social Competence &amp;</a:t>
            </a:r>
          </a:p>
          <a:p>
            <a:pPr algn="ctr"/>
            <a:r>
              <a:rPr lang="en-US"/>
              <a:t>Academic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6623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219139" name="Text Box 3"/>
            <p:cNvSpPr txBox="1">
              <a:spLocks noChangeArrowheads="1"/>
            </p:cNvSpPr>
            <p:nvPr/>
          </p:nvSpPr>
          <p:spPr bwMode="auto">
            <a:xfrm>
              <a:off x="432" y="1008"/>
              <a:ext cx="1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imes New Roman" pitchFamily="-106" charset="0"/>
                </a:rPr>
                <a:t>Academic Systems</a:t>
              </a:r>
              <a:endParaRPr lang="en-US">
                <a:latin typeface="Times New Roman" pitchFamily="-106" charset="0"/>
              </a:endParaRPr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auto">
            <a:xfrm>
              <a:off x="432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1371600"/>
            <a:ext cx="2095500" cy="381000"/>
            <a:chOff x="3744" y="1008"/>
            <a:chExt cx="1320" cy="240"/>
          </a:xfrm>
        </p:grpSpPr>
        <p:sp>
          <p:nvSpPr>
            <p:cNvPr id="219142" name="Text Box 6"/>
            <p:cNvSpPr txBox="1">
              <a:spLocks noChangeArrowheads="1"/>
            </p:cNvSpPr>
            <p:nvPr/>
          </p:nvSpPr>
          <p:spPr bwMode="auto">
            <a:xfrm>
              <a:off x="3744" y="1008"/>
              <a:ext cx="1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imes New Roman" pitchFamily="-106" charset="0"/>
                </a:rPr>
                <a:t>Behavioral Systems</a:t>
              </a:r>
              <a:endParaRPr lang="en-US">
                <a:latin typeface="Times New Roman" pitchFamily="-106" charset="0"/>
              </a:endParaRPr>
            </a:p>
          </p:txBody>
        </p:sp>
        <p:sp>
          <p:nvSpPr>
            <p:cNvPr id="219143" name="Rectangle 7"/>
            <p:cNvSpPr>
              <a:spLocks noChangeArrowheads="1"/>
            </p:cNvSpPr>
            <p:nvPr/>
          </p:nvSpPr>
          <p:spPr bwMode="auto">
            <a:xfrm>
              <a:off x="3744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1-5%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1-5%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4290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5-10%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51054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5-10%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2879725" y="4684713"/>
            <a:ext cx="666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80-90%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638800" y="472440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80-90%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057400"/>
            <a:ext cx="3352800" cy="822325"/>
            <a:chOff x="192" y="1296"/>
            <a:chExt cx="2112" cy="518"/>
          </a:xfrm>
        </p:grpSpPr>
        <p:sp>
          <p:nvSpPr>
            <p:cNvPr id="219151" name="Text Box 15"/>
            <p:cNvSpPr txBox="1">
              <a:spLocks noChangeArrowheads="1"/>
            </p:cNvSpPr>
            <p:nvPr/>
          </p:nvSpPr>
          <p:spPr bwMode="auto">
            <a:xfrm>
              <a:off x="192" y="1296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Intensive, Individual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Intensity</a:t>
              </a:r>
            </a:p>
          </p:txBody>
        </p:sp>
        <p:sp>
          <p:nvSpPr>
            <p:cNvPr id="219152" name="Line 16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484813" y="2133600"/>
            <a:ext cx="2898775" cy="822325"/>
            <a:chOff x="3455" y="1344"/>
            <a:chExt cx="1826" cy="518"/>
          </a:xfrm>
        </p:grpSpPr>
        <p:sp>
          <p:nvSpPr>
            <p:cNvPr id="219154" name="Line 18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5" name="Text Box 19"/>
            <p:cNvSpPr txBox="1">
              <a:spLocks noChangeArrowheads="1"/>
            </p:cNvSpPr>
            <p:nvPr/>
          </p:nvSpPr>
          <p:spPr bwMode="auto">
            <a:xfrm>
              <a:off x="3840" y="1344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Intensive, Individual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Intense, durable procedures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04800" y="3048000"/>
            <a:ext cx="2971800" cy="1004888"/>
            <a:chOff x="192" y="1920"/>
            <a:chExt cx="1872" cy="633"/>
          </a:xfrm>
        </p:grpSpPr>
        <p:sp>
          <p:nvSpPr>
            <p:cNvPr id="219157" name="Text Box 21"/>
            <p:cNvSpPr txBox="1">
              <a:spLocks noChangeArrowheads="1"/>
            </p:cNvSpPr>
            <p:nvPr/>
          </p:nvSpPr>
          <p:spPr bwMode="auto">
            <a:xfrm>
              <a:off x="192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Targeted Group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Rapid response</a:t>
              </a:r>
            </a:p>
            <a:p>
              <a:endParaRPr lang="en-US" sz="1200">
                <a:latin typeface="Times New Roman" pitchFamily="-106" charset="0"/>
              </a:endParaRPr>
            </a:p>
          </p:txBody>
        </p:sp>
        <p:sp>
          <p:nvSpPr>
            <p:cNvPr id="219158" name="Line 22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91200" y="3048000"/>
            <a:ext cx="2833688" cy="1004888"/>
            <a:chOff x="3648" y="1920"/>
            <a:chExt cx="1785" cy="633"/>
          </a:xfrm>
        </p:grpSpPr>
        <p:sp>
          <p:nvSpPr>
            <p:cNvPr id="219160" name="Text Box 24"/>
            <p:cNvSpPr txBox="1">
              <a:spLocks noChangeArrowheads="1"/>
            </p:cNvSpPr>
            <p:nvPr/>
          </p:nvSpPr>
          <p:spPr bwMode="auto">
            <a:xfrm>
              <a:off x="4176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Targeted Group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Rapid response</a:t>
              </a:r>
            </a:p>
            <a:p>
              <a:endParaRPr lang="en-US" sz="1200">
                <a:latin typeface="Times New Roman" pitchFamily="-106" charset="0"/>
              </a:endParaRPr>
            </a:p>
          </p:txBody>
        </p:sp>
        <p:sp>
          <p:nvSpPr>
            <p:cNvPr id="219161" name="Line 25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28600" y="4648200"/>
            <a:ext cx="2514600" cy="639763"/>
            <a:chOff x="144" y="2928"/>
            <a:chExt cx="1584" cy="403"/>
          </a:xfrm>
        </p:grpSpPr>
        <p:sp>
          <p:nvSpPr>
            <p:cNvPr id="219163" name="Text Box 27"/>
            <p:cNvSpPr txBox="1">
              <a:spLocks noChangeArrowheads="1"/>
            </p:cNvSpPr>
            <p:nvPr/>
          </p:nvSpPr>
          <p:spPr bwMode="auto">
            <a:xfrm>
              <a:off x="144" y="2928"/>
              <a:ext cx="10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Universal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All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Preventive,  proactive</a:t>
              </a:r>
            </a:p>
          </p:txBody>
        </p:sp>
        <p:sp>
          <p:nvSpPr>
            <p:cNvPr id="219164" name="Line 28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400800" y="4648200"/>
            <a:ext cx="2465388" cy="639763"/>
            <a:chOff x="4032" y="2928"/>
            <a:chExt cx="1553" cy="403"/>
          </a:xfrm>
        </p:grpSpPr>
        <p:sp>
          <p:nvSpPr>
            <p:cNvPr id="219166" name="Text Box 30"/>
            <p:cNvSpPr txBox="1">
              <a:spLocks noChangeArrowheads="1"/>
            </p:cNvSpPr>
            <p:nvPr/>
          </p:nvSpPr>
          <p:spPr bwMode="auto">
            <a:xfrm>
              <a:off x="4512" y="2928"/>
              <a:ext cx="107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Universal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All settings, all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Preventive,  proactive</a:t>
              </a:r>
            </a:p>
          </p:txBody>
        </p:sp>
        <p:sp>
          <p:nvSpPr>
            <p:cNvPr id="219167" name="Line 31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19168" name="Object 32"/>
          <p:cNvGraphicFramePr>
            <a:graphicFrameLocks noChangeAspect="1"/>
          </p:cNvGraphicFramePr>
          <p:nvPr/>
        </p:nvGraphicFramePr>
        <p:xfrm>
          <a:off x="3241815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Drawing" r:id="rId4" imgW="1295640" imgH="4410360" progId="">
                  <p:embed/>
                </p:oleObj>
              </mc:Choice>
              <mc:Fallback>
                <p:oleObj name="Drawing" r:id="rId4" imgW="1295640" imgH="441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815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69" name="Object 33"/>
          <p:cNvGraphicFramePr>
            <a:graphicFrameLocks noChangeAspect="1"/>
          </p:cNvGraphicFramePr>
          <p:nvPr/>
        </p:nvGraphicFramePr>
        <p:xfrm>
          <a:off x="4530585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Drawing" r:id="rId6" imgW="1286280" imgH="4410360" progId="">
                  <p:embed/>
                </p:oleObj>
              </mc:Choice>
              <mc:Fallback>
                <p:oleObj name="Drawing" r:id="rId6" imgW="1286280" imgH="441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585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70" name="Rectangle 34"/>
          <p:cNvSpPr>
            <a:spLocks noGrp="1" noChangeArrowheads="1"/>
          </p:cNvSpPr>
          <p:nvPr>
            <p:ph type="title"/>
          </p:nvPr>
        </p:nvSpPr>
        <p:spPr>
          <a:xfrm>
            <a:off x="1042989" y="563563"/>
            <a:ext cx="7340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Designing School-Wide Systems for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20268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752600" y="6858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-381000" y="304800"/>
          <a:ext cx="5181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555" name="TextBox 13"/>
          <p:cNvSpPr txBox="1">
            <a:spLocks noChangeArrowheads="1"/>
          </p:cNvSpPr>
          <p:nvPr/>
        </p:nvSpPr>
        <p:spPr bwMode="auto">
          <a:xfrm>
            <a:off x="5638800" y="2286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latin typeface="Calibri" pitchFamily="33" charset="0"/>
                <a:ea typeface="Arial" pitchFamily="33" charset="0"/>
                <a:cs typeface="Arial" pitchFamily="33" charset="0"/>
              </a:rPr>
              <a:t>Continuum of Supports</a:t>
            </a:r>
          </a:p>
        </p:txBody>
      </p:sp>
      <p:cxnSp>
        <p:nvCxnSpPr>
          <p:cNvPr id="23556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2400300" y="4152900"/>
            <a:ext cx="2667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7" name="Straight Connector 25"/>
          <p:cNvCxnSpPr>
            <a:cxnSpLocks noChangeShapeType="1"/>
          </p:cNvCxnSpPr>
          <p:nvPr/>
        </p:nvCxnSpPr>
        <p:spPr bwMode="auto">
          <a:xfrm rot="16200000" flipH="1">
            <a:off x="3695700" y="3314700"/>
            <a:ext cx="9144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8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3238500" y="2705100"/>
            <a:ext cx="2362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9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4533900" y="1181100"/>
            <a:ext cx="5334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0" name="Straight Connector 31"/>
          <p:cNvCxnSpPr>
            <a:cxnSpLocks noChangeShapeType="1"/>
          </p:cNvCxnSpPr>
          <p:nvPr/>
        </p:nvCxnSpPr>
        <p:spPr bwMode="auto">
          <a:xfrm rot="5400000">
            <a:off x="4305301" y="4381500"/>
            <a:ext cx="2362200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1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4800600" y="4419600"/>
            <a:ext cx="18288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2" name="Straight Connector 35"/>
          <p:cNvCxnSpPr>
            <a:cxnSpLocks noChangeShapeType="1"/>
          </p:cNvCxnSpPr>
          <p:nvPr/>
        </p:nvCxnSpPr>
        <p:spPr bwMode="auto">
          <a:xfrm rot="16200000" flipH="1">
            <a:off x="4991100" y="4686300"/>
            <a:ext cx="24384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3" name="Straight Connector 39"/>
          <p:cNvCxnSpPr>
            <a:cxnSpLocks noChangeShapeType="1"/>
          </p:cNvCxnSpPr>
          <p:nvPr/>
        </p:nvCxnSpPr>
        <p:spPr bwMode="auto">
          <a:xfrm rot="16200000" flipH="1">
            <a:off x="4076700" y="2400300"/>
            <a:ext cx="22098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4" name="Straight Connector 45"/>
          <p:cNvCxnSpPr>
            <a:cxnSpLocks noChangeShapeType="1"/>
          </p:cNvCxnSpPr>
          <p:nvPr/>
        </p:nvCxnSpPr>
        <p:spPr bwMode="auto">
          <a:xfrm flipV="1">
            <a:off x="4495800" y="1524000"/>
            <a:ext cx="2286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5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5181600" y="32766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Straight Connector 49"/>
          <p:cNvCxnSpPr>
            <a:cxnSpLocks noChangeShapeType="1"/>
          </p:cNvCxnSpPr>
          <p:nvPr/>
        </p:nvCxnSpPr>
        <p:spPr bwMode="auto">
          <a:xfrm rot="16200000" flipV="1">
            <a:off x="4800600" y="10668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8" name="TextBox 22"/>
          <p:cNvSpPr txBox="1">
            <a:spLocks noChangeArrowheads="1"/>
          </p:cNvSpPr>
          <p:nvPr/>
        </p:nvSpPr>
        <p:spPr bwMode="auto">
          <a:xfrm>
            <a:off x="3028619" y="5562600"/>
            <a:ext cx="1210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Reading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69" name="TextBox 24"/>
          <p:cNvSpPr txBox="1">
            <a:spLocks noChangeArrowheads="1"/>
          </p:cNvSpPr>
          <p:nvPr/>
        </p:nvSpPr>
        <p:spPr bwMode="auto">
          <a:xfrm>
            <a:off x="2973142" y="2586335"/>
            <a:ext cx="114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Science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70" name="TextBox 26"/>
          <p:cNvSpPr txBox="1">
            <a:spLocks noChangeArrowheads="1"/>
          </p:cNvSpPr>
          <p:nvPr/>
        </p:nvSpPr>
        <p:spPr bwMode="auto">
          <a:xfrm>
            <a:off x="5065713" y="916781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Math</a:t>
            </a:r>
          </a:p>
        </p:txBody>
      </p:sp>
      <p:sp>
        <p:nvSpPr>
          <p:cNvPr id="23571" name="TextBox 28"/>
          <p:cNvSpPr txBox="1">
            <a:spLocks noChangeArrowheads="1"/>
          </p:cNvSpPr>
          <p:nvPr/>
        </p:nvSpPr>
        <p:spPr bwMode="auto">
          <a:xfrm>
            <a:off x="4114801" y="4341018"/>
            <a:ext cx="137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Soc skills</a:t>
            </a:r>
          </a:p>
        </p:txBody>
      </p:sp>
      <p:sp>
        <p:nvSpPr>
          <p:cNvPr id="23572" name="TextBox 30"/>
          <p:cNvSpPr txBox="1">
            <a:spLocks noChangeArrowheads="1"/>
          </p:cNvSpPr>
          <p:nvPr/>
        </p:nvSpPr>
        <p:spPr bwMode="auto">
          <a:xfrm>
            <a:off x="6416675" y="5562600"/>
            <a:ext cx="1039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Horses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73" name="TextBox 32"/>
          <p:cNvSpPr txBox="1">
            <a:spLocks noChangeArrowheads="1"/>
          </p:cNvSpPr>
          <p:nvPr/>
        </p:nvSpPr>
        <p:spPr bwMode="auto">
          <a:xfrm>
            <a:off x="5257800" y="2586037"/>
            <a:ext cx="115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19723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Essential Features at the School Level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Teams of educators within the school (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administrator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Data-based decision making</a:t>
            </a:r>
          </a:p>
          <a:p>
            <a:pPr eaLnBrk="1" hangingPunct="1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Instructional Focus</a:t>
            </a:r>
          </a:p>
          <a:p>
            <a:pPr lvl="1"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Teach &amp; Practice</a:t>
            </a:r>
          </a:p>
          <a:p>
            <a:pPr eaLnBrk="1" hangingPunct="1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Acknowledge student mastery of social skills</a:t>
            </a:r>
          </a:p>
          <a:p>
            <a:pPr lvl="1"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Positive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Feedback</a:t>
            </a:r>
          </a:p>
          <a:p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Access to on-going Technical Assistance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1838"/>
            <a:ext cx="7772400" cy="1143000"/>
          </a:xfrm>
        </p:spPr>
        <p:txBody>
          <a:bodyPr lIns="90487" tIns="44450" rIns="90487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1" charset="-128"/>
                <a:cs typeface="ＭＳ Ｐゴシック" pitchFamily="31" charset="-128"/>
              </a:rPr>
              <a:t>Universal School-Wide Features</a:t>
            </a:r>
            <a:br>
              <a:rPr lang="en-US" dirty="0">
                <a:ea typeface="ＭＳ Ｐゴシック" pitchFamily="31" charset="-128"/>
                <a:cs typeface="ＭＳ Ｐゴシック" pitchFamily="31" charset="-128"/>
              </a:rPr>
            </a:br>
            <a:endParaRPr lang="en-US" dirty="0"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12606"/>
            <a:ext cx="8534400" cy="5011994"/>
          </a:xfrm>
        </p:spPr>
        <p:txBody>
          <a:bodyPr lIns="90487" tIns="44450" rIns="90487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Clearly define expected behaviors (Rules)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All Settings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Classrooms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Procedures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u="sng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teaching &amp; practicing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expected behaviors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Procedures for </a:t>
            </a:r>
            <a:r>
              <a:rPr lang="en-US" u="sng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acknowledging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expected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behaviors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Instructional procedures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u="sng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responding to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problem behaviors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Procedures for data-based decision making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Family Awareness and Involvement</a:t>
            </a:r>
            <a:endParaRPr lang="en-US" sz="4000" dirty="0">
              <a:solidFill>
                <a:srgbClr val="008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1252</Words>
  <Application>Microsoft Macintosh PowerPoint</Application>
  <PresentationFormat>On-screen Show (4:3)</PresentationFormat>
  <Paragraphs>310</Paragraphs>
  <Slides>28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Drawing</vt:lpstr>
      <vt:lpstr>Worksheet</vt:lpstr>
      <vt:lpstr>Schoolwide Positive Behavior Supports: A Prevention Framework for School Discipline</vt:lpstr>
      <vt:lpstr>PowerPoint Presentation</vt:lpstr>
      <vt:lpstr>Starting Point….</vt:lpstr>
      <vt:lpstr>School-wide Positive Behavior Support</vt:lpstr>
      <vt:lpstr>PowerPoint Presentation</vt:lpstr>
      <vt:lpstr>Designing School-Wide Systems for Student Success</vt:lpstr>
      <vt:lpstr>PowerPoint Presentation</vt:lpstr>
      <vt:lpstr>Essential Features at the School Level</vt:lpstr>
      <vt:lpstr>Universal School-Wide Features </vt:lpstr>
      <vt:lpstr>Benton Primary School </vt:lpstr>
      <vt:lpstr>Adams City High School</vt:lpstr>
      <vt:lpstr>Tier II</vt:lpstr>
      <vt:lpstr>Tier II (small group)</vt:lpstr>
      <vt:lpstr>Tier III (individualized support)</vt:lpstr>
      <vt:lpstr>PowerPoint Presentation</vt:lpstr>
      <vt:lpstr>SW-PBS Outcomes</vt:lpstr>
      <vt:lpstr>PowerPoint Presentation</vt:lpstr>
      <vt:lpstr>PowerPoint Presentation</vt:lpstr>
      <vt:lpstr>Parramatta High School</vt:lpstr>
      <vt:lpstr>Parramatta High School</vt:lpstr>
      <vt:lpstr>Parramatta High School</vt:lpstr>
      <vt:lpstr>PowerPoint Presentation</vt:lpstr>
      <vt:lpstr>Group Cost Benefit</vt:lpstr>
      <vt:lpstr>Group Cost Benefit</vt:lpstr>
      <vt:lpstr>RCT &amp; Group Design PBIS Studies</vt:lpstr>
      <vt:lpstr>PowerPoint Presentation</vt:lpstr>
      <vt:lpstr>PowerPoint Presentation</vt:lpstr>
      <vt:lpstr>For 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Lewis</dc:creator>
  <cp:lastModifiedBy/>
  <cp:revision>63</cp:revision>
  <dcterms:created xsi:type="dcterms:W3CDTF">2014-09-02T15:13:57Z</dcterms:created>
  <dcterms:modified xsi:type="dcterms:W3CDTF">2016-05-31T11:18:26Z</dcterms:modified>
</cp:coreProperties>
</file>