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3" r:id="rId3"/>
    <p:sldId id="314" r:id="rId4"/>
    <p:sldId id="312" r:id="rId5"/>
    <p:sldId id="304" r:id="rId6"/>
    <p:sldId id="296" r:id="rId7"/>
    <p:sldId id="284" r:id="rId8"/>
    <p:sldId id="313" r:id="rId9"/>
    <p:sldId id="302" r:id="rId10"/>
    <p:sldId id="308" r:id="rId11"/>
    <p:sldId id="309" r:id="rId12"/>
    <p:sldId id="311" r:id="rId13"/>
    <p:sldId id="310" r:id="rId14"/>
    <p:sldId id="292" r:id="rId15"/>
    <p:sldId id="293" r:id="rId16"/>
    <p:sldId id="305" r:id="rId17"/>
    <p:sldId id="306" r:id="rId18"/>
    <p:sldId id="300" r:id="rId19"/>
  </p:sldIdLst>
  <p:sldSz cx="9144000" cy="6858000" type="screen4x3"/>
  <p:notesSz cx="6669088" cy="9928225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83" autoAdjust="0"/>
    <p:restoredTop sz="88007" autoAdjust="0"/>
  </p:normalViewPr>
  <p:slideViewPr>
    <p:cSldViewPr>
      <p:cViewPr>
        <p:scale>
          <a:sx n="73" d="100"/>
          <a:sy n="73" d="100"/>
        </p:scale>
        <p:origin x="-12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32" y="-9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ssilis%20Panayiotou\AppData\Local\Microsoft\Windows\Temporary%20Internet%20Files\Content.Outlook\GI8K3GOG\Copy%20of%20arithmoi%20foititon2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terina\My%20Documents\SHARED%20FOLDERS\&#928;&#913;&#929;&#927;&#933;&#931;&#921;&#913;&#931;&#917;&#921;&#931;%20PPT%20&#932;&#927;&#933;%20&#928;&#913;&#925;&#917;&#928;&#921;&#931;&#932;&#919;&#924;&#921;&#927;&#933;%20&#922;&#933;&#928;&#929;&#927;&#933;\Copy%20of%20Copy%20of%20arithmoi%20foitit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9130156897733E-2"/>
          <c:y val="7.0053653247614603E-2"/>
          <c:w val="0.89557541953274022"/>
          <c:h val="0.7603266589643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Sheet1!$N$9</c:f>
              <c:strCache>
                <c:ptCount val="1"/>
                <c:pt idx="0">
                  <c:v>Προπτυχιακοί</c:v>
                </c:pt>
              </c:strCache>
            </c:strRef>
          </c:tx>
          <c:invertIfNegative val="0"/>
          <c:cat>
            <c:strRef>
              <c:f>Sheet1!$M$10:$M$28</c:f>
              <c:strCache>
                <c:ptCount val="19"/>
                <c:pt idx="0">
                  <c:v>1995/06</c:v>
                </c:pt>
                <c:pt idx="1">
                  <c:v>1996/07</c:v>
                </c:pt>
                <c:pt idx="2">
                  <c:v>1997/08</c:v>
                </c:pt>
                <c:pt idx="3">
                  <c:v>1998/09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Sheet1!$N$10:$N$28</c:f>
              <c:numCache>
                <c:formatCode>General</c:formatCode>
                <c:ptCount val="19"/>
                <c:pt idx="0">
                  <c:v>1640</c:v>
                </c:pt>
                <c:pt idx="1">
                  <c:v>1853</c:v>
                </c:pt>
                <c:pt idx="2">
                  <c:v>2415</c:v>
                </c:pt>
                <c:pt idx="3">
                  <c:v>2125</c:v>
                </c:pt>
                <c:pt idx="4">
                  <c:v>2444</c:v>
                </c:pt>
                <c:pt idx="5">
                  <c:v>2635</c:v>
                </c:pt>
                <c:pt idx="6">
                  <c:v>2819</c:v>
                </c:pt>
                <c:pt idx="7">
                  <c:v>2996</c:v>
                </c:pt>
                <c:pt idx="8">
                  <c:v>3259</c:v>
                </c:pt>
                <c:pt idx="9">
                  <c:v>3464</c:v>
                </c:pt>
                <c:pt idx="10">
                  <c:v>3735</c:v>
                </c:pt>
                <c:pt idx="11">
                  <c:v>3919</c:v>
                </c:pt>
                <c:pt idx="12">
                  <c:v>4104</c:v>
                </c:pt>
                <c:pt idx="13">
                  <c:v>4286</c:v>
                </c:pt>
                <c:pt idx="14">
                  <c:v>4523</c:v>
                </c:pt>
                <c:pt idx="15">
                  <c:v>4653</c:v>
                </c:pt>
                <c:pt idx="16">
                  <c:v>4843</c:v>
                </c:pt>
                <c:pt idx="17">
                  <c:v>5003</c:v>
                </c:pt>
                <c:pt idx="18">
                  <c:v>5163</c:v>
                </c:pt>
              </c:numCache>
            </c:numRef>
          </c:val>
        </c:ser>
        <c:ser>
          <c:idx val="1"/>
          <c:order val="1"/>
          <c:tx>
            <c:strRef>
              <c:f>Sheet1!$O$9</c:f>
              <c:strCache>
                <c:ptCount val="1"/>
                <c:pt idx="0">
                  <c:v>Μεταπτυχιακοί</c:v>
                </c:pt>
              </c:strCache>
            </c:strRef>
          </c:tx>
          <c:invertIfNegative val="0"/>
          <c:cat>
            <c:strRef>
              <c:f>Sheet1!$M$10:$M$28</c:f>
              <c:strCache>
                <c:ptCount val="19"/>
                <c:pt idx="0">
                  <c:v>1995/06</c:v>
                </c:pt>
                <c:pt idx="1">
                  <c:v>1996/07</c:v>
                </c:pt>
                <c:pt idx="2">
                  <c:v>1997/08</c:v>
                </c:pt>
                <c:pt idx="3">
                  <c:v>1998/09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Sheet1!$O$10:$O$28</c:f>
              <c:numCache>
                <c:formatCode>General</c:formatCode>
                <c:ptCount val="19"/>
                <c:pt idx="2">
                  <c:v>46</c:v>
                </c:pt>
                <c:pt idx="3">
                  <c:v>100</c:v>
                </c:pt>
                <c:pt idx="4">
                  <c:v>140</c:v>
                </c:pt>
                <c:pt idx="5">
                  <c:v>242</c:v>
                </c:pt>
                <c:pt idx="6">
                  <c:v>342</c:v>
                </c:pt>
                <c:pt idx="7">
                  <c:v>492</c:v>
                </c:pt>
                <c:pt idx="8">
                  <c:v>663</c:v>
                </c:pt>
                <c:pt idx="9">
                  <c:v>808</c:v>
                </c:pt>
                <c:pt idx="10">
                  <c:v>919</c:v>
                </c:pt>
                <c:pt idx="11">
                  <c:v>1112</c:v>
                </c:pt>
                <c:pt idx="12">
                  <c:v>1219</c:v>
                </c:pt>
                <c:pt idx="13">
                  <c:v>1285</c:v>
                </c:pt>
                <c:pt idx="14">
                  <c:v>1516</c:v>
                </c:pt>
                <c:pt idx="15">
                  <c:v>1636</c:v>
                </c:pt>
                <c:pt idx="16">
                  <c:v>1791</c:v>
                </c:pt>
                <c:pt idx="17">
                  <c:v>1846</c:v>
                </c:pt>
                <c:pt idx="18">
                  <c:v>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94400"/>
        <c:axId val="41495936"/>
      </c:barChart>
      <c:catAx>
        <c:axId val="4149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495936"/>
        <c:crosses val="autoZero"/>
        <c:auto val="1"/>
        <c:lblAlgn val="ctr"/>
        <c:lblOffset val="100"/>
        <c:noMultiLvlLbl val="0"/>
      </c:catAx>
      <c:valAx>
        <c:axId val="4149593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149440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16310527822099741"/>
          <c:y val="0.9206957922921134"/>
          <c:w val="0.2922250736508214"/>
          <c:h val="7.7545940262210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9130156897719E-2"/>
          <c:y val="7.0053653247614422E-2"/>
          <c:w val="0.89557541953273867"/>
          <c:h val="0.76032665896435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Sheet1!$N$9</c:f>
              <c:strCache>
                <c:ptCount val="1"/>
                <c:pt idx="0">
                  <c:v>Graduates</c:v>
                </c:pt>
              </c:strCache>
            </c:strRef>
          </c:tx>
          <c:invertIfNegative val="0"/>
          <c:cat>
            <c:strRef>
              <c:f>Sheet1!$M$10:$M$28</c:f>
              <c:strCache>
                <c:ptCount val="19"/>
                <c:pt idx="0">
                  <c:v>1995/06</c:v>
                </c:pt>
                <c:pt idx="1">
                  <c:v>1996/07</c:v>
                </c:pt>
                <c:pt idx="2">
                  <c:v>1997/08</c:v>
                </c:pt>
                <c:pt idx="3">
                  <c:v>1998/09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Sheet1!$N$10:$N$28</c:f>
              <c:numCache>
                <c:formatCode>General</c:formatCode>
                <c:ptCount val="19"/>
                <c:pt idx="0">
                  <c:v>1640</c:v>
                </c:pt>
                <c:pt idx="1">
                  <c:v>1853</c:v>
                </c:pt>
                <c:pt idx="2">
                  <c:v>2415</c:v>
                </c:pt>
                <c:pt idx="3">
                  <c:v>2125</c:v>
                </c:pt>
                <c:pt idx="4">
                  <c:v>2444</c:v>
                </c:pt>
                <c:pt idx="5">
                  <c:v>2635</c:v>
                </c:pt>
                <c:pt idx="6">
                  <c:v>2819</c:v>
                </c:pt>
                <c:pt idx="7">
                  <c:v>2996</c:v>
                </c:pt>
                <c:pt idx="8">
                  <c:v>3259</c:v>
                </c:pt>
                <c:pt idx="9">
                  <c:v>3464</c:v>
                </c:pt>
                <c:pt idx="10">
                  <c:v>3735</c:v>
                </c:pt>
                <c:pt idx="11">
                  <c:v>3919</c:v>
                </c:pt>
                <c:pt idx="12">
                  <c:v>4104</c:v>
                </c:pt>
                <c:pt idx="13">
                  <c:v>4286</c:v>
                </c:pt>
                <c:pt idx="14">
                  <c:v>4523</c:v>
                </c:pt>
                <c:pt idx="15">
                  <c:v>4653</c:v>
                </c:pt>
                <c:pt idx="16">
                  <c:v>4843</c:v>
                </c:pt>
                <c:pt idx="17">
                  <c:v>5003</c:v>
                </c:pt>
                <c:pt idx="18">
                  <c:v>5163</c:v>
                </c:pt>
              </c:numCache>
            </c:numRef>
          </c:val>
        </c:ser>
        <c:ser>
          <c:idx val="1"/>
          <c:order val="1"/>
          <c:tx>
            <c:strRef>
              <c:f>Sheet1!$O$9</c:f>
              <c:strCache>
                <c:ptCount val="1"/>
                <c:pt idx="0">
                  <c:v>Postgraduates</c:v>
                </c:pt>
              </c:strCache>
            </c:strRef>
          </c:tx>
          <c:invertIfNegative val="0"/>
          <c:cat>
            <c:strRef>
              <c:f>Sheet1!$M$10:$M$28</c:f>
              <c:strCache>
                <c:ptCount val="19"/>
                <c:pt idx="0">
                  <c:v>1995/06</c:v>
                </c:pt>
                <c:pt idx="1">
                  <c:v>1996/07</c:v>
                </c:pt>
                <c:pt idx="2">
                  <c:v>1997/08</c:v>
                </c:pt>
                <c:pt idx="3">
                  <c:v>1998/09</c:v>
                </c:pt>
                <c:pt idx="4">
                  <c:v>1999/00</c:v>
                </c:pt>
                <c:pt idx="5">
                  <c:v>2000/01</c:v>
                </c:pt>
                <c:pt idx="6">
                  <c:v>2001/02</c:v>
                </c:pt>
                <c:pt idx="7">
                  <c:v>2002/03</c:v>
                </c:pt>
                <c:pt idx="8">
                  <c:v>2003/04</c:v>
                </c:pt>
                <c:pt idx="9">
                  <c:v>2004/05</c:v>
                </c:pt>
                <c:pt idx="10">
                  <c:v>2005/06</c:v>
                </c:pt>
                <c:pt idx="11">
                  <c:v>2006/07</c:v>
                </c:pt>
                <c:pt idx="12">
                  <c:v>2007/08</c:v>
                </c:pt>
                <c:pt idx="13">
                  <c:v>2008/09</c:v>
                </c:pt>
                <c:pt idx="14">
                  <c:v>2009/10</c:v>
                </c:pt>
                <c:pt idx="15">
                  <c:v>2010/11</c:v>
                </c:pt>
                <c:pt idx="16">
                  <c:v>2011/12</c:v>
                </c:pt>
                <c:pt idx="17">
                  <c:v>2012/13</c:v>
                </c:pt>
                <c:pt idx="18">
                  <c:v>2013/14</c:v>
                </c:pt>
              </c:strCache>
            </c:strRef>
          </c:cat>
          <c:val>
            <c:numRef>
              <c:f>Sheet1!$O$10:$O$28</c:f>
              <c:numCache>
                <c:formatCode>General</c:formatCode>
                <c:ptCount val="19"/>
                <c:pt idx="2">
                  <c:v>46</c:v>
                </c:pt>
                <c:pt idx="3">
                  <c:v>100</c:v>
                </c:pt>
                <c:pt idx="4">
                  <c:v>140</c:v>
                </c:pt>
                <c:pt idx="5">
                  <c:v>242</c:v>
                </c:pt>
                <c:pt idx="6">
                  <c:v>342</c:v>
                </c:pt>
                <c:pt idx="7">
                  <c:v>492</c:v>
                </c:pt>
                <c:pt idx="8">
                  <c:v>663</c:v>
                </c:pt>
                <c:pt idx="9">
                  <c:v>808</c:v>
                </c:pt>
                <c:pt idx="10">
                  <c:v>919</c:v>
                </c:pt>
                <c:pt idx="11">
                  <c:v>1112</c:v>
                </c:pt>
                <c:pt idx="12">
                  <c:v>1219</c:v>
                </c:pt>
                <c:pt idx="13">
                  <c:v>1285</c:v>
                </c:pt>
                <c:pt idx="14">
                  <c:v>1516</c:v>
                </c:pt>
                <c:pt idx="15">
                  <c:v>1636</c:v>
                </c:pt>
                <c:pt idx="16">
                  <c:v>1791</c:v>
                </c:pt>
                <c:pt idx="17">
                  <c:v>1846</c:v>
                </c:pt>
                <c:pt idx="18">
                  <c:v>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543936"/>
        <c:axId val="41545728"/>
      </c:barChart>
      <c:catAx>
        <c:axId val="4154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41545728"/>
        <c:crosses val="autoZero"/>
        <c:auto val="1"/>
        <c:lblAlgn val="ctr"/>
        <c:lblOffset val="100"/>
        <c:noMultiLvlLbl val="0"/>
      </c:catAx>
      <c:valAx>
        <c:axId val="4154572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4154393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9.0835743968299465E-2"/>
          <c:y val="0.92069579229211118"/>
          <c:w val="0.18204359826731187"/>
          <c:h val="7.7545940262210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3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1"/>
          </a:xfrm>
          <a:prstGeom prst="rect">
            <a:avLst/>
          </a:prstGeom>
        </p:spPr>
        <p:txBody>
          <a:bodyPr vert="horz" lIns="91419" tIns="45709" rIns="91419" bIns="45709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1"/>
          </a:xfrm>
          <a:prstGeom prst="rect">
            <a:avLst/>
          </a:prstGeom>
        </p:spPr>
        <p:txBody>
          <a:bodyPr vert="horz" lIns="91419" tIns="45709" rIns="91419" bIns="45709"/>
          <a:lstStyle>
            <a:extLst/>
          </a:lstStyle>
          <a:p>
            <a:fld id="{0BDB199F-A56C-4049-BA04-1447030960F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19" tIns="45709" rIns="91419" bIns="45709">
            <a:normAutofit/>
          </a:bodyPr>
          <a:lstStyle>
            <a:extLst/>
          </a:lstStyle>
          <a:p>
            <a:pPr lvl="0"/>
            <a:r>
              <a:rPr lang="el-GR" sz="1200" dirty="0" smtClean="0">
                <a:latin typeface="Calibri"/>
                <a:ea typeface="Times New Roman"/>
                <a:cs typeface="Arial"/>
              </a:rPr>
              <a:t>1. Ο Μάριος Πολυκάρπου, Καθηγητής του Τμήματος Ηλεκτρολόγων Μηχανικών και Μηχανικών Υπολογιστών (ΗΜΜΥ) του Πανεπιστημίου Κύπρου εξελέγη πρόσφατα </a:t>
            </a:r>
            <a:r>
              <a:rPr lang="el-GR" sz="1200" i="1" dirty="0" smtClean="0">
                <a:latin typeface="Calibri"/>
                <a:ea typeface="Times New Roman"/>
                <a:cs typeface="Arial"/>
              </a:rPr>
              <a:t>Διακεκριμένος Ομιλητής</a:t>
            </a:r>
            <a:r>
              <a:rPr lang="el-GR" sz="1200" dirty="0" smtClean="0">
                <a:latin typeface="Calibri"/>
                <a:ea typeface="Times New Roman"/>
                <a:cs typeface="Arial"/>
              </a:rPr>
              <a:t> του Ινστιτούτου Ηλεκτρολόγων και Ηλεκτρονικών Μηχανικών στην υπολογιστική νοημοσύνη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1"/>
          </a:xfrm>
          <a:prstGeom prst="rect">
            <a:avLst/>
          </a:prstGeom>
        </p:spPr>
        <p:txBody>
          <a:bodyPr vert="horz" lIns="91419" tIns="45709" rIns="91419" bIns="45709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1"/>
          </a:xfrm>
          <a:prstGeom prst="rect">
            <a:avLst/>
          </a:prstGeom>
        </p:spPr>
        <p:txBody>
          <a:bodyPr vert="horz" lIns="91419" tIns="45709" rIns="91419" bIns="45709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lang="el-GR" sz="1200" i="1" kern="1200" smtClean="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237312"/>
            <a:ext cx="196454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ΑΠΟΛΟΓΙΣΜΟΣ 2009 – ΣΤΟΧΟΙ 2010</a:t>
            </a:r>
            <a:endParaRPr lang="el-G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  <a:pPr algn="r"/>
              <a:t>7/11/2013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3"/>
          </p:nvPr>
        </p:nvSpPr>
        <p:spPr>
          <a:xfrm>
            <a:off x="269032" y="6473952"/>
            <a:ext cx="990600" cy="304800"/>
          </a:xfrm>
        </p:spPr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pic>
        <p:nvPicPr>
          <p:cNvPr id="25" name="Picture 24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4" name="Picture 13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6" name="Picture 15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7/11/2013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22" name="Picture 21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9" name="Picture 18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9" name="Picture 18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46" name="Picture 45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7/11/2013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35" name="Picture 34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7/11/2013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2" name="Picture 11" descr="ucy logo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0" name="Picture 9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7" name="Picture 6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3" name="Picture 12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0" name="Picture 9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2" name="Picture 11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7/11/2013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pic>
        <p:nvPicPr>
          <p:cNvPr id="12" name="Picture 11" descr="ucy logo colou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9445" y="6237312"/>
            <a:ext cx="1848979" cy="576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7/11/2013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University of </a:t>
            </a:r>
            <a:r>
              <a:rPr lang="en-US" dirty="0" err="1" smtClean="0"/>
              <a:t>cyprus</a:t>
            </a:r>
            <a:r>
              <a:rPr lang="en-US" dirty="0" smtClean="0"/>
              <a:t> at a glance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75856" y="-27384"/>
            <a:ext cx="5846694" cy="6885384"/>
            <a:chOff x="3275856" y="-27384"/>
            <a:chExt cx="5846694" cy="688538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-27384"/>
              <a:ext cx="5846694" cy="403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925" y="6218237"/>
              <a:ext cx="2206625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04800" y="332656"/>
            <a:ext cx="7867600" cy="432048"/>
          </a:xfrm>
        </p:spPr>
        <p:txBody>
          <a:bodyPr>
            <a:noAutofit/>
          </a:bodyPr>
          <a:lstStyle/>
          <a:p>
            <a:r>
              <a:rPr lang="en-US" sz="2000" dirty="0" smtClean="0"/>
              <a:t>Number of students per academic year</a:t>
            </a:r>
            <a:endParaRPr lang="el-GR" sz="20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51520" y="908719"/>
          <a:ext cx="8352928" cy="56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32" y="6237312"/>
            <a:ext cx="1823392" cy="52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04800" y="332656"/>
            <a:ext cx="8083624" cy="432048"/>
          </a:xfrm>
        </p:spPr>
        <p:txBody>
          <a:bodyPr>
            <a:noAutofit/>
          </a:bodyPr>
          <a:lstStyle/>
          <a:p>
            <a:r>
              <a:rPr lang="en-US" sz="2000" dirty="0" smtClean="0"/>
              <a:t>Number of postgraduate students per academic year</a:t>
            </a:r>
            <a:endParaRPr lang="el-GR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5"/>
          </p:nvPr>
        </p:nvGraphicFramePr>
        <p:xfrm>
          <a:off x="304800" y="764704"/>
          <a:ext cx="8083624" cy="548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39" y="6269690"/>
            <a:ext cx="1846585" cy="53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04800" y="332656"/>
            <a:ext cx="8227640" cy="720080"/>
          </a:xfrm>
        </p:spPr>
        <p:txBody>
          <a:bodyPr>
            <a:noAutofit/>
          </a:bodyPr>
          <a:lstStyle/>
          <a:p>
            <a:r>
              <a:rPr lang="en-US" sz="2000" dirty="0" smtClean="0"/>
              <a:t>Faculties staff members (1991-2011)</a:t>
            </a:r>
            <a:endParaRPr lang="el-GR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91838"/>
            <a:ext cx="2143764" cy="6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7446"/>
            <a:ext cx="72056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>
          <a:xfrm>
            <a:off x="318520" y="3645024"/>
            <a:ext cx="7709864" cy="288032"/>
          </a:xfrm>
        </p:spPr>
        <p:txBody>
          <a:bodyPr>
            <a:noAutofit/>
          </a:bodyPr>
          <a:lstStyle>
            <a:extLst/>
          </a:lstStyle>
          <a:p>
            <a:r>
              <a:rPr lang="en-US" sz="1800" dirty="0" smtClean="0"/>
              <a:t>Research funds from </a:t>
            </a:r>
            <a:r>
              <a:rPr lang="en-US" sz="1800" dirty="0" err="1" smtClean="0"/>
              <a:t>extrenal</a:t>
            </a:r>
            <a:r>
              <a:rPr lang="en-US" sz="1800" dirty="0" smtClean="0"/>
              <a:t> sources</a:t>
            </a:r>
            <a:endParaRPr lang="en-US" sz="180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4"/>
          </p:nvPr>
        </p:nvSpPr>
        <p:spPr>
          <a:xfrm>
            <a:off x="304800" y="332656"/>
            <a:ext cx="7867600" cy="276944"/>
          </a:xfrm>
        </p:spPr>
        <p:txBody>
          <a:bodyPr>
            <a:noAutofit/>
          </a:bodyPr>
          <a:lstStyle>
            <a:extLst/>
          </a:lstStyle>
          <a:p>
            <a:r>
              <a:rPr lang="en-US" sz="1800" dirty="0" smtClean="0"/>
              <a:t>Research  State Fund</a:t>
            </a:r>
            <a:endParaRPr lang="en-US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37312"/>
            <a:ext cx="2088232" cy="6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4537420" cy="290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9" y="3982728"/>
            <a:ext cx="3997897" cy="274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Student life</a:t>
            </a:r>
            <a:endParaRPr lang="en-US" sz="2000" dirty="0"/>
          </a:p>
        </p:txBody>
      </p:sp>
      <p:sp>
        <p:nvSpPr>
          <p:cNvPr id="10" name="Rectangle 4"/>
          <p:cNvSpPr>
            <a:spLocks noGrp="1"/>
          </p:cNvSpPr>
          <p:nvPr>
            <p:ph sz="quarter" idx="15"/>
          </p:nvPr>
        </p:nvSpPr>
        <p:spPr>
          <a:xfrm>
            <a:off x="301752" y="836712"/>
            <a:ext cx="8074152" cy="2016224"/>
          </a:xfrm>
        </p:spPr>
        <p:txBody>
          <a:bodyPr>
            <a:normAutofit/>
          </a:bodyPr>
          <a:lstStyle>
            <a:extLst/>
          </a:lstStyle>
          <a:p>
            <a:pPr marL="457200" indent="-457200">
              <a:buFont typeface="Arial" pitchFamily="34" charset="0"/>
              <a:buChar char="•"/>
            </a:pPr>
            <a:r>
              <a:rPr lang="el-GR" sz="1800" dirty="0" smtClean="0"/>
              <a:t>2</a:t>
            </a:r>
            <a:r>
              <a:rPr lang="en-GB" sz="1800" dirty="0" smtClean="0"/>
              <a:t>5</a:t>
            </a:r>
            <a:r>
              <a:rPr lang="el-GR" sz="1800" dirty="0" smtClean="0"/>
              <a:t> </a:t>
            </a:r>
            <a:r>
              <a:rPr lang="en-US" sz="1800" dirty="0" smtClean="0"/>
              <a:t>student Clubs</a:t>
            </a:r>
            <a:endParaRPr lang="el-G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Student Halls</a:t>
            </a:r>
            <a:endParaRPr lang="el-G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Social facilities centre</a:t>
            </a:r>
            <a:endParaRPr lang="el-G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Sports centre</a:t>
            </a:r>
            <a:endParaRPr lang="el-G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Copy centre</a:t>
            </a:r>
            <a:endParaRPr lang="el-GR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Radio Station </a:t>
            </a:r>
            <a:r>
              <a:rPr lang="en-US" sz="1800" i="1" dirty="0" smtClean="0"/>
              <a:t>UCY Voice</a:t>
            </a:r>
            <a:endParaRPr lang="el-GR" sz="1800" i="1" dirty="0" smtClean="0"/>
          </a:p>
          <a:p>
            <a:pPr marL="457200" indent="-457200"/>
            <a:endParaRPr lang="el-GR" sz="1400" dirty="0" smtClean="0"/>
          </a:p>
          <a:p>
            <a:pPr marL="457200" indent="-457200"/>
            <a:endParaRPr lang="el-GR" sz="1400" dirty="0" smtClean="0"/>
          </a:p>
          <a:p>
            <a:pPr marL="457200" indent="-457200"/>
            <a:endParaRPr lang="el-GR" sz="1400" dirty="0" smtClean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5314059" cy="352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1844824"/>
            <a:ext cx="410445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37312"/>
            <a:ext cx="2016224" cy="5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UNIVERSITY LIBRARY </a:t>
            </a:r>
            <a:endParaRPr lang="en-US" sz="20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-3382467"/>
            <a:ext cx="9985641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ea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b="1" dirty="0" smtClean="0"/>
              <a:t>EFQM </a:t>
            </a:r>
            <a:r>
              <a:rPr lang="en-US" b="1" smtClean="0"/>
              <a:t>award “Recognized </a:t>
            </a:r>
            <a:r>
              <a:rPr lang="en-US" b="1" dirty="0" smtClean="0"/>
              <a:t>for Excellence” with 3 stars. 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~</a:t>
            </a:r>
            <a:r>
              <a:rPr lang="el-GR" dirty="0" smtClean="0"/>
              <a:t>270.000 </a:t>
            </a:r>
            <a:r>
              <a:rPr lang="en-US" dirty="0" smtClean="0"/>
              <a:t>books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~</a:t>
            </a:r>
            <a:r>
              <a:rPr lang="el-GR" dirty="0" smtClean="0"/>
              <a:t>70.000 </a:t>
            </a:r>
            <a:r>
              <a:rPr lang="en-US" dirty="0" smtClean="0"/>
              <a:t>volumes of periodicals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Archaeological and </a:t>
            </a:r>
            <a:r>
              <a:rPr lang="en-US" dirty="0" err="1" smtClean="0"/>
              <a:t>Turcological</a:t>
            </a:r>
            <a:r>
              <a:rPr lang="en-US" dirty="0" smtClean="0"/>
              <a:t> collections of books (housed at other buildings)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Reading room with 200 seats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Digital Library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Audiovisual material collection (</a:t>
            </a:r>
            <a:r>
              <a:rPr lang="en-US" dirty="0" err="1" smtClean="0"/>
              <a:t>cds</a:t>
            </a:r>
            <a:r>
              <a:rPr lang="en-US" dirty="0" smtClean="0"/>
              <a:t>, </a:t>
            </a:r>
            <a:r>
              <a:rPr lang="en-US" dirty="0" err="1" smtClean="0"/>
              <a:t>dvds</a:t>
            </a:r>
            <a:r>
              <a:rPr lang="en-US" dirty="0" smtClean="0"/>
              <a:t>, microfilms, videocassettes, etc)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International cooperation and interlibrary loan service (ILL)</a:t>
            </a:r>
            <a:endParaRPr lang="el-GR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  Library and Information Services for Blind and Visually impaired users (Braille).</a:t>
            </a:r>
            <a:endParaRPr lang="el-G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26147" t="19147" r="12596" b="17436"/>
          <a:stretch>
            <a:fillRect/>
          </a:stretch>
        </p:blipFill>
        <p:spPr bwMode="auto">
          <a:xfrm>
            <a:off x="251520" y="3540774"/>
            <a:ext cx="4176464" cy="324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572000" y="4869160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 smtClean="0"/>
              <a:t>INFORMATION CENTRE</a:t>
            </a:r>
          </a:p>
          <a:p>
            <a:pPr marL="457200" indent="-457200"/>
            <a:r>
              <a:rPr lang="en-US" sz="1600" b="1" dirty="0" smtClean="0"/>
              <a:t>LIBRARY STELIOS IOANNOU</a:t>
            </a:r>
          </a:p>
          <a:p>
            <a:pPr marL="457200" indent="-457200"/>
            <a:endParaRPr lang="en-US" sz="1600" b="1" dirty="0" smtClean="0"/>
          </a:p>
          <a:p>
            <a:pPr marL="457200" indent="-457200"/>
            <a:r>
              <a:rPr lang="en-US" sz="1600" b="1" i="1" dirty="0" smtClean="0"/>
              <a:t>Designed by the world famous architect </a:t>
            </a:r>
          </a:p>
          <a:p>
            <a:pPr marL="457200" indent="-457200"/>
            <a:r>
              <a:rPr lang="en-US" sz="1600" b="1" i="1" dirty="0" smtClean="0"/>
              <a:t>Jean </a:t>
            </a:r>
            <a:r>
              <a:rPr lang="en-US" sz="1600" b="1" i="1" dirty="0" err="1" smtClean="0"/>
              <a:t>Nouvel</a:t>
            </a:r>
            <a:endParaRPr lang="el-GR" sz="1600" b="1" i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67396"/>
            <a:ext cx="1775652" cy="5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Student Halls</a:t>
            </a:r>
            <a:endParaRPr lang="en-US" sz="2000" dirty="0"/>
          </a:p>
        </p:txBody>
      </p:sp>
      <p:sp>
        <p:nvSpPr>
          <p:cNvPr id="7" name="Rectangle 4"/>
          <p:cNvSpPr>
            <a:spLocks noGrp="1"/>
          </p:cNvSpPr>
          <p:nvPr>
            <p:ph sz="quarter" idx="15"/>
          </p:nvPr>
        </p:nvSpPr>
        <p:spPr>
          <a:xfrm>
            <a:off x="323528" y="3689648"/>
            <a:ext cx="8074152" cy="3168352"/>
          </a:xfrm>
        </p:spPr>
        <p:txBody>
          <a:bodyPr>
            <a:normAutofit/>
          </a:bodyPr>
          <a:lstStyle>
            <a:extLst/>
          </a:lstStyle>
          <a:p>
            <a:pPr marL="457200" indent="-457200"/>
            <a:r>
              <a:rPr lang="el-GR" sz="1400" dirty="0" smtClean="0"/>
              <a:t>	</a:t>
            </a:r>
          </a:p>
          <a:p>
            <a:pPr marL="457200" indent="-457200"/>
            <a:endParaRPr lang="el-GR" sz="1400" dirty="0" smtClean="0"/>
          </a:p>
          <a:p>
            <a:pPr marL="457200" indent="-457200"/>
            <a:endParaRPr lang="el-GR" sz="1400" dirty="0" smtClean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-2135972"/>
            <a:ext cx="998564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052736"/>
            <a:ext cx="4009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buFont typeface="Arial" pitchFamily="34" charset="0"/>
              <a:buChar char="•"/>
            </a:pPr>
            <a:r>
              <a:rPr lang="en-US" dirty="0" smtClean="0"/>
              <a:t>14 independent buildings</a:t>
            </a:r>
            <a:endParaRPr lang="el-GR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l-GR" dirty="0" smtClean="0"/>
              <a:t>208 </a:t>
            </a:r>
            <a:r>
              <a:rPr lang="en-US" dirty="0" smtClean="0"/>
              <a:t>rooms</a:t>
            </a:r>
            <a:endParaRPr lang="el-GR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dirty="0" smtClean="0"/>
              <a:t>Common and other areas</a:t>
            </a:r>
            <a:endParaRPr lang="el-GR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6192688" cy="411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91447"/>
            <a:ext cx="1800200" cy="5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Sports centre</a:t>
            </a:r>
            <a:endParaRPr lang="en-US" sz="2000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1520" y="-2135972"/>
            <a:ext cx="998564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83671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0" indent="-352425" algn="just">
              <a:buFont typeface="Arial" pitchFamily="34" charset="0"/>
              <a:buChar char="•"/>
            </a:pPr>
            <a:r>
              <a:rPr lang="en-US" dirty="0" smtClean="0"/>
              <a:t>Indoor sports facilities with rooms for aerobics, martial arts,  weight-training, Squash etc.</a:t>
            </a:r>
          </a:p>
          <a:p>
            <a:pPr marL="352425" lvl="0" indent="-352425" algn="just"/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Courts for football, </a:t>
            </a:r>
            <a:r>
              <a:rPr lang="en-US" dirty="0" err="1" smtClean="0"/>
              <a:t>futsal</a:t>
            </a:r>
            <a:r>
              <a:rPr lang="en-US" dirty="0" smtClean="0"/>
              <a:t>, handball, volleyball, basketball, tennis and beach  volley</a:t>
            </a:r>
            <a:endParaRPr lang="el-GR" dirty="0" smtClean="0"/>
          </a:p>
          <a:p>
            <a:pPr lvl="0">
              <a:buFont typeface="Wingdings" pitchFamily="2" charset="2"/>
              <a:buChar char="Ø"/>
            </a:pPr>
            <a:endParaRPr lang="el-GR" dirty="0" smtClean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3175965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SC_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" y="2708920"/>
            <a:ext cx="322660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 descr="8.jpg"/>
          <p:cNvPicPr>
            <a:picLocks noGrp="1" noChangeAspect="1"/>
          </p:cNvPicPr>
          <p:nvPr>
            <p:ph sz="quarter" idx="15"/>
          </p:nvPr>
        </p:nvPicPr>
        <p:blipFill>
          <a:blip r:embed="rId5" cstate="print"/>
          <a:stretch>
            <a:fillRect/>
          </a:stretch>
        </p:blipFill>
        <p:spPr>
          <a:xfrm>
            <a:off x="5936585" y="2708920"/>
            <a:ext cx="324392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DSC_01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98000"/>
            <a:ext cx="321309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DSC_01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698000"/>
            <a:ext cx="32266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DSC_0254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25912" y="4698000"/>
            <a:ext cx="3226608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/>
          </p:cNvSpPr>
          <p:nvPr>
            <p:ph type="body" sz="quarter" idx="13"/>
          </p:nvPr>
        </p:nvSpPr>
        <p:spPr>
          <a:xfrm>
            <a:off x="311224" y="260648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Alumni</a:t>
            </a:r>
            <a:endParaRPr lang="en-US" sz="2000" dirty="0"/>
          </a:p>
        </p:txBody>
      </p:sp>
      <p:pic>
        <p:nvPicPr>
          <p:cNvPr id="13" name="Picture 12" descr="CIMG8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5603">
            <a:off x="6359293" y="767095"/>
            <a:ext cx="19278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plush to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8494">
            <a:off x="4745123" y="1896803"/>
            <a:ext cx="189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4"/>
          <p:cNvSpPr>
            <a:spLocks noGrp="1"/>
          </p:cNvSpPr>
          <p:nvPr>
            <p:ph sz="quarter" idx="15"/>
          </p:nvPr>
        </p:nvSpPr>
        <p:spPr>
          <a:xfrm>
            <a:off x="301752" y="764704"/>
            <a:ext cx="6070448" cy="2808312"/>
          </a:xfrm>
        </p:spPr>
        <p:txBody>
          <a:bodyPr>
            <a:normAutofit/>
          </a:bodyPr>
          <a:lstStyle>
            <a:extLst/>
          </a:lstStyle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Alumni Office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Council for Alumni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Alumni Association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UCY Mascot: Sophia the bee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Special privileges for Alumni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Events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n-US" sz="1800" dirty="0" smtClean="0"/>
              <a:t>Alumni magazine</a:t>
            </a:r>
            <a:endParaRPr lang="el-GR" sz="1800" i="1" dirty="0" smtClean="0"/>
          </a:p>
          <a:p>
            <a:pPr marL="457200" indent="-457200"/>
            <a:endParaRPr lang="el-GR" sz="1400" dirty="0" smtClean="0"/>
          </a:p>
          <a:p>
            <a:pPr marL="457200" indent="-457200"/>
            <a:endParaRPr lang="el-GR" sz="1400" dirty="0" smtClean="0"/>
          </a:p>
          <a:p>
            <a:pPr marL="457200" indent="-457200"/>
            <a:endParaRPr lang="el-GR" sz="1400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320"/>
            <a:ext cx="15201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149320"/>
            <a:ext cx="152752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149320"/>
            <a:ext cx="152645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149320"/>
            <a:ext cx="152123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6280925"/>
            <a:ext cx="1829977" cy="53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General Information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23528" y="836712"/>
            <a:ext cx="8074152" cy="1985392"/>
          </a:xfrm>
        </p:spPr>
        <p:txBody>
          <a:bodyPr>
            <a:noAutofit/>
          </a:bodyPr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l-GR" sz="1800" b="1" i="1" dirty="0" smtClean="0"/>
              <a:t>      </a:t>
            </a:r>
            <a:r>
              <a:rPr lang="en-US" sz="1800" b="1" i="1" dirty="0" smtClean="0"/>
              <a:t>Established:</a:t>
            </a:r>
            <a:r>
              <a:rPr lang="en-US" sz="1800" i="1" dirty="0" smtClean="0"/>
              <a:t> </a:t>
            </a:r>
            <a:r>
              <a:rPr lang="en-US" sz="1800" dirty="0" smtClean="0"/>
              <a:t>1989</a:t>
            </a:r>
            <a:endParaRPr lang="el-GR" sz="1800" dirty="0" smtClean="0"/>
          </a:p>
          <a:p>
            <a:pPr>
              <a:buFont typeface="Arial" pitchFamily="34" charset="0"/>
              <a:buChar char="•"/>
            </a:pPr>
            <a:r>
              <a:rPr lang="el-GR" sz="1800" b="1" i="1" dirty="0" smtClean="0"/>
              <a:t>    </a:t>
            </a:r>
            <a:r>
              <a:rPr lang="en-US" sz="1800" b="1" i="1" dirty="0" smtClean="0"/>
              <a:t>First Undergraduate students (486):</a:t>
            </a:r>
            <a:r>
              <a:rPr lang="en-US" sz="1800" dirty="0" smtClean="0"/>
              <a:t> September 1992 (3 Faculties, 10 Departments)</a:t>
            </a:r>
            <a:endParaRPr lang="el-GR" sz="1800" dirty="0" smtClean="0"/>
          </a:p>
          <a:p>
            <a:pPr>
              <a:buFont typeface="Arial" pitchFamily="34" charset="0"/>
              <a:buChar char="•"/>
            </a:pPr>
            <a:r>
              <a:rPr lang="el-GR" sz="1800" b="1" i="1" dirty="0" smtClean="0"/>
              <a:t>     </a:t>
            </a:r>
            <a:r>
              <a:rPr lang="en-US" sz="1800" b="1" i="1" dirty="0" smtClean="0"/>
              <a:t>First Postgraduate students:</a:t>
            </a:r>
            <a:r>
              <a:rPr lang="en-US" sz="1800" dirty="0" smtClean="0"/>
              <a:t> 1997</a:t>
            </a:r>
          </a:p>
          <a:p>
            <a:pPr>
              <a:buFont typeface="Arial" pitchFamily="34" charset="0"/>
              <a:buChar char="•"/>
            </a:pPr>
            <a:r>
              <a:rPr lang="el-GR" sz="1800" b="1" i="1" dirty="0" smtClean="0"/>
              <a:t> </a:t>
            </a:r>
            <a:r>
              <a:rPr lang="en-US" sz="1800" b="1" i="1" dirty="0" smtClean="0"/>
              <a:t>The University Campus is expected to be completed by 2020</a:t>
            </a:r>
            <a:r>
              <a:rPr lang="en-US" sz="1800" b="1" dirty="0" smtClean="0"/>
              <a:t>,</a:t>
            </a:r>
            <a:r>
              <a:rPr lang="en-US" sz="1800" dirty="0" smtClean="0"/>
              <a:t> with 9 Schools, 25+ departments, ~10.000 students.</a:t>
            </a:r>
            <a:endParaRPr lang="el-GR" sz="1800" dirty="0" smtClean="0"/>
          </a:p>
          <a:p>
            <a:pPr lvl="0">
              <a:buFont typeface="Arial" pitchFamily="34" charset="0"/>
              <a:buChar char="•"/>
            </a:pPr>
            <a:endParaRPr lang="el-GR" sz="1800" dirty="0" smtClean="0"/>
          </a:p>
          <a:p>
            <a:pPr lvl="0">
              <a:buFont typeface="Arial" pitchFamily="34" charset="0"/>
              <a:buChar char="•"/>
            </a:pPr>
            <a:r>
              <a:rPr lang="el-GR" sz="1800" dirty="0" smtClean="0"/>
              <a:t>25 + πλέον τμήματα, </a:t>
            </a:r>
            <a:r>
              <a:rPr lang="el-GR" sz="1800" i="1" dirty="0" smtClean="0"/>
              <a:t>~</a:t>
            </a:r>
            <a:r>
              <a:rPr lang="el-GR" sz="1800" dirty="0" smtClean="0"/>
              <a:t>10.000 φοιτητές</a:t>
            </a:r>
          </a:p>
          <a:p>
            <a:pPr lvl="0"/>
            <a:endParaRPr lang="el-GR" sz="1800" b="1" dirty="0" smtClean="0"/>
          </a:p>
        </p:txBody>
      </p:sp>
      <p:sp>
        <p:nvSpPr>
          <p:cNvPr id="7" name="Rectangle 4"/>
          <p:cNvSpPr>
            <a:spLocks noGrp="1"/>
          </p:cNvSpPr>
          <p:nvPr>
            <p:ph sz="quarter" idx="15"/>
          </p:nvPr>
        </p:nvSpPr>
        <p:spPr>
          <a:xfrm>
            <a:off x="467544" y="3284984"/>
            <a:ext cx="8074152" cy="1985392"/>
          </a:xfrm>
        </p:spPr>
        <p:txBody>
          <a:bodyPr>
            <a:noAutofit/>
          </a:bodyPr>
          <a:lstStyle>
            <a:extLst/>
          </a:lstStyle>
          <a:p>
            <a:pPr lvl="0">
              <a:buFont typeface="Arial" pitchFamily="34" charset="0"/>
              <a:buChar char="•"/>
            </a:pPr>
            <a:endParaRPr lang="el-GR" sz="1800" b="1" i="1" dirty="0" smtClean="0"/>
          </a:p>
          <a:p>
            <a:pPr lvl="0">
              <a:buFont typeface="Arial" pitchFamily="34" charset="0"/>
              <a:buChar char="•"/>
            </a:pPr>
            <a:r>
              <a:rPr lang="el-GR" sz="1800" dirty="0" smtClean="0"/>
              <a:t> </a:t>
            </a:r>
            <a:r>
              <a:rPr lang="en-US" sz="1800" b="1" dirty="0" smtClean="0"/>
              <a:t>Network for Universities of the Capitals of Europe</a:t>
            </a:r>
            <a:r>
              <a:rPr lang="el-GR" sz="1800" b="1" dirty="0" smtClean="0"/>
              <a:t> (</a:t>
            </a:r>
            <a:r>
              <a:rPr lang="en-US" sz="1800" b="1" dirty="0" smtClean="0"/>
              <a:t>UNICA)</a:t>
            </a:r>
            <a:r>
              <a:rPr lang="en-US" sz="1800" dirty="0" smtClean="0"/>
              <a:t>: Presidency up to 2011</a:t>
            </a:r>
            <a:endParaRPr lang="el-GR" sz="1800" dirty="0" smtClean="0"/>
          </a:p>
          <a:p>
            <a:pPr lvl="0">
              <a:buFont typeface="Arial" pitchFamily="34" charset="0"/>
              <a:buChar char="•"/>
            </a:pPr>
            <a:r>
              <a:rPr lang="el-GR" sz="1800" dirty="0" smtClean="0"/>
              <a:t> </a:t>
            </a:r>
            <a:r>
              <a:rPr lang="en-US" sz="1800" b="1" dirty="0" smtClean="0"/>
              <a:t>Carnegie Foundation Classification for Higher Education Institutions</a:t>
            </a:r>
            <a:r>
              <a:rPr lang="el-GR" sz="1800" b="1" dirty="0" smtClean="0"/>
              <a:t>: </a:t>
            </a:r>
            <a:r>
              <a:rPr lang="en-US" sz="1800" b="1" dirty="0" smtClean="0"/>
              <a:t> </a:t>
            </a:r>
            <a:r>
              <a:rPr lang="en-US" sz="1800" dirty="0" smtClean="0"/>
              <a:t>Placed as a </a:t>
            </a:r>
            <a:r>
              <a:rPr lang="el-GR" sz="1800" i="1" dirty="0" err="1" smtClean="0"/>
              <a:t>Doctoral</a:t>
            </a:r>
            <a:r>
              <a:rPr lang="el-GR" sz="1800" i="1" dirty="0" smtClean="0"/>
              <a:t>/Research </a:t>
            </a:r>
            <a:r>
              <a:rPr lang="el-GR" sz="1800" i="1" dirty="0" err="1" smtClean="0"/>
              <a:t>Universities</a:t>
            </a:r>
            <a:r>
              <a:rPr lang="el-GR" sz="1800" i="1" dirty="0" smtClean="0"/>
              <a:t> – </a:t>
            </a:r>
            <a:r>
              <a:rPr lang="el-GR" sz="1800" i="1" dirty="0" err="1" smtClean="0"/>
              <a:t>Intensive</a:t>
            </a:r>
            <a:endParaRPr lang="el-GR" sz="1800" i="1" dirty="0" smtClean="0"/>
          </a:p>
          <a:p>
            <a:pPr>
              <a:buFont typeface="Arial" pitchFamily="34" charset="0"/>
              <a:buChar char="•"/>
            </a:pPr>
            <a:r>
              <a:rPr lang="el-GR" sz="1800" b="1" dirty="0" smtClean="0"/>
              <a:t> </a:t>
            </a:r>
            <a:r>
              <a:rPr lang="en-US" sz="1800" b="1" dirty="0" smtClean="0"/>
              <a:t>Shanghai World University ranking</a:t>
            </a:r>
            <a:r>
              <a:rPr lang="el-GR" sz="1800" b="1" dirty="0" smtClean="0"/>
              <a:t>: </a:t>
            </a:r>
            <a:r>
              <a:rPr lang="el-GR" sz="1800" dirty="0" smtClean="0"/>
              <a:t>2009 </a:t>
            </a:r>
            <a:r>
              <a:rPr lang="en-US" sz="1800" dirty="0" smtClean="0"/>
              <a:t>Ranked at </a:t>
            </a:r>
            <a:r>
              <a:rPr lang="el-GR" sz="1800" dirty="0" smtClean="0"/>
              <a:t>1.192 </a:t>
            </a:r>
            <a:r>
              <a:rPr lang="en-US" sz="1800" dirty="0" smtClean="0"/>
              <a:t>worldwide</a:t>
            </a:r>
            <a:endParaRPr lang="el-GR" sz="1800" dirty="0" smtClean="0"/>
          </a:p>
          <a:p>
            <a:pPr lvl="0"/>
            <a:endParaRPr lang="el-GR" sz="1800" dirty="0" smtClean="0"/>
          </a:p>
          <a:p>
            <a:endParaRPr lang="el-GR" sz="1800" b="1" dirty="0" smtClean="0"/>
          </a:p>
          <a:p>
            <a:endParaRPr lang="el-GR" sz="1800" dirty="0" smtClean="0"/>
          </a:p>
        </p:txBody>
      </p:sp>
      <p:sp>
        <p:nvSpPr>
          <p:cNvPr id="11" name="Rectangle 3"/>
          <p:cNvSpPr>
            <a:spLocks noGrp="1"/>
          </p:cNvSpPr>
          <p:nvPr>
            <p:ph type="body" sz="quarter" idx="13"/>
          </p:nvPr>
        </p:nvSpPr>
        <p:spPr>
          <a:xfrm>
            <a:off x="323528" y="3140968"/>
            <a:ext cx="7933184" cy="383704"/>
          </a:xfrm>
        </p:spPr>
        <p:txBody>
          <a:bodyPr>
            <a:noAutofit/>
          </a:bodyPr>
          <a:lstStyle>
            <a:extLst/>
          </a:lstStyle>
          <a:p>
            <a:r>
              <a:rPr lang="el-GR" sz="2000" dirty="0" smtClean="0"/>
              <a:t> </a:t>
            </a:r>
            <a:r>
              <a:rPr lang="en-US" sz="2000" dirty="0" smtClean="0"/>
              <a:t>Landmarks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15" y="6165304"/>
            <a:ext cx="22066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251520" y="404664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Figures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8074152" cy="2489448"/>
          </a:xfrm>
        </p:spPr>
        <p:txBody>
          <a:bodyPr>
            <a:noAutofit/>
          </a:bodyPr>
          <a:lstStyle>
            <a:extLst/>
          </a:lstStyle>
          <a:p>
            <a:pPr marL="352425" lvl="0" indent="-352425">
              <a:buFont typeface="Arial" pitchFamily="34" charset="0"/>
              <a:buChar char="•"/>
            </a:pPr>
            <a:r>
              <a:rPr lang="el-GR" sz="1800" dirty="0" smtClean="0"/>
              <a:t>3</a:t>
            </a:r>
            <a:r>
              <a:rPr lang="en-GB" sz="1800" dirty="0" smtClean="0"/>
              <a:t>7</a:t>
            </a:r>
            <a:r>
              <a:rPr lang="el-GR" sz="1800" dirty="0" smtClean="0"/>
              <a:t> </a:t>
            </a:r>
            <a:r>
              <a:rPr lang="en-US" sz="1800" dirty="0" smtClean="0"/>
              <a:t>Undergraduate programs</a:t>
            </a:r>
            <a:endParaRPr lang="el-GR" sz="1800" dirty="0" smtClean="0"/>
          </a:p>
          <a:p>
            <a:pPr marL="352425" lvl="0" indent="-352425">
              <a:buFont typeface="Arial" pitchFamily="34" charset="0"/>
              <a:buChar char="•"/>
            </a:pPr>
            <a:r>
              <a:rPr lang="en-GB" sz="1800" dirty="0" smtClean="0"/>
              <a:t>60 </a:t>
            </a:r>
            <a:r>
              <a:rPr lang="en-US" sz="1800" dirty="0" smtClean="0"/>
              <a:t>Postgraduate programs (Masters)</a:t>
            </a:r>
          </a:p>
          <a:p>
            <a:pPr marL="352425" lvl="0" indent="-352425">
              <a:buFont typeface="Arial" pitchFamily="34" charset="0"/>
              <a:buChar char="•"/>
            </a:pPr>
            <a:r>
              <a:rPr lang="en-GB" sz="1800" dirty="0" smtClean="0"/>
              <a:t>6   </a:t>
            </a:r>
            <a:r>
              <a:rPr lang="en-US" sz="1800" dirty="0" smtClean="0">
                <a:solidFill>
                  <a:prstClr val="black"/>
                </a:solidFill>
              </a:rPr>
              <a:t>Postgraduate </a:t>
            </a:r>
            <a:r>
              <a:rPr lang="en-US" sz="1800" dirty="0">
                <a:solidFill>
                  <a:prstClr val="black"/>
                </a:solidFill>
              </a:rPr>
              <a:t>programs </a:t>
            </a:r>
            <a:r>
              <a:rPr lang="en-US" sz="1800" dirty="0" smtClean="0">
                <a:solidFill>
                  <a:prstClr val="black"/>
                </a:solidFill>
              </a:rPr>
              <a:t>in English</a:t>
            </a:r>
            <a:endParaRPr lang="el-GR" sz="18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1800" dirty="0" smtClean="0"/>
              <a:t>43</a:t>
            </a:r>
            <a:r>
              <a:rPr lang="el-GR" sz="1800" dirty="0" smtClean="0"/>
              <a:t> </a:t>
            </a:r>
            <a:r>
              <a:rPr lang="en-US" sz="1800" dirty="0" err="1" smtClean="0"/>
              <a:t>Phd</a:t>
            </a:r>
            <a:r>
              <a:rPr lang="en-US" sz="1800" dirty="0" smtClean="0"/>
              <a:t> programs</a:t>
            </a:r>
            <a:endParaRPr lang="el-GR" sz="1800" dirty="0" smtClean="0"/>
          </a:p>
          <a:p>
            <a:pPr marL="352425" lvl="0" indent="-352425">
              <a:buFont typeface="Arial" pitchFamily="34" charset="0"/>
              <a:buChar char="•"/>
            </a:pPr>
            <a:r>
              <a:rPr lang="en-GB" sz="1800" dirty="0" smtClean="0"/>
              <a:t>5</a:t>
            </a:r>
            <a:r>
              <a:rPr lang="en-US" sz="1800" dirty="0" smtClean="0"/>
              <a:t>.</a:t>
            </a:r>
            <a:r>
              <a:rPr lang="en-GB" sz="1800" dirty="0" smtClean="0"/>
              <a:t>043</a:t>
            </a:r>
            <a:r>
              <a:rPr lang="el-GR" sz="1800" dirty="0" smtClean="0"/>
              <a:t> </a:t>
            </a:r>
            <a:r>
              <a:rPr lang="en-US" sz="1800" dirty="0" smtClean="0"/>
              <a:t>Undergraduate students</a:t>
            </a:r>
            <a:endParaRPr lang="el-GR" sz="1800" dirty="0" smtClean="0"/>
          </a:p>
          <a:p>
            <a:pPr marL="352425" lvl="0" indent="-352425">
              <a:buFont typeface="Arial" pitchFamily="34" charset="0"/>
              <a:buChar char="•"/>
            </a:pPr>
            <a:r>
              <a:rPr lang="el-GR" sz="1800" dirty="0" smtClean="0"/>
              <a:t>1</a:t>
            </a:r>
            <a:r>
              <a:rPr lang="en-US" sz="1800" dirty="0" smtClean="0"/>
              <a:t>.</a:t>
            </a:r>
            <a:r>
              <a:rPr lang="el-GR" sz="1800" dirty="0" smtClean="0"/>
              <a:t>2</a:t>
            </a:r>
            <a:r>
              <a:rPr lang="en-GB" sz="1800" dirty="0" smtClean="0"/>
              <a:t>82</a:t>
            </a:r>
            <a:r>
              <a:rPr lang="el-GR" sz="1800" dirty="0" smtClean="0"/>
              <a:t>  </a:t>
            </a:r>
            <a:r>
              <a:rPr lang="en-US" sz="1800" dirty="0" smtClean="0"/>
              <a:t>Postgraduate students</a:t>
            </a:r>
          </a:p>
          <a:p>
            <a:pPr marL="352425" lvl="0" indent="-352425">
              <a:buFont typeface="Arial" pitchFamily="34" charset="0"/>
              <a:buChar char="•"/>
            </a:pPr>
            <a:r>
              <a:rPr lang="en-GB" sz="1800" dirty="0"/>
              <a:t>556 Doctoral students</a:t>
            </a:r>
            <a:endParaRPr lang="en-US" sz="1800" dirty="0" smtClean="0"/>
          </a:p>
          <a:p>
            <a:pPr marL="352425" lvl="0" indent="-352425">
              <a:buFont typeface="Arial" pitchFamily="34" charset="0"/>
              <a:buChar char="•"/>
            </a:pPr>
            <a:endParaRPr lang="el-GR" sz="1800" dirty="0" smtClean="0"/>
          </a:p>
          <a:p>
            <a:pPr lvl="0"/>
            <a:endParaRPr lang="el-GR" sz="1800" b="1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553389" cy="534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320480" cy="286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03" y="6266192"/>
            <a:ext cx="2041221" cy="5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8 Faculties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4342256" cy="3497560"/>
          </a:xfrm>
        </p:spPr>
        <p:txBody>
          <a:bodyPr>
            <a:noAutofit/>
          </a:bodyPr>
          <a:lstStyle>
            <a:extLst/>
          </a:lstStyle>
          <a:p>
            <a:pPr lvl="0"/>
            <a:r>
              <a:rPr lang="en-US" sz="18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Humanities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Pure and Applied Sciences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Social Sciences and Education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Economics and Management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Engineering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    Faculty of Letters</a:t>
            </a:r>
          </a:p>
          <a:p>
            <a:pPr lvl="0">
              <a:buFont typeface="Arial" pitchFamily="34" charset="0"/>
              <a:buChar char="•"/>
            </a:pPr>
            <a:r>
              <a:rPr lang="en-GB" sz="1800" dirty="0"/>
              <a:t> </a:t>
            </a:r>
            <a:r>
              <a:rPr lang="en-GB" sz="1800" dirty="0" smtClean="0"/>
              <a:t>   Faculty of Graduate Studies</a:t>
            </a:r>
          </a:p>
          <a:p>
            <a:pPr lvl="0">
              <a:buFont typeface="Arial" pitchFamily="34" charset="0"/>
              <a:buChar char="•"/>
            </a:pPr>
            <a:r>
              <a:rPr lang="en-GB" sz="1800" dirty="0" smtClean="0"/>
              <a:t>    Medical School</a:t>
            </a:r>
            <a:r>
              <a:rPr lang="en-GB" sz="1800" dirty="0"/>
              <a:t>	</a:t>
            </a:r>
            <a:endParaRPr lang="en-US" sz="1800" dirty="0" smtClean="0"/>
          </a:p>
          <a:p>
            <a:pPr lvl="0">
              <a:buFont typeface="Arial" pitchFamily="34" charset="0"/>
              <a:buChar char="•"/>
            </a:pPr>
            <a:endParaRPr lang="el-GR" sz="1800" dirty="0" smtClean="0"/>
          </a:p>
          <a:p>
            <a:pPr marL="352425" lvl="0" indent="-352425">
              <a:buFont typeface="Arial" pitchFamily="34" charset="0"/>
              <a:buChar char="•"/>
            </a:pPr>
            <a:endParaRPr lang="el-GR" sz="1800" dirty="0" smtClean="0"/>
          </a:p>
          <a:p>
            <a:pPr lvl="0"/>
            <a:endParaRPr lang="el-GR" sz="1800" dirty="0" smtClean="0"/>
          </a:p>
          <a:p>
            <a:pPr lvl="0"/>
            <a:endParaRPr lang="el-GR" sz="1800" b="1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774" y="836713"/>
            <a:ext cx="3494650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07" y="6165304"/>
            <a:ext cx="22066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l-GR" sz="2000" dirty="0" smtClean="0"/>
              <a:t>2</a:t>
            </a:r>
            <a:r>
              <a:rPr lang="en-GB" sz="2000" dirty="0" smtClean="0"/>
              <a:t>2</a:t>
            </a:r>
            <a:r>
              <a:rPr lang="el-GR" sz="2000" dirty="0" smtClean="0"/>
              <a:t> </a:t>
            </a:r>
            <a:r>
              <a:rPr lang="en-US" sz="2000" dirty="0" smtClean="0"/>
              <a:t>Departments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251520" y="867544"/>
            <a:ext cx="4392488" cy="5801816"/>
          </a:xfrm>
        </p:spPr>
        <p:txBody>
          <a:bodyPr>
            <a:noAutofit/>
          </a:bodyPr>
          <a:lstStyle>
            <a:extLst/>
          </a:lstStyle>
          <a:p>
            <a:pPr lvl="0"/>
            <a:r>
              <a:rPr lang="en-US" sz="1400" b="1" dirty="0" smtClean="0"/>
              <a:t>Faculty of Humanities</a:t>
            </a:r>
            <a:endParaRPr lang="el-GR" sz="1400" dirty="0" smtClean="0"/>
          </a:p>
          <a:p>
            <a:pPr lvl="0"/>
            <a:r>
              <a:rPr lang="en-US" sz="1400" dirty="0" smtClean="0"/>
              <a:t>English Studies</a:t>
            </a:r>
            <a:endParaRPr lang="el-GR" sz="1400" dirty="0" smtClean="0"/>
          </a:p>
          <a:p>
            <a:pPr lvl="0"/>
            <a:r>
              <a:rPr lang="en-US" sz="1400" dirty="0" smtClean="0"/>
              <a:t>French Studies and Modern Languages</a:t>
            </a:r>
            <a:endParaRPr lang="el-GR" sz="1400" dirty="0" smtClean="0"/>
          </a:p>
          <a:p>
            <a:pPr lvl="0"/>
            <a:r>
              <a:rPr lang="en-US" sz="1400" dirty="0" smtClean="0"/>
              <a:t>Turkish and Middle Eastern Studies</a:t>
            </a:r>
            <a:endParaRPr lang="el-GR" sz="1400" dirty="0" smtClean="0"/>
          </a:p>
          <a:p>
            <a:pPr lvl="0"/>
            <a:r>
              <a:rPr lang="en-US" sz="1400" dirty="0" smtClean="0"/>
              <a:t>Language Centre</a:t>
            </a:r>
            <a:endParaRPr lang="el-GR" sz="1400" dirty="0" smtClean="0"/>
          </a:p>
          <a:p>
            <a:pPr lvl="0"/>
            <a:r>
              <a:rPr lang="en-US" sz="1400" dirty="0" smtClean="0"/>
              <a:t>Centre for Gender Studies </a:t>
            </a:r>
            <a:r>
              <a:rPr lang="en-US" sz="1400" i="1" dirty="0" smtClean="0"/>
              <a:t>(also under the aegis of the Faculty of Social Sciences and Education)</a:t>
            </a:r>
            <a:endParaRPr lang="el-GR" sz="1400" dirty="0" smtClean="0"/>
          </a:p>
          <a:p>
            <a:r>
              <a:rPr lang="en-US" sz="1400" dirty="0" smtClean="0"/>
              <a:t> </a:t>
            </a:r>
            <a:endParaRPr lang="el-GR" sz="1400" dirty="0" smtClean="0"/>
          </a:p>
          <a:p>
            <a:pPr lvl="0"/>
            <a:r>
              <a:rPr lang="en-US" sz="1400" b="1" dirty="0" smtClean="0"/>
              <a:t>Faculty of Pure and Applied Sciences</a:t>
            </a:r>
            <a:endParaRPr lang="el-GR" sz="1400" dirty="0" smtClean="0"/>
          </a:p>
          <a:p>
            <a:r>
              <a:rPr lang="en-US" sz="1400" dirty="0" smtClean="0"/>
              <a:t>Biological Sciences</a:t>
            </a:r>
            <a:endParaRPr lang="el-GR" sz="1400" dirty="0" smtClean="0"/>
          </a:p>
          <a:p>
            <a:r>
              <a:rPr lang="en-US" sz="1400" dirty="0" smtClean="0"/>
              <a:t>Mathematics and Statistics</a:t>
            </a:r>
            <a:endParaRPr lang="el-GR" sz="1400" dirty="0" smtClean="0"/>
          </a:p>
          <a:p>
            <a:r>
              <a:rPr lang="en-US" sz="1400" dirty="0" smtClean="0"/>
              <a:t>Computer Science</a:t>
            </a:r>
            <a:endParaRPr lang="el-GR" sz="1400" dirty="0" smtClean="0"/>
          </a:p>
          <a:p>
            <a:r>
              <a:rPr lang="en-US" sz="1400" dirty="0" smtClean="0"/>
              <a:t>Physics</a:t>
            </a:r>
            <a:endParaRPr lang="el-GR" sz="1400" dirty="0" smtClean="0"/>
          </a:p>
          <a:p>
            <a:r>
              <a:rPr lang="en-US" sz="1400" dirty="0" smtClean="0"/>
              <a:t>Chemistry</a:t>
            </a:r>
            <a:endParaRPr lang="el-GR" sz="1400" dirty="0" smtClean="0"/>
          </a:p>
          <a:p>
            <a:pPr lvl="0"/>
            <a:r>
              <a:rPr lang="en-US" sz="1400" dirty="0" smtClean="0"/>
              <a:t>Oceanography Centre</a:t>
            </a:r>
            <a:endParaRPr lang="el-GR" sz="1400" dirty="0" smtClean="0"/>
          </a:p>
          <a:p>
            <a:r>
              <a:rPr lang="en-US" sz="1400" dirty="0" smtClean="0"/>
              <a:t> </a:t>
            </a:r>
          </a:p>
          <a:p>
            <a:r>
              <a:rPr lang="en-US" sz="1400" b="1" dirty="0" smtClean="0"/>
              <a:t>Faculty of Social Sciences and Education</a:t>
            </a:r>
            <a:endParaRPr lang="el-GR" sz="1400" dirty="0" smtClean="0"/>
          </a:p>
          <a:p>
            <a:r>
              <a:rPr lang="en-US" sz="1400" dirty="0" smtClean="0"/>
              <a:t>Education</a:t>
            </a:r>
            <a:endParaRPr lang="el-GR" sz="1400" dirty="0" smtClean="0"/>
          </a:p>
          <a:p>
            <a:r>
              <a:rPr lang="en-US" sz="1400" dirty="0" smtClean="0"/>
              <a:t>Social and Political Sciences</a:t>
            </a:r>
            <a:endParaRPr lang="el-GR" sz="1400" dirty="0" smtClean="0"/>
          </a:p>
          <a:p>
            <a:r>
              <a:rPr lang="en-US" sz="1400" dirty="0" smtClean="0"/>
              <a:t>Law</a:t>
            </a:r>
            <a:endParaRPr lang="el-GR" sz="1400" dirty="0" smtClean="0"/>
          </a:p>
          <a:p>
            <a:r>
              <a:rPr lang="en-US" sz="1400" dirty="0" smtClean="0"/>
              <a:t>Psychology</a:t>
            </a:r>
            <a:endParaRPr lang="el-GR" sz="1400" dirty="0" smtClean="0"/>
          </a:p>
          <a:p>
            <a:pPr lvl="0"/>
            <a:r>
              <a:rPr lang="en-US" sz="1400" dirty="0" smtClean="0"/>
              <a:t>Centre for Gender Studies </a:t>
            </a:r>
            <a:r>
              <a:rPr lang="en-US" sz="1400" i="1" dirty="0" smtClean="0"/>
              <a:t>(also under the aegis of the Faculty of Humanities)</a:t>
            </a:r>
            <a:endParaRPr lang="el-GR" sz="1400" dirty="0" smtClean="0"/>
          </a:p>
          <a:p>
            <a:r>
              <a:rPr lang="en-US" sz="1400" dirty="0" smtClean="0"/>
              <a:t> </a:t>
            </a:r>
            <a:endParaRPr lang="el-GR" sz="14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endParaRPr lang="el-GR" sz="1600" dirty="0" smtClean="0"/>
          </a:p>
          <a:p>
            <a:endParaRPr lang="en-US" sz="1200" dirty="0" smtClean="0"/>
          </a:p>
          <a:p>
            <a:pPr lvl="0"/>
            <a:endParaRPr lang="el-GR" sz="1800" dirty="0" smtClean="0"/>
          </a:p>
          <a:p>
            <a:pPr lvl="0"/>
            <a:endParaRPr lang="el-GR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99992" y="908720"/>
            <a:ext cx="39604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Faculty of Economics and Management</a:t>
            </a:r>
            <a:endParaRPr lang="el-GR" sz="1600" dirty="0" smtClean="0"/>
          </a:p>
          <a:p>
            <a:pPr lvl="0"/>
            <a:r>
              <a:rPr lang="en-US" sz="1600" dirty="0" smtClean="0"/>
              <a:t>Public and Business Administration </a:t>
            </a:r>
          </a:p>
          <a:p>
            <a:pPr lvl="0"/>
            <a:r>
              <a:rPr lang="en-GB" sz="1600" dirty="0" smtClean="0"/>
              <a:t>Accounting and Finance</a:t>
            </a:r>
            <a:endParaRPr lang="el-GR" sz="1600" dirty="0" smtClean="0"/>
          </a:p>
          <a:p>
            <a:pPr lvl="0"/>
            <a:r>
              <a:rPr lang="en-US" sz="1600" dirty="0" smtClean="0"/>
              <a:t>Economics</a:t>
            </a:r>
            <a:endParaRPr lang="el-GR" sz="1600" dirty="0" smtClean="0"/>
          </a:p>
          <a:p>
            <a:pPr lvl="0"/>
            <a:r>
              <a:rPr lang="en-US" sz="1600" dirty="0" smtClean="0"/>
              <a:t>Economics Research Centre </a:t>
            </a:r>
            <a:endParaRPr lang="el-GR" sz="1600" dirty="0" smtClean="0"/>
          </a:p>
          <a:p>
            <a:pPr lvl="0"/>
            <a:r>
              <a:rPr lang="en-US" sz="1600" dirty="0" smtClean="0"/>
              <a:t>Centre for Banking and Financial Research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pPr lvl="0"/>
            <a:r>
              <a:rPr lang="en-US" sz="1600" b="1" dirty="0" smtClean="0"/>
              <a:t>Faculty of Engineering</a:t>
            </a:r>
            <a:endParaRPr lang="el-GR" sz="1600" dirty="0" smtClean="0"/>
          </a:p>
          <a:p>
            <a:r>
              <a:rPr lang="en-US" sz="1600" dirty="0" smtClean="0"/>
              <a:t>Electrical and Computer Engineering</a:t>
            </a:r>
            <a:endParaRPr lang="el-GR" sz="1600" dirty="0" smtClean="0"/>
          </a:p>
          <a:p>
            <a:r>
              <a:rPr lang="en-US" sz="1600" dirty="0" smtClean="0"/>
              <a:t>Mechanical and Manufacturing Engineering</a:t>
            </a:r>
            <a:endParaRPr lang="el-GR" sz="1600" dirty="0" smtClean="0"/>
          </a:p>
          <a:p>
            <a:r>
              <a:rPr lang="en-US" sz="1600" dirty="0" smtClean="0"/>
              <a:t>Civil and Environmental Engineering</a:t>
            </a:r>
            <a:endParaRPr lang="el-GR" sz="1600" dirty="0" smtClean="0"/>
          </a:p>
          <a:p>
            <a:r>
              <a:rPr lang="en-US" sz="1600" dirty="0" smtClean="0"/>
              <a:t>Architecture</a:t>
            </a:r>
            <a:endParaRPr lang="el-GR" sz="1600" dirty="0" smtClean="0"/>
          </a:p>
          <a:p>
            <a:r>
              <a:rPr lang="en-US" sz="1600" dirty="0" err="1" smtClean="0"/>
              <a:t>Hephaistos</a:t>
            </a:r>
            <a:r>
              <a:rPr lang="en-US" sz="1600" dirty="0" smtClean="0"/>
              <a:t> Nanotechnology Research Centre</a:t>
            </a:r>
            <a:endParaRPr lang="el-GR" sz="1600" dirty="0" smtClean="0"/>
          </a:p>
          <a:p>
            <a:pPr lvl="0"/>
            <a:r>
              <a:rPr lang="en-US" sz="1600" dirty="0" smtClean="0"/>
              <a:t>KIOS Research Centre for Intelligent Systems and Networks</a:t>
            </a:r>
            <a:endParaRPr lang="el-GR" sz="1600" dirty="0" smtClean="0"/>
          </a:p>
          <a:p>
            <a:r>
              <a:rPr lang="en-US" sz="1600" dirty="0" smtClean="0"/>
              <a:t> </a:t>
            </a:r>
            <a:endParaRPr lang="el-GR" sz="1600" dirty="0" smtClean="0"/>
          </a:p>
          <a:p>
            <a:pPr lvl="0"/>
            <a:r>
              <a:rPr lang="en-US" sz="1600" b="1" dirty="0" smtClean="0"/>
              <a:t>Faculty of Letters</a:t>
            </a:r>
            <a:endParaRPr lang="el-GR" sz="1600" dirty="0" smtClean="0"/>
          </a:p>
          <a:p>
            <a:r>
              <a:rPr lang="en-US" sz="1600" dirty="0" smtClean="0"/>
              <a:t>Byzantine and Modern Greek Studies</a:t>
            </a:r>
            <a:endParaRPr lang="el-GR" sz="1600" dirty="0" smtClean="0"/>
          </a:p>
          <a:p>
            <a:r>
              <a:rPr lang="en-US" sz="1600" dirty="0" smtClean="0"/>
              <a:t>School of Modern Greek</a:t>
            </a:r>
            <a:endParaRPr lang="el-GR" sz="1600" dirty="0" smtClean="0"/>
          </a:p>
          <a:p>
            <a:r>
              <a:rPr lang="en-US" sz="1600" dirty="0" smtClean="0"/>
              <a:t>History and Archaeology</a:t>
            </a:r>
            <a:endParaRPr lang="el-GR" sz="1600" dirty="0" smtClean="0"/>
          </a:p>
          <a:p>
            <a:pPr lvl="0"/>
            <a:r>
              <a:rPr lang="en-US" sz="1600" dirty="0" smtClean="0"/>
              <a:t>Archaeological Research Unit</a:t>
            </a:r>
            <a:endParaRPr lang="el-GR" sz="1600" dirty="0" smtClean="0"/>
          </a:p>
          <a:p>
            <a:r>
              <a:rPr lang="en-US" sz="1600" dirty="0" smtClean="0"/>
              <a:t>Classics and Philosophy</a:t>
            </a:r>
            <a:endParaRPr lang="el-GR" sz="1600" dirty="0" smtClean="0"/>
          </a:p>
          <a:p>
            <a:pPr lvl="0"/>
            <a:r>
              <a:rPr lang="en-US" sz="1600" dirty="0" smtClean="0"/>
              <a:t>Cultural Centre</a:t>
            </a:r>
            <a:endParaRPr lang="el-GR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1009"/>
            <a:ext cx="1836203" cy="53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Research Laboratories (97)</a:t>
            </a:r>
            <a:endParaRPr lang="el-GR" sz="2000" dirty="0" smtClean="0"/>
          </a:p>
          <a:p>
            <a:r>
              <a:rPr lang="en-US" sz="2000" dirty="0" smtClean="0"/>
              <a:t> </a:t>
            </a:r>
            <a:endParaRPr lang="el-GR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8074152" cy="2417440"/>
          </a:xfrm>
        </p:spPr>
        <p:txBody>
          <a:bodyPr>
            <a:noAutofit/>
          </a:bodyPr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Humanities </a:t>
            </a:r>
            <a:r>
              <a:rPr lang="en-US" sz="1800" b="1" dirty="0" smtClean="0"/>
              <a:t>(1)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Pure and Applied Sciences </a:t>
            </a:r>
            <a:r>
              <a:rPr lang="en-US" sz="1800" b="1" dirty="0" smtClean="0"/>
              <a:t>(55)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Social Sciences and Education </a:t>
            </a:r>
            <a:r>
              <a:rPr lang="en-US" sz="1800" b="1" dirty="0" smtClean="0"/>
              <a:t>(16)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Economics and Management </a:t>
            </a:r>
            <a:r>
              <a:rPr lang="en-US" sz="1800" b="1" dirty="0" smtClean="0"/>
              <a:t>(2)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Engineering </a:t>
            </a:r>
            <a:r>
              <a:rPr lang="en-US" sz="1800" b="1" dirty="0" smtClean="0"/>
              <a:t>(26)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Faculty of Letters </a:t>
            </a:r>
            <a:r>
              <a:rPr lang="en-US" sz="1800" b="1" dirty="0" smtClean="0"/>
              <a:t>(3)</a:t>
            </a:r>
            <a:endParaRPr lang="el-GR" sz="1800" dirty="0" smtClean="0"/>
          </a:p>
          <a:p>
            <a:r>
              <a:rPr lang="en-US" sz="1800" dirty="0" smtClean="0"/>
              <a:t> </a:t>
            </a: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  <a:p>
            <a:pPr marL="457200" indent="-457200"/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5"/>
            <a:ext cx="3780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5"/>
            <a:ext cx="3780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39" y="6269689"/>
            <a:ext cx="1846585" cy="53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Research Units/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 </a:t>
            </a:r>
            <a:endParaRPr lang="el-GR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8074152" cy="2777480"/>
          </a:xfrm>
        </p:spPr>
        <p:txBody>
          <a:bodyPr>
            <a:noAutofit/>
          </a:bodyPr>
          <a:lstStyle>
            <a:extLst/>
          </a:lstStyle>
          <a:p>
            <a:pPr>
              <a:buFont typeface="Arial" pitchFamily="34" charset="0"/>
              <a:buChar char="•"/>
            </a:pPr>
            <a:r>
              <a:rPr lang="en-US" sz="1800" dirty="0" smtClean="0"/>
              <a:t> Archaeological Research Unit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Research Centre of Gender Studies,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Centre for Banking and Financial Research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Economics Research Centre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 smtClean="0"/>
              <a:t>Hephaistos</a:t>
            </a:r>
            <a:r>
              <a:rPr lang="en-US" sz="1800" dirty="0" smtClean="0"/>
              <a:t> Nanotechnology Research Centre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KIOS Research Centre for Intelligent Systems and Networks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Oceanography Centre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err="1" smtClean="0"/>
              <a:t>Nireas</a:t>
            </a:r>
            <a:r>
              <a:rPr lang="en-GB" sz="1800" dirty="0" smtClean="0"/>
              <a:t> – International Water Research </a:t>
            </a:r>
            <a:r>
              <a:rPr lang="en-GB" sz="1800" dirty="0" err="1" smtClean="0"/>
              <a:t>Center</a:t>
            </a: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0181" y="3659636"/>
            <a:ext cx="4589851" cy="304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37312"/>
            <a:ext cx="2088232" cy="6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Chairs/</a:t>
            </a:r>
            <a:r>
              <a:rPr lang="en-US" sz="2000" dirty="0" err="1" smtClean="0"/>
              <a:t>Centres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8074152" cy="2057400"/>
          </a:xfrm>
        </p:spPr>
        <p:txBody>
          <a:bodyPr>
            <a:noAutofit/>
          </a:bodyPr>
          <a:lstStyle>
            <a:extLst/>
          </a:lstStyle>
          <a:p>
            <a:pPr marL="457200" indent="-457200"/>
            <a:r>
              <a:rPr lang="en-US" sz="1800" b="1" dirty="0" smtClean="0"/>
              <a:t>Faculty of Social Sciences and Education</a:t>
            </a:r>
            <a:r>
              <a:rPr lang="en-US" sz="18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1800" dirty="0" smtClean="0"/>
              <a:t>Jean Monnet Chair in European Political Integration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1800" dirty="0" smtClean="0"/>
              <a:t>Jean Monnet </a:t>
            </a:r>
            <a:r>
              <a:rPr lang="en-US" sz="1800" dirty="0" smtClean="0"/>
              <a:t>Chair in Foreign Policy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1800" dirty="0" smtClean="0"/>
              <a:t>Jean Monnet </a:t>
            </a:r>
            <a:r>
              <a:rPr lang="en-US" sz="1800" dirty="0" smtClean="0"/>
              <a:t>Chair in </a:t>
            </a:r>
            <a:r>
              <a:rPr lang="en-GB" sz="1800" dirty="0" smtClean="0"/>
              <a:t>European Economic Integration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UNESCO Chair in Gender Equality and Empowerment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Jean Monnet Centre of Excellence. </a:t>
            </a:r>
            <a:endParaRPr lang="el-GR" sz="1800" dirty="0" smtClean="0"/>
          </a:p>
          <a:p>
            <a:pPr marL="457200" indent="-457200"/>
            <a:endParaRPr lang="el-GR" sz="1800" dirty="0" smtClean="0"/>
          </a:p>
        </p:txBody>
      </p:sp>
      <p:sp>
        <p:nvSpPr>
          <p:cNvPr id="5" name="Rectangle 4"/>
          <p:cNvSpPr>
            <a:spLocks noGrp="1"/>
          </p:cNvSpPr>
          <p:nvPr>
            <p:ph sz="quarter" idx="15"/>
          </p:nvPr>
        </p:nvSpPr>
        <p:spPr>
          <a:xfrm>
            <a:off x="323528" y="3068960"/>
            <a:ext cx="8146160" cy="1656184"/>
          </a:xfrm>
        </p:spPr>
        <p:txBody>
          <a:bodyPr>
            <a:noAutofit/>
          </a:bodyPr>
          <a:lstStyle>
            <a:extLst/>
          </a:lstStyle>
          <a:p>
            <a:pPr marL="457200" indent="-457200"/>
            <a:r>
              <a:rPr lang="en-US" sz="1800" b="1" dirty="0" smtClean="0"/>
              <a:t>   Faculty of Economics and Management</a:t>
            </a:r>
            <a:r>
              <a:rPr lang="en-US" sz="1800" dirty="0" smtClean="0"/>
              <a:t> </a:t>
            </a:r>
            <a:endParaRPr lang="el-GR" sz="1800" b="1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Bank of Cyprus Chair for Finance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</a:t>
            </a:r>
            <a:r>
              <a:rPr lang="en-US" sz="1800" dirty="0" err="1" smtClean="0"/>
              <a:t>Marfin</a:t>
            </a:r>
            <a:r>
              <a:rPr lang="en-US" sz="1800" dirty="0" smtClean="0"/>
              <a:t>-</a:t>
            </a:r>
            <a:r>
              <a:rPr lang="en-US" sz="1800" dirty="0" err="1" smtClean="0"/>
              <a:t>Laiki</a:t>
            </a:r>
            <a:r>
              <a:rPr lang="en-US" sz="1800" dirty="0" smtClean="0"/>
              <a:t> Chair in European Studies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Columbia </a:t>
            </a:r>
            <a:r>
              <a:rPr lang="en-US" sz="1800" dirty="0" err="1" smtClean="0"/>
              <a:t>Shipmanagement</a:t>
            </a:r>
            <a:r>
              <a:rPr lang="en-US" sz="1800" dirty="0" smtClean="0"/>
              <a:t> Chair in Strategic Management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    Giorgos </a:t>
            </a:r>
            <a:r>
              <a:rPr lang="en-US" sz="1800" dirty="0" err="1" smtClean="0"/>
              <a:t>Vasiliou</a:t>
            </a:r>
            <a:r>
              <a:rPr lang="en-US" sz="1800" dirty="0" smtClean="0"/>
              <a:t> Chair in Marketing and Market Research.</a:t>
            </a:r>
            <a:endParaRPr lang="el-GR" sz="1800" dirty="0" smtClean="0"/>
          </a:p>
          <a:p>
            <a:r>
              <a:rPr lang="en-US" sz="1800" dirty="0" smtClean="0"/>
              <a:t> </a:t>
            </a:r>
            <a:endParaRPr lang="el-GR" sz="1800" dirty="0" smtClean="0"/>
          </a:p>
          <a:p>
            <a:pPr marL="457200" indent="-457200"/>
            <a:endParaRPr lang="el-GR" sz="1800" dirty="0" smtClean="0"/>
          </a:p>
        </p:txBody>
      </p:sp>
      <p:sp>
        <p:nvSpPr>
          <p:cNvPr id="7" name="Rectangle 4"/>
          <p:cNvSpPr>
            <a:spLocks noGrp="1"/>
          </p:cNvSpPr>
          <p:nvPr>
            <p:ph sz="quarter" idx="15"/>
          </p:nvPr>
        </p:nvSpPr>
        <p:spPr>
          <a:xfrm>
            <a:off x="323528" y="5733256"/>
            <a:ext cx="8218168" cy="788640"/>
          </a:xfrm>
        </p:spPr>
        <p:txBody>
          <a:bodyPr>
            <a:noAutofit/>
          </a:bodyPr>
          <a:lstStyle>
            <a:extLst/>
          </a:lstStyle>
          <a:p>
            <a:pPr marL="457200" indent="-457200"/>
            <a:r>
              <a:rPr lang="en-US" sz="1800" b="1" dirty="0" smtClean="0"/>
              <a:t>   Faculty of Letters</a:t>
            </a:r>
            <a:r>
              <a:rPr lang="en-US" sz="1800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Chair of Underwater Archaeology </a:t>
            </a:r>
            <a:endParaRPr lang="el-GR" sz="1800" dirty="0" smtClean="0"/>
          </a:p>
        </p:txBody>
      </p:sp>
      <p:sp>
        <p:nvSpPr>
          <p:cNvPr id="9" name="Rectangle 4"/>
          <p:cNvSpPr>
            <a:spLocks noGrp="1"/>
          </p:cNvSpPr>
          <p:nvPr>
            <p:ph sz="quarter" idx="15"/>
          </p:nvPr>
        </p:nvSpPr>
        <p:spPr>
          <a:xfrm>
            <a:off x="323528" y="4953000"/>
            <a:ext cx="8226552" cy="788640"/>
          </a:xfrm>
        </p:spPr>
        <p:txBody>
          <a:bodyPr>
            <a:noAutofit/>
          </a:bodyPr>
          <a:lstStyle>
            <a:extLst/>
          </a:lstStyle>
          <a:p>
            <a:pPr marL="457200" indent="-457200"/>
            <a:r>
              <a:rPr lang="en-US" sz="1800" b="1" dirty="0" smtClean="0"/>
              <a:t>   Faculty of Engineering</a:t>
            </a:r>
            <a:endParaRPr lang="en-US" sz="1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/>
              <a:t>Marie Curie Chair of Excellence, TUMOURANGIO  </a:t>
            </a:r>
            <a:endParaRPr lang="el-G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50" y="6218862"/>
            <a:ext cx="2037290" cy="59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83704"/>
          </a:xfrm>
        </p:spPr>
        <p:txBody>
          <a:bodyPr>
            <a:noAutofit/>
          </a:bodyPr>
          <a:lstStyle>
            <a:extLst/>
          </a:lstStyle>
          <a:p>
            <a:r>
              <a:rPr lang="en-US" sz="2000" dirty="0" smtClean="0"/>
              <a:t>Next Goal- Establishment of 1 </a:t>
            </a:r>
            <a:r>
              <a:rPr lang="en-US" sz="2000" smtClean="0"/>
              <a:t>new Faculty</a:t>
            </a:r>
            <a:endParaRPr lang="en-US" sz="2000" dirty="0"/>
          </a:p>
        </p:txBody>
      </p:sp>
      <p:sp>
        <p:nvSpPr>
          <p:cNvPr id="31" name="Rectangle 4"/>
          <p:cNvSpPr>
            <a:spLocks noGrp="1"/>
          </p:cNvSpPr>
          <p:nvPr>
            <p:ph sz="quarter" idx="15"/>
          </p:nvPr>
        </p:nvSpPr>
        <p:spPr>
          <a:xfrm>
            <a:off x="301752" y="867544"/>
            <a:ext cx="8074152" cy="2849488"/>
          </a:xfrm>
        </p:spPr>
        <p:txBody>
          <a:bodyPr>
            <a:noAutofit/>
          </a:bodyPr>
          <a:lstStyle>
            <a:extLst/>
          </a:lstStyle>
          <a:p>
            <a:pPr marL="352425" lvl="0" indent="-352425">
              <a:buFont typeface="Arial" pitchFamily="34" charset="0"/>
              <a:buChar char="•"/>
            </a:pPr>
            <a:r>
              <a:rPr lang="en-US" sz="1800" dirty="0" smtClean="0"/>
              <a:t>School of Fine Arts</a:t>
            </a: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l-GR" sz="1800" dirty="0" smtClean="0"/>
              <a:t>9</a:t>
            </a:r>
            <a:r>
              <a:rPr lang="en-US" sz="1800" dirty="0" smtClean="0"/>
              <a:t> Faculties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l-GR" sz="1800" dirty="0" smtClean="0"/>
              <a:t>25 </a:t>
            </a:r>
            <a:r>
              <a:rPr lang="en-US" sz="1800" dirty="0" smtClean="0"/>
              <a:t>and more Departments</a:t>
            </a:r>
            <a:endParaRPr lang="el-GR" sz="1800" dirty="0" smtClean="0"/>
          </a:p>
          <a:p>
            <a:pPr marL="352425" indent="-352425">
              <a:buFont typeface="Arial" pitchFamily="34" charset="0"/>
              <a:buChar char="•"/>
            </a:pPr>
            <a:r>
              <a:rPr lang="el-GR" sz="1800" dirty="0" smtClean="0"/>
              <a:t>10.000 </a:t>
            </a:r>
            <a:r>
              <a:rPr lang="en-US" sz="1800" dirty="0" smtClean="0"/>
              <a:t>students</a:t>
            </a:r>
            <a:endParaRPr lang="el-GR" sz="1800" dirty="0" smtClean="0"/>
          </a:p>
          <a:p>
            <a:pPr marL="457200" indent="-457200">
              <a:buFont typeface="+mj-lt"/>
              <a:buAutoNum type="arabicPeriod"/>
            </a:pPr>
            <a:endParaRPr lang="el-GR" sz="180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3"/>
          </p:nvPr>
        </p:nvSpPr>
        <p:spPr>
          <a:xfrm>
            <a:off x="323528" y="1844824"/>
            <a:ext cx="8077200" cy="360040"/>
          </a:xfrm>
        </p:spPr>
        <p:txBody>
          <a:bodyPr>
            <a:noAutofit/>
          </a:bodyPr>
          <a:lstStyle>
            <a:extLst/>
          </a:lstStyle>
          <a:p>
            <a:r>
              <a:rPr lang="el-GR" sz="2000" dirty="0" smtClean="0"/>
              <a:t>2020: </a:t>
            </a:r>
            <a:r>
              <a:rPr lang="en-US" sz="2000" dirty="0" smtClean="0"/>
              <a:t>Completion of the new University Campus</a:t>
            </a:r>
            <a:endParaRPr lang="en-US" sz="2000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49246"/>
            <a:ext cx="4608512" cy="292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5304"/>
            <a:ext cx="2088232" cy="6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654</Words>
  <Application>Microsoft Office PowerPoint</Application>
  <PresentationFormat>On-screen Show (4:3)</PresentationFormat>
  <Paragraphs>255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Pitchbook</vt:lpstr>
      <vt:lpstr>University of cyprus at a glance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2010-06-17T09:03:31Z</dcterms:created>
  <dcterms:modified xsi:type="dcterms:W3CDTF">2013-07-11T08:02:19Z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