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1"/>
  </p:notesMasterIdLst>
  <p:sldIdLst>
    <p:sldId id="338" r:id="rId5"/>
    <p:sldId id="332" r:id="rId6"/>
    <p:sldId id="305" r:id="rId7"/>
    <p:sldId id="306" r:id="rId8"/>
    <p:sldId id="307" r:id="rId9"/>
    <p:sldId id="308" r:id="rId10"/>
    <p:sldId id="339" r:id="rId11"/>
    <p:sldId id="323" r:id="rId12"/>
    <p:sldId id="313" r:id="rId13"/>
    <p:sldId id="350" r:id="rId14"/>
    <p:sldId id="324" r:id="rId15"/>
    <p:sldId id="325" r:id="rId16"/>
    <p:sldId id="345" r:id="rId17"/>
    <p:sldId id="355" r:id="rId18"/>
    <p:sldId id="359" r:id="rId19"/>
    <p:sldId id="360" r:id="rId20"/>
    <p:sldId id="354" r:id="rId21"/>
    <p:sldId id="333" r:id="rId22"/>
    <p:sldId id="361" r:id="rId23"/>
    <p:sldId id="362" r:id="rId24"/>
    <p:sldId id="351" r:id="rId25"/>
    <p:sldId id="356" r:id="rId26"/>
    <p:sldId id="357" r:id="rId27"/>
    <p:sldId id="358" r:id="rId28"/>
    <p:sldId id="353" r:id="rId29"/>
    <p:sldId id="312" r:id="rId30"/>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DF4"/>
          </a:solidFill>
        </a:fill>
      </a:tcStyle>
    </a:wholeTbl>
    <a:band1H>
      <a:tcStyle>
        <a:tcBdr/>
        <a:fill>
          <a:solidFill>
            <a:srgbClr val="D0D8E8"/>
          </a:solidFill>
        </a:fill>
      </a:tcStyle>
    </a:band1H>
    <a:band2H>
      <a:tcStyle>
        <a:tcBdr/>
      </a:tcStyle>
    </a:band2H>
    <a:band1V>
      <a:tcStyle>
        <a:tcBdr/>
        <a:fill>
          <a:solidFill>
            <a:srgbClr val="D0D8E8"/>
          </a:solidFill>
        </a:fill>
      </a:tcStyle>
    </a:band1V>
    <a:band2V>
      <a:tcStyle>
        <a:tcBdr/>
      </a:tcStyle>
    </a:band2V>
    <a:lastCol>
      <a:tcTxStyle b="on">
        <a:font>
          <a:latin typeface="+mn-lt"/>
          <a:ea typeface="+mn-ea"/>
          <a:cs typeface="+mn-cs"/>
        </a:font>
        <a:srgbClr val="FFFFFF"/>
      </a:tcTxStyle>
      <a:tcStyle>
        <a:tcBdr/>
        <a:fill>
          <a:solidFill>
            <a:srgbClr val="4F81BD"/>
          </a:solidFill>
        </a:fill>
      </a:tcStyle>
    </a:lastCol>
    <a:firstCol>
      <a:tcTxStyle b="on">
        <a:font>
          <a:latin typeface="+mn-lt"/>
          <a:ea typeface="+mn-ea"/>
          <a:cs typeface="+mn-cs"/>
        </a:font>
        <a:srgbClr val="FFFFFF"/>
      </a:tcTxStyle>
      <a:tcStyle>
        <a:tcBdr/>
        <a:fill>
          <a:solidFill>
            <a:srgbClr val="4F81BD"/>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F81BD"/>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F81BD"/>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07"/>
    <p:restoredTop sz="94674"/>
  </p:normalViewPr>
  <p:slideViewPr>
    <p:cSldViewPr snapToGrid="0">
      <p:cViewPr varScale="1">
        <p:scale>
          <a:sx n="109" d="100"/>
          <a:sy n="109" d="100"/>
        </p:scale>
        <p:origin x="114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470CA-D2C3-E39A-0D87-ECDEFB037588}"/>
              </a:ext>
            </a:extLst>
          </p:cNvPr>
          <p:cNvSpPr txBox="1">
            <a:spLocks noGrp="1"/>
          </p:cNvSpPr>
          <p:nvPr>
            <p:ph type="hdr" sz="quarter"/>
          </p:nvPr>
        </p:nvSpPr>
        <p:spPr>
          <a:xfrm>
            <a:off x="0" y="0"/>
            <a:ext cx="2946397" cy="496884"/>
          </a:xfrm>
          <a:prstGeom prst="rect">
            <a:avLst/>
          </a:prstGeom>
          <a:noFill/>
          <a:ln>
            <a:noFill/>
          </a:ln>
        </p:spPr>
        <p:txBody>
          <a:bodyPr vert="horz" wrap="square" lIns="91430" tIns="45710" rIns="91430" bIns="45710" anchor="t" anchorCtr="0" compatLnSpc="1">
            <a:noAutofit/>
          </a:bodyPr>
          <a:lstStyle>
            <a:lvl1pPr marL="0" marR="0" lvl="0" indent="0" algn="l" defTabSz="914400" rtl="0" fontAlgn="auto" hangingPunct="1">
              <a:lnSpc>
                <a:spcPct val="100000"/>
              </a:lnSpc>
              <a:spcBef>
                <a:spcPts val="0"/>
              </a:spcBef>
              <a:spcAft>
                <a:spcPts val="0"/>
              </a:spcAft>
              <a:buNone/>
              <a:tabLst/>
              <a:defRPr lang="el-GR" sz="1200" b="0" i="0" u="none" strike="noStrike" kern="1200" cap="none" spc="0" baseline="0">
                <a:solidFill>
                  <a:srgbClr val="000000"/>
                </a:solidFill>
                <a:uFillTx/>
                <a:latin typeface="Calibri" pitchFamily="34"/>
                <a:cs typeface="Arial"/>
              </a:defRPr>
            </a:lvl1pPr>
          </a:lstStyle>
          <a:p>
            <a:pPr lvl="0"/>
            <a:endParaRPr lang="el-GR"/>
          </a:p>
        </p:txBody>
      </p:sp>
      <p:sp>
        <p:nvSpPr>
          <p:cNvPr id="3" name="Date Placeholder 2">
            <a:extLst>
              <a:ext uri="{FF2B5EF4-FFF2-40B4-BE49-F238E27FC236}">
                <a16:creationId xmlns:a16="http://schemas.microsoft.com/office/drawing/2014/main" id="{AE0E1F4D-EBBD-D62F-13D3-09A98F36C152}"/>
              </a:ext>
            </a:extLst>
          </p:cNvPr>
          <p:cNvSpPr txBox="1">
            <a:spLocks noGrp="1"/>
          </p:cNvSpPr>
          <p:nvPr>
            <p:ph type="dt" idx="1"/>
          </p:nvPr>
        </p:nvSpPr>
        <p:spPr>
          <a:xfrm>
            <a:off x="3849688" y="0"/>
            <a:ext cx="2946397" cy="496884"/>
          </a:xfrm>
          <a:prstGeom prst="rect">
            <a:avLst/>
          </a:prstGeom>
          <a:noFill/>
          <a:ln>
            <a:noFill/>
          </a:ln>
        </p:spPr>
        <p:txBody>
          <a:bodyPr vert="horz" wrap="square" lIns="91430" tIns="45710" rIns="91430" bIns="4571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pitchFamily="34"/>
                <a:cs typeface="Arial"/>
              </a:defRPr>
            </a:lvl1pPr>
          </a:lstStyle>
          <a:p>
            <a:pPr lvl="0"/>
            <a:fld id="{4E1F8B34-2801-8A45-82B5-FD3F84AF6338}" type="datetime1">
              <a:rPr lang="en-US"/>
              <a:pPr lvl="0"/>
              <a:t>10/26/2022</a:t>
            </a:fld>
            <a:endParaRPr lang="en-US"/>
          </a:p>
        </p:txBody>
      </p:sp>
      <p:sp>
        <p:nvSpPr>
          <p:cNvPr id="4" name="Slide Image Placeholder 3">
            <a:extLst>
              <a:ext uri="{FF2B5EF4-FFF2-40B4-BE49-F238E27FC236}">
                <a16:creationId xmlns:a16="http://schemas.microsoft.com/office/drawing/2014/main" id="{F857FFAA-E9D8-CB55-949B-467460C9F191}"/>
              </a:ext>
            </a:extLst>
          </p:cNvPr>
          <p:cNvSpPr>
            <a:spLocks noGrp="1" noRot="1" noChangeAspect="1"/>
          </p:cNvSpPr>
          <p:nvPr>
            <p:ph type="sldImg" idx="2"/>
          </p:nvPr>
        </p:nvSpPr>
        <p:spPr>
          <a:xfrm>
            <a:off x="917572" y="744541"/>
            <a:ext cx="4962521" cy="3722686"/>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290F268F-6B7B-E60F-5AD9-45584CB310CA}"/>
              </a:ext>
            </a:extLst>
          </p:cNvPr>
          <p:cNvSpPr txBox="1">
            <a:spLocks noGrp="1"/>
          </p:cNvSpPr>
          <p:nvPr>
            <p:ph type="body" sz="quarter" idx="3"/>
          </p:nvPr>
        </p:nvSpPr>
        <p:spPr>
          <a:xfrm>
            <a:off x="679454" y="4714875"/>
            <a:ext cx="5438778" cy="4467228"/>
          </a:xfrm>
          <a:prstGeom prst="rect">
            <a:avLst/>
          </a:prstGeom>
          <a:noFill/>
          <a:ln>
            <a:noFill/>
          </a:ln>
        </p:spPr>
        <p:txBody>
          <a:bodyPr vert="horz" wrap="square" lIns="91430" tIns="45710" rIns="91430" bIns="4571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7FA77FB-04A2-E9A6-9184-0A14EB11D614}"/>
              </a:ext>
            </a:extLst>
          </p:cNvPr>
          <p:cNvSpPr txBox="1">
            <a:spLocks noGrp="1"/>
          </p:cNvSpPr>
          <p:nvPr>
            <p:ph type="ftr" sz="quarter" idx="4"/>
          </p:nvPr>
        </p:nvSpPr>
        <p:spPr>
          <a:xfrm>
            <a:off x="0" y="9428158"/>
            <a:ext cx="2946397" cy="496884"/>
          </a:xfrm>
          <a:prstGeom prst="rect">
            <a:avLst/>
          </a:prstGeom>
          <a:noFill/>
          <a:ln>
            <a:noFill/>
          </a:ln>
        </p:spPr>
        <p:txBody>
          <a:bodyPr vert="horz" wrap="square" lIns="91430" tIns="45710" rIns="91430" bIns="45710" anchor="b" anchorCtr="0" compatLnSpc="1">
            <a:noAutofit/>
          </a:bodyPr>
          <a:lstStyle>
            <a:lvl1pPr marL="0" marR="0" lvl="0" indent="0" algn="l" defTabSz="914400" rtl="0" fontAlgn="auto" hangingPunct="1">
              <a:lnSpc>
                <a:spcPct val="100000"/>
              </a:lnSpc>
              <a:spcBef>
                <a:spcPts val="0"/>
              </a:spcBef>
              <a:spcAft>
                <a:spcPts val="0"/>
              </a:spcAft>
              <a:buNone/>
              <a:tabLst/>
              <a:defRPr lang="el-GR" sz="1200" b="0" i="0" u="none" strike="noStrike" kern="1200" cap="none" spc="0" baseline="0">
                <a:solidFill>
                  <a:srgbClr val="000000"/>
                </a:solidFill>
                <a:uFillTx/>
                <a:latin typeface="Calibri" pitchFamily="34"/>
                <a:cs typeface="Arial"/>
              </a:defRPr>
            </a:lvl1pPr>
          </a:lstStyle>
          <a:p>
            <a:pPr lvl="0"/>
            <a:endParaRPr lang="el-GR"/>
          </a:p>
        </p:txBody>
      </p:sp>
      <p:sp>
        <p:nvSpPr>
          <p:cNvPr id="7" name="Slide Number Placeholder 6">
            <a:extLst>
              <a:ext uri="{FF2B5EF4-FFF2-40B4-BE49-F238E27FC236}">
                <a16:creationId xmlns:a16="http://schemas.microsoft.com/office/drawing/2014/main" id="{18CE19FE-CAE7-5D3F-2A9C-F92F11AFCDE6}"/>
              </a:ext>
            </a:extLst>
          </p:cNvPr>
          <p:cNvSpPr txBox="1">
            <a:spLocks noGrp="1"/>
          </p:cNvSpPr>
          <p:nvPr>
            <p:ph type="sldNum" sz="quarter" idx="5"/>
          </p:nvPr>
        </p:nvSpPr>
        <p:spPr>
          <a:xfrm>
            <a:off x="3849688" y="9428158"/>
            <a:ext cx="2946397" cy="496884"/>
          </a:xfrm>
          <a:prstGeom prst="rect">
            <a:avLst/>
          </a:prstGeom>
          <a:noFill/>
          <a:ln>
            <a:noFill/>
          </a:ln>
        </p:spPr>
        <p:txBody>
          <a:bodyPr vert="horz" wrap="square" lIns="91430" tIns="45710" rIns="91430" bIns="4571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pitchFamily="34"/>
                <a:cs typeface="Arial" pitchFamily="34"/>
              </a:defRPr>
            </a:lvl1pPr>
          </a:lstStyle>
          <a:p>
            <a:pPr lvl="0"/>
            <a:fld id="{7A651A93-CDA7-0544-91D1-5811F5D5A3D9}" type="slidenum">
              <a:t>‹#›</a:t>
            </a:fld>
            <a:endParaRPr lang="en-US"/>
          </a:p>
        </p:txBody>
      </p:sp>
    </p:spTree>
    <p:extLst>
      <p:ext uri="{BB962C8B-B14F-4D97-AF65-F5344CB8AC3E}">
        <p14:creationId xmlns:p14="http://schemas.microsoft.com/office/powerpoint/2010/main" val="1135943166"/>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EAB5AB8-51C9-847C-B16F-244C77CA251D}"/>
              </a:ext>
            </a:extLst>
          </p:cNvPr>
          <p:cNvSpPr>
            <a:spLocks noGrp="1" noRot="1" noChangeAspect="1"/>
          </p:cNvSpPr>
          <p:nvPr>
            <p:ph type="sldImg"/>
          </p:nvPr>
        </p:nvSpPr>
        <p:spPr>
          <a:xfrm>
            <a:off x="917575" y="744538"/>
            <a:ext cx="4962525" cy="3722687"/>
          </a:xfrm>
        </p:spPr>
      </p:sp>
      <p:sp>
        <p:nvSpPr>
          <p:cNvPr id="3" name="Θέση σημειώσεων 2">
            <a:extLst>
              <a:ext uri="{FF2B5EF4-FFF2-40B4-BE49-F238E27FC236}">
                <a16:creationId xmlns:a16="http://schemas.microsoft.com/office/drawing/2014/main" id="{2A9EF09E-AA00-7BEA-1A02-2E3E300E96D9}"/>
              </a:ext>
            </a:extLst>
          </p:cNvPr>
          <p:cNvSpPr txBox="1">
            <a:spLocks noGrp="1"/>
          </p:cNvSpPr>
          <p:nvPr>
            <p:ph type="body" sz="quarter"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3007D23-CB87-99E3-D8DC-41FD72C9FC21}"/>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34D9A15-582C-244E-A0C3-1E22EE2EE1E8}" type="slidenum">
              <a:t>1</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9991AB4-DC0E-2BB0-0505-AF9F6F666484}"/>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84FD88B5-DA54-3E2C-9152-46C71EA3AEA7}"/>
              </a:ext>
            </a:extLst>
          </p:cNvPr>
          <p:cNvSpPr txBox="1">
            <a:spLocks noGrp="1"/>
          </p:cNvSpPr>
          <p:nvPr>
            <p:ph type="body" sz="quarter"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95A7B75-5578-09DE-2D11-A9ECA4B5F579}"/>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EB6A744-B62A-4C40-AE67-0D071A5C0C85}" type="slidenum">
              <a:t>10</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3AC1B-3818-F6F4-D793-CBBDE7C51A1B}"/>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759DD76B-EAFD-40A2-B07B-B6014C7CA81A}"/>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5E714BFE-D143-2146-5B96-ED5F61F6632A}"/>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19FB10-3838-A34E-A080-A3D2E07D85CC}" type="slidenum">
              <a:t>11</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056E6-C7A6-E05D-0F0D-0264A2D7B5D2}"/>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1EB3BA02-ADDB-930C-CACC-0DE65081202D}"/>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B7FCA266-D910-483B-6E4B-D9B4DAA2EFDB}"/>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F63F5C-FA25-ED4E-A910-D818AE2EB9F5}" type="slidenum">
              <a:t>12</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307BE-9F06-2028-7972-215EF172DDFD}"/>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D5CE2E9C-0785-D800-AA68-72E5E78EEBB4}"/>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CCAFD24A-CA85-D6C8-525F-D3465A942D90}"/>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D1E22E-EB1D-D340-AAB0-B32CE9170046}" type="slidenum">
              <a:t>18</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0A05E690-895E-4D48-D1D8-C0BA6FD54E14}"/>
              </a:ext>
            </a:extLst>
          </p:cNvPr>
          <p:cNvSpPr>
            <a:spLocks noGrp="1" noRot="1" noChangeAspect="1"/>
          </p:cNvSpPr>
          <p:nvPr>
            <p:ph type="sldImg"/>
          </p:nvPr>
        </p:nvSpPr>
        <p:spPr>
          <a:xfrm>
            <a:off x="917575" y="744538"/>
            <a:ext cx="4962525" cy="3722687"/>
          </a:xfrm>
          <a:ln w="12701">
            <a:solidFill>
              <a:srgbClr val="000000"/>
            </a:solidFill>
            <a:prstDash val="solid"/>
            <a:miter/>
          </a:ln>
        </p:spPr>
      </p:sp>
      <p:sp>
        <p:nvSpPr>
          <p:cNvPr id="3" name="Θέση σημειώσεων 2">
            <a:extLst>
              <a:ext uri="{FF2B5EF4-FFF2-40B4-BE49-F238E27FC236}">
                <a16:creationId xmlns:a16="http://schemas.microsoft.com/office/drawing/2014/main" id="{E1AD86F3-0FB4-6AD0-7678-61D3599B7C7B}"/>
              </a:ext>
            </a:extLst>
          </p:cNvPr>
          <p:cNvSpPr txBox="1">
            <a:spLocks noGrp="1"/>
          </p:cNvSpPr>
          <p:nvPr>
            <p:ph type="body" sz="quarter"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EECEC0B-E7D4-B7D1-12DE-3570B2471B72}"/>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0906995-2BDA-0645-8046-FCE6192BB843}" type="slidenum">
              <a:t>26</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6B677-8AC4-5058-45E4-2F73981A7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B7C22-295C-A54A-2CA5-EC0793D764FB}"/>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5BBB5865-44EA-E459-6F3A-D98750CCBBA6}"/>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4086255-E726-344F-B385-169C832C4D25}" type="slidenum">
              <a:t>2</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C0535-D31D-DD22-5F43-E91612F32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09020-C195-3759-8BCA-CBAB2D634BF9}"/>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F75085B8-A1F6-175B-68FA-4FC1BCFFED35}"/>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F0E25D-4AC7-F74A-BBF5-B4283515C95F}" type="slidenum">
              <a:t>3</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241DD-33EA-0D26-0A6C-55E355CF7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00D5A-ADE7-3FFF-8999-0C2A684E4FDC}"/>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DC1D97D5-53FA-33CF-C171-DDE0787DDD0A}"/>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9DAD85-FA9B-BA41-9E43-F84DCFAEDB27}" type="slidenum">
              <a:t>4</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3DEE0BB-5B14-70EE-00BF-FE537B10AE46}"/>
              </a:ext>
            </a:extLst>
          </p:cNvPr>
          <p:cNvSpPr>
            <a:spLocks noGrp="1" noRot="1" noChangeAspect="1"/>
          </p:cNvSpPr>
          <p:nvPr>
            <p:ph type="sldImg"/>
          </p:nvPr>
        </p:nvSpPr>
        <p:spPr>
          <a:ln w="12701">
            <a:solidFill>
              <a:srgbClr val="000000"/>
            </a:solidFill>
            <a:prstDash val="solid"/>
            <a:miter/>
          </a:ln>
        </p:spPr>
      </p:sp>
      <p:sp>
        <p:nvSpPr>
          <p:cNvPr id="3" name="Θέση σημειώσεων 2">
            <a:extLst>
              <a:ext uri="{FF2B5EF4-FFF2-40B4-BE49-F238E27FC236}">
                <a16:creationId xmlns:a16="http://schemas.microsoft.com/office/drawing/2014/main" id="{DB7CAF37-508B-07B8-4A47-B6ED37E95F36}"/>
              </a:ext>
            </a:extLst>
          </p:cNvPr>
          <p:cNvSpPr txBox="1">
            <a:spLocks noGrp="1"/>
          </p:cNvSpPr>
          <p:nvPr>
            <p:ph type="body" sz="quarter"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382E119-1218-27EE-DFFD-C34CB59C67BD}"/>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DB24FDD-4C9A-4B41-8809-416E18628236}" type="slidenum">
              <a:t>5</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918C2-BC00-4A83-CEB4-8E7118AC2681}"/>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04C4364F-7192-DF8B-D471-6B3FAA199602}"/>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39248304-46AB-F070-A5E3-11B120A3C16B}"/>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D63917-D4AF-EC4D-A8D6-1CBA70CB1517}" type="slidenum">
              <a:t>6</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82ADB6A-B5D0-CA51-16EA-3DDDD1AC41D6}"/>
              </a:ext>
            </a:extLst>
          </p:cNvPr>
          <p:cNvSpPr>
            <a:spLocks noGrp="1" noRot="1" noChangeAspect="1"/>
          </p:cNvSpPr>
          <p:nvPr>
            <p:ph type="sldImg"/>
          </p:nvPr>
        </p:nvSpPr>
        <p:spPr>
          <a:xfrm>
            <a:off x="917575" y="744538"/>
            <a:ext cx="4962525" cy="3722687"/>
          </a:xfrm>
        </p:spPr>
      </p:sp>
      <p:sp>
        <p:nvSpPr>
          <p:cNvPr id="3" name="Θέση σημειώσεων 2">
            <a:extLst>
              <a:ext uri="{FF2B5EF4-FFF2-40B4-BE49-F238E27FC236}">
                <a16:creationId xmlns:a16="http://schemas.microsoft.com/office/drawing/2014/main" id="{7072B03B-ADF8-E904-5123-9C1422872C15}"/>
              </a:ext>
            </a:extLst>
          </p:cNvPr>
          <p:cNvSpPr txBox="1">
            <a:spLocks noGrp="1"/>
          </p:cNvSpPr>
          <p:nvPr>
            <p:ph type="body" sz="quarter"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BB65D4D-5C0E-9186-3D1D-572C7253E489}"/>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1315C69-CECA-DA4F-8A1E-FDB9ACE6081B}" type="slidenum">
              <a:t>7</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DCB24-BB5E-D298-E5C8-BE5BB4400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AD370-6C00-B3EC-F3CA-96FB9289C8D6}"/>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8C5C7D6B-9C87-1092-6E4F-72F8C3A8E67C}"/>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0BA426-2929-134C-8A7A-9B1B6F12C1B6}" type="slidenum">
              <a:t>8</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290DE-C369-ECB3-27C9-480893095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5E857-69AA-847D-3D7B-A4B8229D7306}"/>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E27E3399-0CEF-725B-FAFC-61C75E2CA5FA}"/>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E26448-6B9C-FA4C-B153-921D66105BA7}" type="slidenum">
              <a:t>9</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3B23-6D71-C9EA-91CB-A6897AECF211}"/>
              </a:ext>
            </a:extLst>
          </p:cNvPr>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a:extLst>
              <a:ext uri="{FF2B5EF4-FFF2-40B4-BE49-F238E27FC236}">
                <a16:creationId xmlns:a16="http://schemas.microsoft.com/office/drawing/2014/main" id="{49FEAD3E-235F-9FB0-4E81-F57D68799542}"/>
              </a:ext>
            </a:extLst>
          </p:cNvPr>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7875AF37-85DB-3E24-8DE9-4D8CD496B47E}"/>
              </a:ext>
            </a:extLst>
          </p:cNvPr>
          <p:cNvSpPr txBox="1">
            <a:spLocks noGrp="1"/>
          </p:cNvSpPr>
          <p:nvPr>
            <p:ph type="dt" sz="half" idx="7"/>
          </p:nvPr>
        </p:nvSpPr>
        <p:spPr/>
        <p:txBody>
          <a:bodyPr/>
          <a:lstStyle>
            <a:lvl1pPr>
              <a:defRPr/>
            </a:lvl1pPr>
          </a:lstStyle>
          <a:p>
            <a:pPr lvl="0"/>
            <a:fld id="{0C5825B4-AC73-0F46-BBBD-AEDB1EE514A6}" type="datetime1">
              <a:rPr lang="en-US"/>
              <a:pPr lvl="0"/>
              <a:t>10/26/2022</a:t>
            </a:fld>
            <a:endParaRPr lang="en-US"/>
          </a:p>
        </p:txBody>
      </p:sp>
      <p:sp>
        <p:nvSpPr>
          <p:cNvPr id="5" name="Footer Placeholder 4">
            <a:extLst>
              <a:ext uri="{FF2B5EF4-FFF2-40B4-BE49-F238E27FC236}">
                <a16:creationId xmlns:a16="http://schemas.microsoft.com/office/drawing/2014/main" id="{B8C5B6CE-0957-4D05-5A08-7E935065363E}"/>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ADF8CB6E-C89B-82D5-1D35-8A341D05A0C7}"/>
              </a:ext>
            </a:extLst>
          </p:cNvPr>
          <p:cNvSpPr txBox="1">
            <a:spLocks noGrp="1"/>
          </p:cNvSpPr>
          <p:nvPr>
            <p:ph type="sldNum" sz="quarter" idx="8"/>
          </p:nvPr>
        </p:nvSpPr>
        <p:spPr/>
        <p:txBody>
          <a:bodyPr/>
          <a:lstStyle>
            <a:lvl1pPr>
              <a:defRPr/>
            </a:lvl1pPr>
          </a:lstStyle>
          <a:p>
            <a:pPr lvl="0"/>
            <a:fld id="{30A5BC57-BDEC-DB47-88CF-90D405772A3A}" type="slidenum">
              <a:t>‹#›</a:t>
            </a:fld>
            <a:endParaRPr lang="en-US"/>
          </a:p>
        </p:txBody>
      </p:sp>
    </p:spTree>
    <p:extLst>
      <p:ext uri="{BB962C8B-B14F-4D97-AF65-F5344CB8AC3E}">
        <p14:creationId xmlns:p14="http://schemas.microsoft.com/office/powerpoint/2010/main" val="309997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EB32-E493-CB66-E575-4DE5F50B66C5}"/>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6DDAC880-0843-0AB2-34AC-3DDBDE49CC46}"/>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47854-8477-6782-183A-92D29E9EADA8}"/>
              </a:ext>
            </a:extLst>
          </p:cNvPr>
          <p:cNvSpPr txBox="1">
            <a:spLocks noGrp="1"/>
          </p:cNvSpPr>
          <p:nvPr>
            <p:ph type="dt" sz="half" idx="7"/>
          </p:nvPr>
        </p:nvSpPr>
        <p:spPr/>
        <p:txBody>
          <a:bodyPr/>
          <a:lstStyle>
            <a:lvl1pPr>
              <a:defRPr/>
            </a:lvl1pPr>
          </a:lstStyle>
          <a:p>
            <a:pPr lvl="0"/>
            <a:fld id="{FEABFBD4-2071-1B43-BBDC-345DC0B2108C}" type="datetime1">
              <a:rPr lang="en-US"/>
              <a:pPr lvl="0"/>
              <a:t>10/26/2022</a:t>
            </a:fld>
            <a:endParaRPr lang="en-US"/>
          </a:p>
        </p:txBody>
      </p:sp>
      <p:sp>
        <p:nvSpPr>
          <p:cNvPr id="5" name="Footer Placeholder 4">
            <a:extLst>
              <a:ext uri="{FF2B5EF4-FFF2-40B4-BE49-F238E27FC236}">
                <a16:creationId xmlns:a16="http://schemas.microsoft.com/office/drawing/2014/main" id="{5466101F-A9FE-433C-1D3E-D4DDA7F8482B}"/>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71F14770-74C1-4995-DEA0-74764FDE9680}"/>
              </a:ext>
            </a:extLst>
          </p:cNvPr>
          <p:cNvSpPr txBox="1">
            <a:spLocks noGrp="1"/>
          </p:cNvSpPr>
          <p:nvPr>
            <p:ph type="sldNum" sz="quarter" idx="8"/>
          </p:nvPr>
        </p:nvSpPr>
        <p:spPr/>
        <p:txBody>
          <a:bodyPr/>
          <a:lstStyle>
            <a:lvl1pPr>
              <a:defRPr/>
            </a:lvl1pPr>
          </a:lstStyle>
          <a:p>
            <a:pPr lvl="0"/>
            <a:fld id="{735509EC-A4D7-7045-83F8-DFFF8E4C5AC6}" type="slidenum">
              <a:t>‹#›</a:t>
            </a:fld>
            <a:endParaRPr lang="en-US"/>
          </a:p>
        </p:txBody>
      </p:sp>
    </p:spTree>
    <p:extLst>
      <p:ext uri="{BB962C8B-B14F-4D97-AF65-F5344CB8AC3E}">
        <p14:creationId xmlns:p14="http://schemas.microsoft.com/office/powerpoint/2010/main" val="265468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236E09-F75F-81C3-4514-5AA6CFB8297B}"/>
              </a:ext>
            </a:extLst>
          </p:cNvPr>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5FCD1685-D833-4BC0-6D51-2CE5FD2333EE}"/>
              </a:ext>
            </a:extLst>
          </p:cNvPr>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223A1-01AE-309F-C3A3-4567580F4245}"/>
              </a:ext>
            </a:extLst>
          </p:cNvPr>
          <p:cNvSpPr txBox="1">
            <a:spLocks noGrp="1"/>
          </p:cNvSpPr>
          <p:nvPr>
            <p:ph type="dt" sz="half" idx="7"/>
          </p:nvPr>
        </p:nvSpPr>
        <p:spPr/>
        <p:txBody>
          <a:bodyPr/>
          <a:lstStyle>
            <a:lvl1pPr>
              <a:defRPr/>
            </a:lvl1pPr>
          </a:lstStyle>
          <a:p>
            <a:pPr lvl="0"/>
            <a:fld id="{3466BB4B-E9C5-DD47-89EB-909CC5513408}" type="datetime1">
              <a:rPr lang="en-US"/>
              <a:pPr lvl="0"/>
              <a:t>10/26/2022</a:t>
            </a:fld>
            <a:endParaRPr lang="en-US"/>
          </a:p>
        </p:txBody>
      </p:sp>
      <p:sp>
        <p:nvSpPr>
          <p:cNvPr id="5" name="Footer Placeholder 4">
            <a:extLst>
              <a:ext uri="{FF2B5EF4-FFF2-40B4-BE49-F238E27FC236}">
                <a16:creationId xmlns:a16="http://schemas.microsoft.com/office/drawing/2014/main" id="{DEA24DB3-983A-C9BD-0718-069172236CDE}"/>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518AA642-AA40-6B22-37E5-810B2AAD684A}"/>
              </a:ext>
            </a:extLst>
          </p:cNvPr>
          <p:cNvSpPr txBox="1">
            <a:spLocks noGrp="1"/>
          </p:cNvSpPr>
          <p:nvPr>
            <p:ph type="sldNum" sz="quarter" idx="8"/>
          </p:nvPr>
        </p:nvSpPr>
        <p:spPr/>
        <p:txBody>
          <a:bodyPr/>
          <a:lstStyle>
            <a:lvl1pPr>
              <a:defRPr/>
            </a:lvl1pPr>
          </a:lstStyle>
          <a:p>
            <a:pPr lvl="0"/>
            <a:fld id="{9D8D8329-4C34-3040-868E-3C804AFDECAB}" type="slidenum">
              <a:t>‹#›</a:t>
            </a:fld>
            <a:endParaRPr lang="en-US"/>
          </a:p>
        </p:txBody>
      </p:sp>
    </p:spTree>
    <p:extLst>
      <p:ext uri="{BB962C8B-B14F-4D97-AF65-F5344CB8AC3E}">
        <p14:creationId xmlns:p14="http://schemas.microsoft.com/office/powerpoint/2010/main" val="311282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8B123-1A7B-76E0-EA97-1F5C2060AE1A}"/>
              </a:ext>
            </a:extLst>
          </p:cNvPr>
          <p:cNvSpPr txBox="1">
            <a:spLocks noGrp="1"/>
          </p:cNvSpPr>
          <p:nvPr>
            <p:ph type="ctrTitle"/>
          </p:nvPr>
        </p:nvSpPr>
        <p:spPr>
          <a:xfrm>
            <a:off x="1143000" y="1122361"/>
            <a:ext cx="6858000" cy="2387598"/>
          </a:xfrm>
        </p:spPr>
        <p:txBody>
          <a:bodyPr anchor="b" anchorCtr="1"/>
          <a:lstStyle>
            <a:lvl1pPr algn="ctr">
              <a:defRPr sz="6000"/>
            </a:lvl1pPr>
          </a:lstStyle>
          <a:p>
            <a:pPr lvl="0"/>
            <a:r>
              <a:rPr lang="en-US"/>
              <a:t>Click to edit Master title style</a:t>
            </a:r>
            <a:endParaRPr lang="el-GR"/>
          </a:p>
        </p:txBody>
      </p:sp>
      <p:sp>
        <p:nvSpPr>
          <p:cNvPr id="3" name="Subtitle 2">
            <a:extLst>
              <a:ext uri="{FF2B5EF4-FFF2-40B4-BE49-F238E27FC236}">
                <a16:creationId xmlns:a16="http://schemas.microsoft.com/office/drawing/2014/main" id="{746647E3-9624-2D1E-5482-E04E6A6E31D2}"/>
              </a:ext>
            </a:extLst>
          </p:cNvPr>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en-US"/>
              <a:t>Click to edit Master subtitle style</a:t>
            </a:r>
            <a:endParaRPr lang="el-GR"/>
          </a:p>
        </p:txBody>
      </p:sp>
      <p:sp>
        <p:nvSpPr>
          <p:cNvPr id="4" name="Date Placeholder 3">
            <a:extLst>
              <a:ext uri="{FF2B5EF4-FFF2-40B4-BE49-F238E27FC236}">
                <a16:creationId xmlns:a16="http://schemas.microsoft.com/office/drawing/2014/main" id="{F33590FE-675D-1C53-1DDC-C1F84EB88552}"/>
              </a:ext>
            </a:extLst>
          </p:cNvPr>
          <p:cNvSpPr txBox="1">
            <a:spLocks noGrp="1"/>
          </p:cNvSpPr>
          <p:nvPr>
            <p:ph type="dt" sz="half" idx="7"/>
          </p:nvPr>
        </p:nvSpPr>
        <p:spPr/>
        <p:txBody>
          <a:bodyPr/>
          <a:lstStyle>
            <a:lvl1pPr>
              <a:defRPr/>
            </a:lvl1pPr>
          </a:lstStyle>
          <a:p>
            <a:pPr lvl="0"/>
            <a:fld id="{4CF6ABB0-4D83-A448-9D94-B80D1347884A}" type="datetime1">
              <a:rPr lang="el-GR"/>
              <a:pPr lvl="0"/>
              <a:t>26/10/2022</a:t>
            </a:fld>
            <a:endParaRPr lang="el-GR"/>
          </a:p>
        </p:txBody>
      </p:sp>
      <p:sp>
        <p:nvSpPr>
          <p:cNvPr id="5" name="Footer Placeholder 4">
            <a:extLst>
              <a:ext uri="{FF2B5EF4-FFF2-40B4-BE49-F238E27FC236}">
                <a16:creationId xmlns:a16="http://schemas.microsoft.com/office/drawing/2014/main" id="{CEE92886-C1CB-15C3-A3F2-74514606A54D}"/>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5DA56EF3-B608-048B-387E-8C34FE0F5456}"/>
              </a:ext>
            </a:extLst>
          </p:cNvPr>
          <p:cNvSpPr txBox="1">
            <a:spLocks noGrp="1"/>
          </p:cNvSpPr>
          <p:nvPr>
            <p:ph type="sldNum" sz="quarter" idx="8"/>
          </p:nvPr>
        </p:nvSpPr>
        <p:spPr/>
        <p:txBody>
          <a:bodyPr/>
          <a:lstStyle>
            <a:lvl1pPr>
              <a:defRPr/>
            </a:lvl1pPr>
          </a:lstStyle>
          <a:p>
            <a:pPr lvl="0"/>
            <a:fld id="{316CCA82-32A9-794C-A053-43CEEBE9B9D6}" type="slidenum">
              <a:t>‹#›</a:t>
            </a:fld>
            <a:endParaRPr lang="el-GR"/>
          </a:p>
        </p:txBody>
      </p:sp>
    </p:spTree>
    <p:extLst>
      <p:ext uri="{BB962C8B-B14F-4D97-AF65-F5344CB8AC3E}">
        <p14:creationId xmlns:p14="http://schemas.microsoft.com/office/powerpoint/2010/main" val="492612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5863-4B65-9626-C2EF-FCB02BBA1263}"/>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B447167A-9193-D13E-D217-ABBC3E155F6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03A293E-3E8C-3EB1-9F23-10A57EA9D145}"/>
              </a:ext>
            </a:extLst>
          </p:cNvPr>
          <p:cNvSpPr txBox="1">
            <a:spLocks noGrp="1"/>
          </p:cNvSpPr>
          <p:nvPr>
            <p:ph type="dt" sz="half" idx="7"/>
          </p:nvPr>
        </p:nvSpPr>
        <p:spPr/>
        <p:txBody>
          <a:bodyPr/>
          <a:lstStyle>
            <a:lvl1pPr>
              <a:defRPr/>
            </a:lvl1pPr>
          </a:lstStyle>
          <a:p>
            <a:pPr lvl="0"/>
            <a:fld id="{76740357-1333-BC4F-9F6D-AFB4838CC672}" type="datetime1">
              <a:rPr lang="el-GR"/>
              <a:pPr lvl="0"/>
              <a:t>26/10/2022</a:t>
            </a:fld>
            <a:endParaRPr lang="el-GR"/>
          </a:p>
        </p:txBody>
      </p:sp>
      <p:sp>
        <p:nvSpPr>
          <p:cNvPr id="5" name="Footer Placeholder 4">
            <a:extLst>
              <a:ext uri="{FF2B5EF4-FFF2-40B4-BE49-F238E27FC236}">
                <a16:creationId xmlns:a16="http://schemas.microsoft.com/office/drawing/2014/main" id="{BB210DD1-BD6D-A657-B1DA-4B94680C52D0}"/>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3B905643-467B-715C-CF22-06E9CEE24C92}"/>
              </a:ext>
            </a:extLst>
          </p:cNvPr>
          <p:cNvSpPr txBox="1">
            <a:spLocks noGrp="1"/>
          </p:cNvSpPr>
          <p:nvPr>
            <p:ph type="sldNum" sz="quarter" idx="8"/>
          </p:nvPr>
        </p:nvSpPr>
        <p:spPr/>
        <p:txBody>
          <a:bodyPr/>
          <a:lstStyle>
            <a:lvl1pPr>
              <a:defRPr/>
            </a:lvl1pPr>
          </a:lstStyle>
          <a:p>
            <a:pPr lvl="0"/>
            <a:fld id="{F4F50312-BB74-5B42-BCE9-57B6CD66BA52}" type="slidenum">
              <a:t>‹#›</a:t>
            </a:fld>
            <a:endParaRPr lang="el-GR"/>
          </a:p>
        </p:txBody>
      </p:sp>
    </p:spTree>
    <p:extLst>
      <p:ext uri="{BB962C8B-B14F-4D97-AF65-F5344CB8AC3E}">
        <p14:creationId xmlns:p14="http://schemas.microsoft.com/office/powerpoint/2010/main" val="896119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C15EC-86FE-4A09-E0E9-18AD61024E27}"/>
              </a:ext>
            </a:extLst>
          </p:cNvPr>
          <p:cNvSpPr txBox="1">
            <a:spLocks noGrp="1"/>
          </p:cNvSpPr>
          <p:nvPr>
            <p:ph type="title"/>
          </p:nvPr>
        </p:nvSpPr>
        <p:spPr>
          <a:xfrm>
            <a:off x="623885" y="1709735"/>
            <a:ext cx="7886700" cy="2852735"/>
          </a:xfrm>
        </p:spPr>
        <p:txBody>
          <a:bodyPr anchor="b"/>
          <a:lstStyle>
            <a:lvl1pPr>
              <a:defRPr sz="6000"/>
            </a:lvl1p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F64D67D9-31B6-2EE2-3B5E-EEC0980AD1CC}"/>
              </a:ext>
            </a:extLst>
          </p:cNvPr>
          <p:cNvSpPr txBox="1">
            <a:spLocks noGrp="1"/>
          </p:cNvSpPr>
          <p:nvPr>
            <p:ph type="body" idx="1"/>
          </p:nvPr>
        </p:nvSpPr>
        <p:spPr>
          <a:xfrm>
            <a:off x="623885" y="4589465"/>
            <a:ext cx="78867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46017CE-797D-3181-B451-4977F77A6115}"/>
              </a:ext>
            </a:extLst>
          </p:cNvPr>
          <p:cNvSpPr txBox="1">
            <a:spLocks noGrp="1"/>
          </p:cNvSpPr>
          <p:nvPr>
            <p:ph type="dt" sz="half" idx="7"/>
          </p:nvPr>
        </p:nvSpPr>
        <p:spPr/>
        <p:txBody>
          <a:bodyPr/>
          <a:lstStyle>
            <a:lvl1pPr>
              <a:defRPr/>
            </a:lvl1pPr>
          </a:lstStyle>
          <a:p>
            <a:pPr lvl="0"/>
            <a:fld id="{8D19A276-775F-DD46-A660-2FF09781F7E7}" type="datetime1">
              <a:rPr lang="el-GR"/>
              <a:pPr lvl="0"/>
              <a:t>26/10/2022</a:t>
            </a:fld>
            <a:endParaRPr lang="el-GR"/>
          </a:p>
        </p:txBody>
      </p:sp>
      <p:sp>
        <p:nvSpPr>
          <p:cNvPr id="5" name="Footer Placeholder 4">
            <a:extLst>
              <a:ext uri="{FF2B5EF4-FFF2-40B4-BE49-F238E27FC236}">
                <a16:creationId xmlns:a16="http://schemas.microsoft.com/office/drawing/2014/main" id="{D22E5843-15A4-D64E-B616-EA66724D375A}"/>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2478F45D-31BE-6DE4-F7A0-91462514567C}"/>
              </a:ext>
            </a:extLst>
          </p:cNvPr>
          <p:cNvSpPr txBox="1">
            <a:spLocks noGrp="1"/>
          </p:cNvSpPr>
          <p:nvPr>
            <p:ph type="sldNum" sz="quarter" idx="8"/>
          </p:nvPr>
        </p:nvSpPr>
        <p:spPr/>
        <p:txBody>
          <a:bodyPr/>
          <a:lstStyle>
            <a:lvl1pPr>
              <a:defRPr/>
            </a:lvl1pPr>
          </a:lstStyle>
          <a:p>
            <a:pPr lvl="0"/>
            <a:fld id="{3FE35384-2F92-E948-86AA-F792B1FC4588}" type="slidenum">
              <a:t>‹#›</a:t>
            </a:fld>
            <a:endParaRPr lang="el-GR"/>
          </a:p>
        </p:txBody>
      </p:sp>
    </p:spTree>
    <p:extLst>
      <p:ext uri="{BB962C8B-B14F-4D97-AF65-F5344CB8AC3E}">
        <p14:creationId xmlns:p14="http://schemas.microsoft.com/office/powerpoint/2010/main" val="3386095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7E5A2-1541-B339-F35A-085642C74038}"/>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0D213DCB-D1DC-31EF-5013-1949DD957319}"/>
              </a:ext>
            </a:extLst>
          </p:cNvPr>
          <p:cNvSpPr txBox="1">
            <a:spLocks noGrp="1"/>
          </p:cNvSpPr>
          <p:nvPr>
            <p:ph idx="1"/>
          </p:nvPr>
        </p:nvSpPr>
        <p:spPr>
          <a:xfrm>
            <a:off x="628650" y="1825627"/>
            <a:ext cx="386715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AD4EF11B-AB6D-5BAA-8DEA-AF22B997D6C7}"/>
              </a:ext>
            </a:extLst>
          </p:cNvPr>
          <p:cNvSpPr txBox="1">
            <a:spLocks noGrp="1"/>
          </p:cNvSpPr>
          <p:nvPr>
            <p:ph idx="2"/>
          </p:nvPr>
        </p:nvSpPr>
        <p:spPr>
          <a:xfrm>
            <a:off x="4648196" y="1825627"/>
            <a:ext cx="386715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B308EEE8-6914-189D-6A6E-05FDA41CACC3}"/>
              </a:ext>
            </a:extLst>
          </p:cNvPr>
          <p:cNvSpPr txBox="1">
            <a:spLocks noGrp="1"/>
          </p:cNvSpPr>
          <p:nvPr>
            <p:ph type="dt" sz="half" idx="7"/>
          </p:nvPr>
        </p:nvSpPr>
        <p:spPr/>
        <p:txBody>
          <a:bodyPr/>
          <a:lstStyle>
            <a:lvl1pPr>
              <a:defRPr/>
            </a:lvl1pPr>
          </a:lstStyle>
          <a:p>
            <a:pPr lvl="0"/>
            <a:fld id="{50CF12E4-B589-C045-8E6E-47341FC0F6FC}" type="datetime1">
              <a:rPr lang="el-GR"/>
              <a:pPr lvl="0"/>
              <a:t>26/10/2022</a:t>
            </a:fld>
            <a:endParaRPr lang="el-GR"/>
          </a:p>
        </p:txBody>
      </p:sp>
      <p:sp>
        <p:nvSpPr>
          <p:cNvPr id="6" name="Footer Placeholder 5">
            <a:extLst>
              <a:ext uri="{FF2B5EF4-FFF2-40B4-BE49-F238E27FC236}">
                <a16:creationId xmlns:a16="http://schemas.microsoft.com/office/drawing/2014/main" id="{6A08F2F4-8A2D-BF84-EA72-AFB47CFF9C67}"/>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106DC63D-C609-D206-B8B2-2C5D29577985}"/>
              </a:ext>
            </a:extLst>
          </p:cNvPr>
          <p:cNvSpPr txBox="1">
            <a:spLocks noGrp="1"/>
          </p:cNvSpPr>
          <p:nvPr>
            <p:ph type="sldNum" sz="quarter" idx="8"/>
          </p:nvPr>
        </p:nvSpPr>
        <p:spPr/>
        <p:txBody>
          <a:bodyPr/>
          <a:lstStyle>
            <a:lvl1pPr>
              <a:defRPr/>
            </a:lvl1pPr>
          </a:lstStyle>
          <a:p>
            <a:pPr lvl="0"/>
            <a:fld id="{C55EB5F0-DF82-3A44-9EF0-B80AFBB0AB60}" type="slidenum">
              <a:t>‹#›</a:t>
            </a:fld>
            <a:endParaRPr lang="el-GR"/>
          </a:p>
        </p:txBody>
      </p:sp>
    </p:spTree>
    <p:extLst>
      <p:ext uri="{BB962C8B-B14F-4D97-AF65-F5344CB8AC3E}">
        <p14:creationId xmlns:p14="http://schemas.microsoft.com/office/powerpoint/2010/main" val="997493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52A8-C600-2B7C-F389-A771E0A38A7E}"/>
              </a:ext>
            </a:extLst>
          </p:cNvPr>
          <p:cNvSpPr txBox="1">
            <a:spLocks noGrp="1"/>
          </p:cNvSpPr>
          <p:nvPr>
            <p:ph type="title"/>
          </p:nvPr>
        </p:nvSpPr>
        <p:spPr>
          <a:xfrm>
            <a:off x="630241" y="365129"/>
            <a:ext cx="7886700" cy="1325559"/>
          </a:xfrm>
        </p:spPr>
        <p:txBody>
          <a:bodyPr/>
          <a:lstStyle>
            <a:lvl1pPr>
              <a:defRPr/>
            </a:lvl1p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ED5E5982-3B7A-FE75-6101-9EE8E0E2A28D}"/>
              </a:ext>
            </a:extLst>
          </p:cNvPr>
          <p:cNvSpPr txBox="1">
            <a:spLocks noGrp="1"/>
          </p:cNvSpPr>
          <p:nvPr>
            <p:ph type="body" idx="1"/>
          </p:nvPr>
        </p:nvSpPr>
        <p:spPr>
          <a:xfrm>
            <a:off x="630241" y="1681160"/>
            <a:ext cx="3868734"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13D9DAF9-33B7-2E24-39F3-389D5D695128}"/>
              </a:ext>
            </a:extLst>
          </p:cNvPr>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099BDDB3-9E95-1F19-7A90-A835EA7C35E0}"/>
              </a:ext>
            </a:extLst>
          </p:cNvPr>
          <p:cNvSpPr txBox="1">
            <a:spLocks noGrp="1"/>
          </p:cNvSpPr>
          <p:nvPr>
            <p:ph type="body" idx="3"/>
          </p:nvPr>
        </p:nvSpPr>
        <p:spPr>
          <a:xfrm>
            <a:off x="4629149" y="1681160"/>
            <a:ext cx="3887791"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5F066A5A-82DD-B24D-F5F6-1B843FB5B241}"/>
              </a:ext>
            </a:extLst>
          </p:cNvPr>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C8A3D2FB-DC2B-6EB1-1CE2-A6162C05814F}"/>
              </a:ext>
            </a:extLst>
          </p:cNvPr>
          <p:cNvSpPr txBox="1">
            <a:spLocks noGrp="1"/>
          </p:cNvSpPr>
          <p:nvPr>
            <p:ph type="dt" sz="half" idx="7"/>
          </p:nvPr>
        </p:nvSpPr>
        <p:spPr/>
        <p:txBody>
          <a:bodyPr/>
          <a:lstStyle>
            <a:lvl1pPr>
              <a:defRPr/>
            </a:lvl1pPr>
          </a:lstStyle>
          <a:p>
            <a:pPr lvl="0"/>
            <a:fld id="{3F6C3E5F-977E-2D46-869F-DD0B56CB857C}" type="datetime1">
              <a:rPr lang="el-GR"/>
              <a:pPr lvl="0"/>
              <a:t>26/10/2022</a:t>
            </a:fld>
            <a:endParaRPr lang="el-GR"/>
          </a:p>
        </p:txBody>
      </p:sp>
      <p:sp>
        <p:nvSpPr>
          <p:cNvPr id="8" name="Footer Placeholder 7">
            <a:extLst>
              <a:ext uri="{FF2B5EF4-FFF2-40B4-BE49-F238E27FC236}">
                <a16:creationId xmlns:a16="http://schemas.microsoft.com/office/drawing/2014/main" id="{D6445CA5-FE7D-F73C-7F55-674683477A2A}"/>
              </a:ext>
            </a:extLst>
          </p:cNvPr>
          <p:cNvSpPr txBox="1">
            <a:spLocks noGrp="1"/>
          </p:cNvSpPr>
          <p:nvPr>
            <p:ph type="ftr" sz="quarter" idx="9"/>
          </p:nvPr>
        </p:nvSpPr>
        <p:spPr/>
        <p:txBody>
          <a:bodyPr/>
          <a:lstStyle>
            <a:lvl1pPr>
              <a:defRPr/>
            </a:lvl1pPr>
          </a:lstStyle>
          <a:p>
            <a:pPr lvl="0"/>
            <a:endParaRPr lang="el-GR"/>
          </a:p>
        </p:txBody>
      </p:sp>
      <p:sp>
        <p:nvSpPr>
          <p:cNvPr id="9" name="Slide Number Placeholder 8">
            <a:extLst>
              <a:ext uri="{FF2B5EF4-FFF2-40B4-BE49-F238E27FC236}">
                <a16:creationId xmlns:a16="http://schemas.microsoft.com/office/drawing/2014/main" id="{72EDBB6D-E3E8-6E92-8E7F-B805565F7388}"/>
              </a:ext>
            </a:extLst>
          </p:cNvPr>
          <p:cNvSpPr txBox="1">
            <a:spLocks noGrp="1"/>
          </p:cNvSpPr>
          <p:nvPr>
            <p:ph type="sldNum" sz="quarter" idx="8"/>
          </p:nvPr>
        </p:nvSpPr>
        <p:spPr/>
        <p:txBody>
          <a:bodyPr/>
          <a:lstStyle>
            <a:lvl1pPr>
              <a:defRPr/>
            </a:lvl1pPr>
          </a:lstStyle>
          <a:p>
            <a:pPr lvl="0"/>
            <a:fld id="{6A69A58F-66FA-D141-9D52-301F2F194E35}" type="slidenum">
              <a:t>‹#›</a:t>
            </a:fld>
            <a:endParaRPr lang="el-GR"/>
          </a:p>
        </p:txBody>
      </p:sp>
    </p:spTree>
    <p:extLst>
      <p:ext uri="{BB962C8B-B14F-4D97-AF65-F5344CB8AC3E}">
        <p14:creationId xmlns:p14="http://schemas.microsoft.com/office/powerpoint/2010/main" val="2131280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C8CD-979E-FBD1-D8CA-F2BAE21AD1D2}"/>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Date Placeholder 2">
            <a:extLst>
              <a:ext uri="{FF2B5EF4-FFF2-40B4-BE49-F238E27FC236}">
                <a16:creationId xmlns:a16="http://schemas.microsoft.com/office/drawing/2014/main" id="{6DB72155-CF58-701D-502D-6E6D4121B97B}"/>
              </a:ext>
            </a:extLst>
          </p:cNvPr>
          <p:cNvSpPr txBox="1">
            <a:spLocks noGrp="1"/>
          </p:cNvSpPr>
          <p:nvPr>
            <p:ph type="dt" sz="half" idx="7"/>
          </p:nvPr>
        </p:nvSpPr>
        <p:spPr/>
        <p:txBody>
          <a:bodyPr/>
          <a:lstStyle>
            <a:lvl1pPr>
              <a:defRPr/>
            </a:lvl1pPr>
          </a:lstStyle>
          <a:p>
            <a:pPr lvl="0"/>
            <a:fld id="{69EDBAB4-B97A-0A4B-A649-E63366233D69}" type="datetime1">
              <a:rPr lang="el-GR"/>
              <a:pPr lvl="0"/>
              <a:t>26/10/2022</a:t>
            </a:fld>
            <a:endParaRPr lang="el-GR"/>
          </a:p>
        </p:txBody>
      </p:sp>
      <p:sp>
        <p:nvSpPr>
          <p:cNvPr id="4" name="Footer Placeholder 3">
            <a:extLst>
              <a:ext uri="{FF2B5EF4-FFF2-40B4-BE49-F238E27FC236}">
                <a16:creationId xmlns:a16="http://schemas.microsoft.com/office/drawing/2014/main" id="{7547DAE0-3B68-0F8E-8CA1-7143D0C767B7}"/>
              </a:ext>
            </a:extLst>
          </p:cNvPr>
          <p:cNvSpPr txBox="1">
            <a:spLocks noGrp="1"/>
          </p:cNvSpPr>
          <p:nvPr>
            <p:ph type="ftr" sz="quarter" idx="9"/>
          </p:nvPr>
        </p:nvSpPr>
        <p:spPr/>
        <p:txBody>
          <a:bodyPr/>
          <a:lstStyle>
            <a:lvl1pPr>
              <a:defRPr/>
            </a:lvl1pPr>
          </a:lstStyle>
          <a:p>
            <a:pPr lvl="0"/>
            <a:endParaRPr lang="el-GR"/>
          </a:p>
        </p:txBody>
      </p:sp>
      <p:sp>
        <p:nvSpPr>
          <p:cNvPr id="5" name="Slide Number Placeholder 4">
            <a:extLst>
              <a:ext uri="{FF2B5EF4-FFF2-40B4-BE49-F238E27FC236}">
                <a16:creationId xmlns:a16="http://schemas.microsoft.com/office/drawing/2014/main" id="{EC7EEAF0-280E-1C77-3363-F0DE3670E36B}"/>
              </a:ext>
            </a:extLst>
          </p:cNvPr>
          <p:cNvSpPr txBox="1">
            <a:spLocks noGrp="1"/>
          </p:cNvSpPr>
          <p:nvPr>
            <p:ph type="sldNum" sz="quarter" idx="8"/>
          </p:nvPr>
        </p:nvSpPr>
        <p:spPr/>
        <p:txBody>
          <a:bodyPr/>
          <a:lstStyle>
            <a:lvl1pPr>
              <a:defRPr/>
            </a:lvl1pPr>
          </a:lstStyle>
          <a:p>
            <a:pPr lvl="0"/>
            <a:fld id="{078C94A8-60A5-0A40-9B03-9D910DDFC171}" type="slidenum">
              <a:t>‹#›</a:t>
            </a:fld>
            <a:endParaRPr lang="el-GR"/>
          </a:p>
        </p:txBody>
      </p:sp>
    </p:spTree>
    <p:extLst>
      <p:ext uri="{BB962C8B-B14F-4D97-AF65-F5344CB8AC3E}">
        <p14:creationId xmlns:p14="http://schemas.microsoft.com/office/powerpoint/2010/main" val="1695401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F7B3C-05DD-3443-010E-7B93CFFFCDAC}"/>
              </a:ext>
            </a:extLst>
          </p:cNvPr>
          <p:cNvSpPr txBox="1">
            <a:spLocks noGrp="1"/>
          </p:cNvSpPr>
          <p:nvPr>
            <p:ph type="dt" sz="half" idx="7"/>
          </p:nvPr>
        </p:nvSpPr>
        <p:spPr/>
        <p:txBody>
          <a:bodyPr/>
          <a:lstStyle>
            <a:lvl1pPr>
              <a:defRPr/>
            </a:lvl1pPr>
          </a:lstStyle>
          <a:p>
            <a:pPr lvl="0"/>
            <a:fld id="{35D1B544-8E49-7A47-AAF9-016B234BE9AF}" type="datetime1">
              <a:rPr lang="el-GR"/>
              <a:pPr lvl="0"/>
              <a:t>26/10/2022</a:t>
            </a:fld>
            <a:endParaRPr lang="el-GR"/>
          </a:p>
        </p:txBody>
      </p:sp>
      <p:sp>
        <p:nvSpPr>
          <p:cNvPr id="3" name="Footer Placeholder 2">
            <a:extLst>
              <a:ext uri="{FF2B5EF4-FFF2-40B4-BE49-F238E27FC236}">
                <a16:creationId xmlns:a16="http://schemas.microsoft.com/office/drawing/2014/main" id="{E42ED94F-AEE7-6351-BD22-BF3D5B25D91A}"/>
              </a:ext>
            </a:extLst>
          </p:cNvPr>
          <p:cNvSpPr txBox="1">
            <a:spLocks noGrp="1"/>
          </p:cNvSpPr>
          <p:nvPr>
            <p:ph type="ftr" sz="quarter" idx="9"/>
          </p:nvPr>
        </p:nvSpPr>
        <p:spPr/>
        <p:txBody>
          <a:bodyPr/>
          <a:lstStyle>
            <a:lvl1pPr>
              <a:defRPr/>
            </a:lvl1pPr>
          </a:lstStyle>
          <a:p>
            <a:pPr lvl="0"/>
            <a:endParaRPr lang="el-GR"/>
          </a:p>
        </p:txBody>
      </p:sp>
      <p:sp>
        <p:nvSpPr>
          <p:cNvPr id="4" name="Slide Number Placeholder 3">
            <a:extLst>
              <a:ext uri="{FF2B5EF4-FFF2-40B4-BE49-F238E27FC236}">
                <a16:creationId xmlns:a16="http://schemas.microsoft.com/office/drawing/2014/main" id="{F32B7C09-D91E-63A6-2A89-ACD809A45C42}"/>
              </a:ext>
            </a:extLst>
          </p:cNvPr>
          <p:cNvSpPr txBox="1">
            <a:spLocks noGrp="1"/>
          </p:cNvSpPr>
          <p:nvPr>
            <p:ph type="sldNum" sz="quarter" idx="8"/>
          </p:nvPr>
        </p:nvSpPr>
        <p:spPr/>
        <p:txBody>
          <a:bodyPr/>
          <a:lstStyle>
            <a:lvl1pPr>
              <a:defRPr/>
            </a:lvl1pPr>
          </a:lstStyle>
          <a:p>
            <a:pPr lvl="0"/>
            <a:fld id="{BAB343CE-5F36-8144-B646-F0DF46005325}" type="slidenum">
              <a:t>‹#›</a:t>
            </a:fld>
            <a:endParaRPr lang="el-GR"/>
          </a:p>
        </p:txBody>
      </p:sp>
    </p:spTree>
    <p:extLst>
      <p:ext uri="{BB962C8B-B14F-4D97-AF65-F5344CB8AC3E}">
        <p14:creationId xmlns:p14="http://schemas.microsoft.com/office/powerpoint/2010/main" val="970487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8006-3891-BFCA-D73F-D5611E3B6485}"/>
              </a:ext>
            </a:extLst>
          </p:cNvPr>
          <p:cNvSpPr txBox="1">
            <a:spLocks noGrp="1"/>
          </p:cNvSpPr>
          <p:nvPr>
            <p:ph type="title"/>
          </p:nvPr>
        </p:nvSpPr>
        <p:spPr>
          <a:xfrm>
            <a:off x="630241" y="457200"/>
            <a:ext cx="2949570" cy="1600200"/>
          </a:xfrm>
        </p:spPr>
        <p:txBody>
          <a:bodyPr anchor="b"/>
          <a:lstStyle>
            <a:lvl1pPr>
              <a:defRPr sz="3200"/>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475112CB-9BE7-59D2-65BC-FF4246655582}"/>
              </a:ext>
            </a:extLst>
          </p:cNvPr>
          <p:cNvSpPr txBox="1">
            <a:spLocks noGrp="1"/>
          </p:cNvSpPr>
          <p:nvPr>
            <p:ph idx="1"/>
          </p:nvPr>
        </p:nvSpPr>
        <p:spPr>
          <a:xfrm>
            <a:off x="3887791" y="987423"/>
            <a:ext cx="4629149"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FC11E9D2-4C01-0637-4CD5-C84F2B341FB3}"/>
              </a:ext>
            </a:extLst>
          </p:cNvPr>
          <p:cNvSpPr txBox="1">
            <a:spLocks noGrp="1"/>
          </p:cNvSpPr>
          <p:nvPr>
            <p:ph type="body" idx="2"/>
          </p:nvPr>
        </p:nvSpPr>
        <p:spPr>
          <a:xfrm>
            <a:off x="630241" y="2057400"/>
            <a:ext cx="294957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57D98825-83F3-2D99-17CC-86BE20B18C46}"/>
              </a:ext>
            </a:extLst>
          </p:cNvPr>
          <p:cNvSpPr txBox="1">
            <a:spLocks noGrp="1"/>
          </p:cNvSpPr>
          <p:nvPr>
            <p:ph type="dt" sz="half" idx="7"/>
          </p:nvPr>
        </p:nvSpPr>
        <p:spPr/>
        <p:txBody>
          <a:bodyPr/>
          <a:lstStyle>
            <a:lvl1pPr>
              <a:defRPr/>
            </a:lvl1pPr>
          </a:lstStyle>
          <a:p>
            <a:pPr lvl="0"/>
            <a:fld id="{E9EF25FE-91B9-2A43-82DE-DFA521026D28}" type="datetime1">
              <a:rPr lang="el-GR"/>
              <a:pPr lvl="0"/>
              <a:t>26/10/2022</a:t>
            </a:fld>
            <a:endParaRPr lang="el-GR"/>
          </a:p>
        </p:txBody>
      </p:sp>
      <p:sp>
        <p:nvSpPr>
          <p:cNvPr id="6" name="Footer Placeholder 5">
            <a:extLst>
              <a:ext uri="{FF2B5EF4-FFF2-40B4-BE49-F238E27FC236}">
                <a16:creationId xmlns:a16="http://schemas.microsoft.com/office/drawing/2014/main" id="{04D8E628-65E6-4A61-B8F5-6AC27612C6C4}"/>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B3AD40DB-8DE1-6D75-045A-77C14397208A}"/>
              </a:ext>
            </a:extLst>
          </p:cNvPr>
          <p:cNvSpPr txBox="1">
            <a:spLocks noGrp="1"/>
          </p:cNvSpPr>
          <p:nvPr>
            <p:ph type="sldNum" sz="quarter" idx="8"/>
          </p:nvPr>
        </p:nvSpPr>
        <p:spPr/>
        <p:txBody>
          <a:bodyPr/>
          <a:lstStyle>
            <a:lvl1pPr>
              <a:defRPr/>
            </a:lvl1pPr>
          </a:lstStyle>
          <a:p>
            <a:pPr lvl="0"/>
            <a:fld id="{DF4ABF0B-A5FA-874C-9EC3-3674730742A2}" type="slidenum">
              <a:t>‹#›</a:t>
            </a:fld>
            <a:endParaRPr lang="el-GR"/>
          </a:p>
        </p:txBody>
      </p:sp>
    </p:spTree>
    <p:extLst>
      <p:ext uri="{BB962C8B-B14F-4D97-AF65-F5344CB8AC3E}">
        <p14:creationId xmlns:p14="http://schemas.microsoft.com/office/powerpoint/2010/main" val="179436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8E4C-AB62-2DC0-076D-B48C15DAAA4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77372463-7601-EF19-DDBD-B70B926ABCF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18723-9861-B941-5170-B000F36D6D18}"/>
              </a:ext>
            </a:extLst>
          </p:cNvPr>
          <p:cNvSpPr txBox="1">
            <a:spLocks noGrp="1"/>
          </p:cNvSpPr>
          <p:nvPr>
            <p:ph type="dt" sz="half" idx="7"/>
          </p:nvPr>
        </p:nvSpPr>
        <p:spPr/>
        <p:txBody>
          <a:bodyPr/>
          <a:lstStyle>
            <a:lvl1pPr>
              <a:defRPr/>
            </a:lvl1pPr>
          </a:lstStyle>
          <a:p>
            <a:pPr lvl="0"/>
            <a:fld id="{98A8D488-F8AE-0149-B769-A3441C9BF21F}" type="datetime1">
              <a:rPr lang="en-US"/>
              <a:pPr lvl="0"/>
              <a:t>10/26/2022</a:t>
            </a:fld>
            <a:endParaRPr lang="en-US"/>
          </a:p>
        </p:txBody>
      </p:sp>
      <p:sp>
        <p:nvSpPr>
          <p:cNvPr id="5" name="Footer Placeholder 4">
            <a:extLst>
              <a:ext uri="{FF2B5EF4-FFF2-40B4-BE49-F238E27FC236}">
                <a16:creationId xmlns:a16="http://schemas.microsoft.com/office/drawing/2014/main" id="{61B0A608-7E73-3CBB-AF97-5AD6715260CA}"/>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C43CC8F4-EB2E-E8FF-43E8-1F20FDC3A0B2}"/>
              </a:ext>
            </a:extLst>
          </p:cNvPr>
          <p:cNvSpPr txBox="1">
            <a:spLocks noGrp="1"/>
          </p:cNvSpPr>
          <p:nvPr>
            <p:ph type="sldNum" sz="quarter" idx="8"/>
          </p:nvPr>
        </p:nvSpPr>
        <p:spPr/>
        <p:txBody>
          <a:bodyPr/>
          <a:lstStyle>
            <a:lvl1pPr>
              <a:defRPr/>
            </a:lvl1pPr>
          </a:lstStyle>
          <a:p>
            <a:pPr lvl="0"/>
            <a:fld id="{F5486953-1BAF-FF42-99BE-536621FD9F77}" type="slidenum">
              <a:t>‹#›</a:t>
            </a:fld>
            <a:endParaRPr lang="en-US"/>
          </a:p>
        </p:txBody>
      </p:sp>
    </p:spTree>
    <p:extLst>
      <p:ext uri="{BB962C8B-B14F-4D97-AF65-F5344CB8AC3E}">
        <p14:creationId xmlns:p14="http://schemas.microsoft.com/office/powerpoint/2010/main" val="1942718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3F70-5301-5972-E598-362CEFF9BE34}"/>
              </a:ext>
            </a:extLst>
          </p:cNvPr>
          <p:cNvSpPr txBox="1">
            <a:spLocks noGrp="1"/>
          </p:cNvSpPr>
          <p:nvPr>
            <p:ph type="title"/>
          </p:nvPr>
        </p:nvSpPr>
        <p:spPr>
          <a:xfrm>
            <a:off x="630241" y="457200"/>
            <a:ext cx="2949570" cy="1600200"/>
          </a:xfrm>
        </p:spPr>
        <p:txBody>
          <a:bodyPr anchor="b"/>
          <a:lstStyle>
            <a:lvl1pPr>
              <a:defRPr sz="3200"/>
            </a:lvl1pPr>
          </a:lstStyle>
          <a:p>
            <a:pPr lvl="0"/>
            <a:r>
              <a:rPr lang="en-US"/>
              <a:t>Click to edit Master title style</a:t>
            </a:r>
            <a:endParaRPr lang="el-GR"/>
          </a:p>
        </p:txBody>
      </p:sp>
      <p:sp>
        <p:nvSpPr>
          <p:cNvPr id="3" name="Picture Placeholder 2">
            <a:extLst>
              <a:ext uri="{FF2B5EF4-FFF2-40B4-BE49-F238E27FC236}">
                <a16:creationId xmlns:a16="http://schemas.microsoft.com/office/drawing/2014/main" id="{AF0F91A9-46D7-2557-CC6B-F116C02154EE}"/>
              </a:ext>
            </a:extLst>
          </p:cNvPr>
          <p:cNvSpPr txBox="1">
            <a:spLocks noGrp="1"/>
          </p:cNvSpPr>
          <p:nvPr>
            <p:ph type="pic" idx="1"/>
          </p:nvPr>
        </p:nvSpPr>
        <p:spPr>
          <a:xfrm>
            <a:off x="3887791" y="987423"/>
            <a:ext cx="4629149" cy="4873623"/>
          </a:xfrm>
        </p:spPr>
        <p:txBody>
          <a:bodyPr/>
          <a:lstStyle>
            <a:lvl1pPr marL="0" indent="0">
              <a:buNone/>
              <a:defRPr lang="el-GR" sz="3200"/>
            </a:lvl1pPr>
          </a:lstStyle>
          <a:p>
            <a:pPr lvl="0"/>
            <a:endParaRPr lang="el-GR"/>
          </a:p>
        </p:txBody>
      </p:sp>
      <p:sp>
        <p:nvSpPr>
          <p:cNvPr id="4" name="Text Placeholder 3">
            <a:extLst>
              <a:ext uri="{FF2B5EF4-FFF2-40B4-BE49-F238E27FC236}">
                <a16:creationId xmlns:a16="http://schemas.microsoft.com/office/drawing/2014/main" id="{78C1FAD5-ACCC-BD52-19A9-C51B1E5A1D0C}"/>
              </a:ext>
            </a:extLst>
          </p:cNvPr>
          <p:cNvSpPr txBox="1">
            <a:spLocks noGrp="1"/>
          </p:cNvSpPr>
          <p:nvPr>
            <p:ph type="body" idx="2"/>
          </p:nvPr>
        </p:nvSpPr>
        <p:spPr>
          <a:xfrm>
            <a:off x="630241" y="2057400"/>
            <a:ext cx="294957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38D6A18-B0C5-8815-20F3-BDBFC8BF7355}"/>
              </a:ext>
            </a:extLst>
          </p:cNvPr>
          <p:cNvSpPr txBox="1">
            <a:spLocks noGrp="1"/>
          </p:cNvSpPr>
          <p:nvPr>
            <p:ph type="dt" sz="half" idx="7"/>
          </p:nvPr>
        </p:nvSpPr>
        <p:spPr/>
        <p:txBody>
          <a:bodyPr/>
          <a:lstStyle>
            <a:lvl1pPr>
              <a:defRPr/>
            </a:lvl1pPr>
          </a:lstStyle>
          <a:p>
            <a:pPr lvl="0"/>
            <a:fld id="{AC859E58-3B68-0444-99D1-C4D247820C83}" type="datetime1">
              <a:rPr lang="el-GR"/>
              <a:pPr lvl="0"/>
              <a:t>26/10/2022</a:t>
            </a:fld>
            <a:endParaRPr lang="el-GR"/>
          </a:p>
        </p:txBody>
      </p:sp>
      <p:sp>
        <p:nvSpPr>
          <p:cNvPr id="6" name="Footer Placeholder 5">
            <a:extLst>
              <a:ext uri="{FF2B5EF4-FFF2-40B4-BE49-F238E27FC236}">
                <a16:creationId xmlns:a16="http://schemas.microsoft.com/office/drawing/2014/main" id="{63A85334-37DC-7146-4827-3BE831112BCE}"/>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66ADF772-37C4-6F0D-1DD8-FB2C759F84F1}"/>
              </a:ext>
            </a:extLst>
          </p:cNvPr>
          <p:cNvSpPr txBox="1">
            <a:spLocks noGrp="1"/>
          </p:cNvSpPr>
          <p:nvPr>
            <p:ph type="sldNum" sz="quarter" idx="8"/>
          </p:nvPr>
        </p:nvSpPr>
        <p:spPr/>
        <p:txBody>
          <a:bodyPr/>
          <a:lstStyle>
            <a:lvl1pPr>
              <a:defRPr/>
            </a:lvl1pPr>
          </a:lstStyle>
          <a:p>
            <a:pPr lvl="0"/>
            <a:fld id="{1064A599-D592-3142-810F-3DDC3797101C}" type="slidenum">
              <a:t>‹#›</a:t>
            </a:fld>
            <a:endParaRPr lang="el-GR"/>
          </a:p>
        </p:txBody>
      </p:sp>
    </p:spTree>
    <p:extLst>
      <p:ext uri="{BB962C8B-B14F-4D97-AF65-F5344CB8AC3E}">
        <p14:creationId xmlns:p14="http://schemas.microsoft.com/office/powerpoint/2010/main" val="28227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6947-1D6E-EFCB-1761-5A9D1D9818F1}"/>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Vertical Text Placeholder 2">
            <a:extLst>
              <a:ext uri="{FF2B5EF4-FFF2-40B4-BE49-F238E27FC236}">
                <a16:creationId xmlns:a16="http://schemas.microsoft.com/office/drawing/2014/main" id="{16B70E05-9662-7535-C771-B98A5D4F771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8DE8C4A-C399-4AE7-FE48-91F58F23CE3A}"/>
              </a:ext>
            </a:extLst>
          </p:cNvPr>
          <p:cNvSpPr txBox="1">
            <a:spLocks noGrp="1"/>
          </p:cNvSpPr>
          <p:nvPr>
            <p:ph type="dt" sz="half" idx="7"/>
          </p:nvPr>
        </p:nvSpPr>
        <p:spPr/>
        <p:txBody>
          <a:bodyPr/>
          <a:lstStyle>
            <a:lvl1pPr>
              <a:defRPr/>
            </a:lvl1pPr>
          </a:lstStyle>
          <a:p>
            <a:pPr lvl="0"/>
            <a:fld id="{4A6850F7-8844-6E41-9D07-941DF269584C}" type="datetime1">
              <a:rPr lang="el-GR"/>
              <a:pPr lvl="0"/>
              <a:t>26/10/2022</a:t>
            </a:fld>
            <a:endParaRPr lang="el-GR"/>
          </a:p>
        </p:txBody>
      </p:sp>
      <p:sp>
        <p:nvSpPr>
          <p:cNvPr id="5" name="Footer Placeholder 4">
            <a:extLst>
              <a:ext uri="{FF2B5EF4-FFF2-40B4-BE49-F238E27FC236}">
                <a16:creationId xmlns:a16="http://schemas.microsoft.com/office/drawing/2014/main" id="{E90950E5-FC08-6C11-A242-FCCFD17DF3BB}"/>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391BA053-7B99-5FC2-E7FC-A8541EB18535}"/>
              </a:ext>
            </a:extLst>
          </p:cNvPr>
          <p:cNvSpPr txBox="1">
            <a:spLocks noGrp="1"/>
          </p:cNvSpPr>
          <p:nvPr>
            <p:ph type="sldNum" sz="quarter" idx="8"/>
          </p:nvPr>
        </p:nvSpPr>
        <p:spPr/>
        <p:txBody>
          <a:bodyPr/>
          <a:lstStyle>
            <a:lvl1pPr>
              <a:defRPr/>
            </a:lvl1pPr>
          </a:lstStyle>
          <a:p>
            <a:pPr lvl="0"/>
            <a:fld id="{CD8EB8DF-FA02-204F-A35D-F132134FFE8F}" type="slidenum">
              <a:t>‹#›</a:t>
            </a:fld>
            <a:endParaRPr lang="el-GR"/>
          </a:p>
        </p:txBody>
      </p:sp>
    </p:spTree>
    <p:extLst>
      <p:ext uri="{BB962C8B-B14F-4D97-AF65-F5344CB8AC3E}">
        <p14:creationId xmlns:p14="http://schemas.microsoft.com/office/powerpoint/2010/main" val="46393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BAD8D-C7BB-692F-485C-298B1DA35128}"/>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el-GR"/>
          </a:p>
        </p:txBody>
      </p:sp>
      <p:sp>
        <p:nvSpPr>
          <p:cNvPr id="3" name="Vertical Text Placeholder 2">
            <a:extLst>
              <a:ext uri="{FF2B5EF4-FFF2-40B4-BE49-F238E27FC236}">
                <a16:creationId xmlns:a16="http://schemas.microsoft.com/office/drawing/2014/main" id="{F0B11C43-B5A5-16A6-8992-70784EF96FE8}"/>
              </a:ext>
            </a:extLst>
          </p:cNvPr>
          <p:cNvSpPr txBox="1">
            <a:spLocks noGrp="1"/>
          </p:cNvSpPr>
          <p:nvPr>
            <p:ph type="body" orient="vert" idx="1"/>
          </p:nvPr>
        </p:nvSpPr>
        <p:spPr>
          <a:xfrm>
            <a:off x="628650" y="365129"/>
            <a:ext cx="5762621"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0212BCE-C036-6821-01D5-F874F134A7FF}"/>
              </a:ext>
            </a:extLst>
          </p:cNvPr>
          <p:cNvSpPr txBox="1">
            <a:spLocks noGrp="1"/>
          </p:cNvSpPr>
          <p:nvPr>
            <p:ph type="dt" sz="half" idx="7"/>
          </p:nvPr>
        </p:nvSpPr>
        <p:spPr/>
        <p:txBody>
          <a:bodyPr/>
          <a:lstStyle>
            <a:lvl1pPr>
              <a:defRPr/>
            </a:lvl1pPr>
          </a:lstStyle>
          <a:p>
            <a:pPr lvl="0"/>
            <a:fld id="{A168D3B9-1BE0-9E46-B394-929B00020E9E}" type="datetime1">
              <a:rPr lang="el-GR"/>
              <a:pPr lvl="0"/>
              <a:t>26/10/2022</a:t>
            </a:fld>
            <a:endParaRPr lang="el-GR"/>
          </a:p>
        </p:txBody>
      </p:sp>
      <p:sp>
        <p:nvSpPr>
          <p:cNvPr id="5" name="Footer Placeholder 4">
            <a:extLst>
              <a:ext uri="{FF2B5EF4-FFF2-40B4-BE49-F238E27FC236}">
                <a16:creationId xmlns:a16="http://schemas.microsoft.com/office/drawing/2014/main" id="{BB09F9C6-FD67-4C44-6619-F34AD74B54CB}"/>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433CDC86-0B0D-C374-E94F-B83324E8F3D2}"/>
              </a:ext>
            </a:extLst>
          </p:cNvPr>
          <p:cNvSpPr txBox="1">
            <a:spLocks noGrp="1"/>
          </p:cNvSpPr>
          <p:nvPr>
            <p:ph type="sldNum" sz="quarter" idx="8"/>
          </p:nvPr>
        </p:nvSpPr>
        <p:spPr/>
        <p:txBody>
          <a:bodyPr/>
          <a:lstStyle>
            <a:lvl1pPr>
              <a:defRPr/>
            </a:lvl1pPr>
          </a:lstStyle>
          <a:p>
            <a:pPr lvl="0"/>
            <a:fld id="{BD8EEFD7-B8B6-7649-BB7D-D30D414BCA90}" type="slidenum">
              <a:t>‹#›</a:t>
            </a:fld>
            <a:endParaRPr lang="el-GR"/>
          </a:p>
        </p:txBody>
      </p:sp>
    </p:spTree>
    <p:extLst>
      <p:ext uri="{BB962C8B-B14F-4D97-AF65-F5344CB8AC3E}">
        <p14:creationId xmlns:p14="http://schemas.microsoft.com/office/powerpoint/2010/main" val="588466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0348-6A5D-8C1A-2C25-6D7F4438F8F3}"/>
              </a:ext>
            </a:extLst>
          </p:cNvPr>
          <p:cNvSpPr txBox="1">
            <a:spLocks noGrp="1"/>
          </p:cNvSpPr>
          <p:nvPr>
            <p:ph type="ctrTitle"/>
          </p:nvPr>
        </p:nvSpPr>
        <p:spPr>
          <a:xfrm>
            <a:off x="1143000" y="1122361"/>
            <a:ext cx="6858000" cy="2387598"/>
          </a:xfrm>
        </p:spPr>
        <p:txBody>
          <a:bodyPr anchor="b" anchorCtr="1"/>
          <a:lstStyle>
            <a:lvl1pPr algn="ctr">
              <a:defRPr sz="6000"/>
            </a:lvl1pPr>
          </a:lstStyle>
          <a:p>
            <a:pPr lvl="0"/>
            <a:r>
              <a:rPr lang="en-US"/>
              <a:t>Click to edit Master title style</a:t>
            </a:r>
            <a:endParaRPr lang="el-GR"/>
          </a:p>
        </p:txBody>
      </p:sp>
      <p:sp>
        <p:nvSpPr>
          <p:cNvPr id="3" name="Subtitle 2">
            <a:extLst>
              <a:ext uri="{FF2B5EF4-FFF2-40B4-BE49-F238E27FC236}">
                <a16:creationId xmlns:a16="http://schemas.microsoft.com/office/drawing/2014/main" id="{99250937-DA9E-45A7-74E5-1CF57DCA6EBF}"/>
              </a:ext>
            </a:extLst>
          </p:cNvPr>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en-US"/>
              <a:t>Click to edit Master subtitle style</a:t>
            </a:r>
            <a:endParaRPr lang="el-GR"/>
          </a:p>
        </p:txBody>
      </p:sp>
      <p:sp>
        <p:nvSpPr>
          <p:cNvPr id="4" name="Date Placeholder 3">
            <a:extLst>
              <a:ext uri="{FF2B5EF4-FFF2-40B4-BE49-F238E27FC236}">
                <a16:creationId xmlns:a16="http://schemas.microsoft.com/office/drawing/2014/main" id="{71BB3649-57D3-41A8-5C18-300EA33A1811}"/>
              </a:ext>
            </a:extLst>
          </p:cNvPr>
          <p:cNvSpPr txBox="1">
            <a:spLocks noGrp="1"/>
          </p:cNvSpPr>
          <p:nvPr>
            <p:ph type="dt" sz="half" idx="7"/>
          </p:nvPr>
        </p:nvSpPr>
        <p:spPr/>
        <p:txBody>
          <a:bodyPr/>
          <a:lstStyle>
            <a:lvl1pPr>
              <a:defRPr/>
            </a:lvl1pPr>
          </a:lstStyle>
          <a:p>
            <a:pPr lvl="0"/>
            <a:fld id="{909CEA6B-C0B0-4446-ACE8-FD3062678250}" type="datetime1">
              <a:rPr lang="el-GR"/>
              <a:pPr lvl="0"/>
              <a:t>26/10/2022</a:t>
            </a:fld>
            <a:endParaRPr lang="el-GR"/>
          </a:p>
        </p:txBody>
      </p:sp>
      <p:sp>
        <p:nvSpPr>
          <p:cNvPr id="5" name="Footer Placeholder 4">
            <a:extLst>
              <a:ext uri="{FF2B5EF4-FFF2-40B4-BE49-F238E27FC236}">
                <a16:creationId xmlns:a16="http://schemas.microsoft.com/office/drawing/2014/main" id="{6318FB19-BFFF-E7E4-02EF-51C58B5D1E6A}"/>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8BED3BF6-64C5-4A51-8794-0EE1012DF3CC}"/>
              </a:ext>
            </a:extLst>
          </p:cNvPr>
          <p:cNvSpPr txBox="1">
            <a:spLocks noGrp="1"/>
          </p:cNvSpPr>
          <p:nvPr>
            <p:ph type="sldNum" sz="quarter" idx="8"/>
          </p:nvPr>
        </p:nvSpPr>
        <p:spPr/>
        <p:txBody>
          <a:bodyPr/>
          <a:lstStyle>
            <a:lvl1pPr>
              <a:defRPr/>
            </a:lvl1pPr>
          </a:lstStyle>
          <a:p>
            <a:pPr lvl="0"/>
            <a:fld id="{1AC3CD48-CD61-7243-9BE1-CF7D5E4D191F}" type="slidenum">
              <a:t>‹#›</a:t>
            </a:fld>
            <a:endParaRPr lang="el-GR"/>
          </a:p>
        </p:txBody>
      </p:sp>
    </p:spTree>
    <p:extLst>
      <p:ext uri="{BB962C8B-B14F-4D97-AF65-F5344CB8AC3E}">
        <p14:creationId xmlns:p14="http://schemas.microsoft.com/office/powerpoint/2010/main" val="2086402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ABB5-8797-A8FD-59EB-5ADC511B6E22}"/>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73FF44F6-A46B-DAD2-41F5-9CE3BE92050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C068C9F-A7ED-E009-C17C-412D118091A7}"/>
              </a:ext>
            </a:extLst>
          </p:cNvPr>
          <p:cNvSpPr txBox="1">
            <a:spLocks noGrp="1"/>
          </p:cNvSpPr>
          <p:nvPr>
            <p:ph type="dt" sz="half" idx="7"/>
          </p:nvPr>
        </p:nvSpPr>
        <p:spPr/>
        <p:txBody>
          <a:bodyPr/>
          <a:lstStyle>
            <a:lvl1pPr>
              <a:defRPr/>
            </a:lvl1pPr>
          </a:lstStyle>
          <a:p>
            <a:pPr lvl="0"/>
            <a:fld id="{185ECEB3-F12A-1D41-B889-1262DF96D477}" type="datetime1">
              <a:rPr lang="el-GR"/>
              <a:pPr lvl="0"/>
              <a:t>26/10/2022</a:t>
            </a:fld>
            <a:endParaRPr lang="el-GR"/>
          </a:p>
        </p:txBody>
      </p:sp>
      <p:sp>
        <p:nvSpPr>
          <p:cNvPr id="5" name="Footer Placeholder 4">
            <a:extLst>
              <a:ext uri="{FF2B5EF4-FFF2-40B4-BE49-F238E27FC236}">
                <a16:creationId xmlns:a16="http://schemas.microsoft.com/office/drawing/2014/main" id="{D8A3304D-93CD-E088-C731-B0B72A72391E}"/>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6ED3573B-B6E3-6AA1-BE04-68B578D525AE}"/>
              </a:ext>
            </a:extLst>
          </p:cNvPr>
          <p:cNvSpPr txBox="1">
            <a:spLocks noGrp="1"/>
          </p:cNvSpPr>
          <p:nvPr>
            <p:ph type="sldNum" sz="quarter" idx="8"/>
          </p:nvPr>
        </p:nvSpPr>
        <p:spPr/>
        <p:txBody>
          <a:bodyPr/>
          <a:lstStyle>
            <a:lvl1pPr>
              <a:defRPr/>
            </a:lvl1pPr>
          </a:lstStyle>
          <a:p>
            <a:pPr lvl="0"/>
            <a:fld id="{A7BB66A2-8ED8-8940-A513-F2C5EEA76388}" type="slidenum">
              <a:t>‹#›</a:t>
            </a:fld>
            <a:endParaRPr lang="el-GR"/>
          </a:p>
        </p:txBody>
      </p:sp>
    </p:spTree>
    <p:extLst>
      <p:ext uri="{BB962C8B-B14F-4D97-AF65-F5344CB8AC3E}">
        <p14:creationId xmlns:p14="http://schemas.microsoft.com/office/powerpoint/2010/main" val="3968656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7D02-24FD-FFEF-6168-50E990D8E58D}"/>
              </a:ext>
            </a:extLst>
          </p:cNvPr>
          <p:cNvSpPr txBox="1">
            <a:spLocks noGrp="1"/>
          </p:cNvSpPr>
          <p:nvPr>
            <p:ph type="title"/>
          </p:nvPr>
        </p:nvSpPr>
        <p:spPr>
          <a:xfrm>
            <a:off x="623885" y="1709735"/>
            <a:ext cx="7886700" cy="2852735"/>
          </a:xfrm>
        </p:spPr>
        <p:txBody>
          <a:bodyPr anchor="b"/>
          <a:lstStyle>
            <a:lvl1pPr>
              <a:defRPr sz="6000"/>
            </a:lvl1p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A6C583A7-7EC2-D95D-3FBB-0C91D3DE1462}"/>
              </a:ext>
            </a:extLst>
          </p:cNvPr>
          <p:cNvSpPr txBox="1">
            <a:spLocks noGrp="1"/>
          </p:cNvSpPr>
          <p:nvPr>
            <p:ph type="body" idx="1"/>
          </p:nvPr>
        </p:nvSpPr>
        <p:spPr>
          <a:xfrm>
            <a:off x="623885" y="4589465"/>
            <a:ext cx="78867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9C56E78-3338-79A8-155E-F367DF692EC1}"/>
              </a:ext>
            </a:extLst>
          </p:cNvPr>
          <p:cNvSpPr txBox="1">
            <a:spLocks noGrp="1"/>
          </p:cNvSpPr>
          <p:nvPr>
            <p:ph type="dt" sz="half" idx="7"/>
          </p:nvPr>
        </p:nvSpPr>
        <p:spPr/>
        <p:txBody>
          <a:bodyPr/>
          <a:lstStyle>
            <a:lvl1pPr>
              <a:defRPr/>
            </a:lvl1pPr>
          </a:lstStyle>
          <a:p>
            <a:pPr lvl="0"/>
            <a:fld id="{68E4E7EB-D7BC-F94A-8CD5-F2E287449EBB}" type="datetime1">
              <a:rPr lang="el-GR"/>
              <a:pPr lvl="0"/>
              <a:t>26/10/2022</a:t>
            </a:fld>
            <a:endParaRPr lang="el-GR"/>
          </a:p>
        </p:txBody>
      </p:sp>
      <p:sp>
        <p:nvSpPr>
          <p:cNvPr id="5" name="Footer Placeholder 4">
            <a:extLst>
              <a:ext uri="{FF2B5EF4-FFF2-40B4-BE49-F238E27FC236}">
                <a16:creationId xmlns:a16="http://schemas.microsoft.com/office/drawing/2014/main" id="{4C0DF4D4-714C-83F7-A3F1-D390E246F331}"/>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E920B695-BB69-3BFA-4B3B-F6819E134083}"/>
              </a:ext>
            </a:extLst>
          </p:cNvPr>
          <p:cNvSpPr txBox="1">
            <a:spLocks noGrp="1"/>
          </p:cNvSpPr>
          <p:nvPr>
            <p:ph type="sldNum" sz="quarter" idx="8"/>
          </p:nvPr>
        </p:nvSpPr>
        <p:spPr/>
        <p:txBody>
          <a:bodyPr/>
          <a:lstStyle>
            <a:lvl1pPr>
              <a:defRPr/>
            </a:lvl1pPr>
          </a:lstStyle>
          <a:p>
            <a:pPr lvl="0"/>
            <a:fld id="{86402F3E-9C3D-0947-9ECD-A5109D1F7BB9}" type="slidenum">
              <a:t>‹#›</a:t>
            </a:fld>
            <a:endParaRPr lang="el-GR"/>
          </a:p>
        </p:txBody>
      </p:sp>
    </p:spTree>
    <p:extLst>
      <p:ext uri="{BB962C8B-B14F-4D97-AF65-F5344CB8AC3E}">
        <p14:creationId xmlns:p14="http://schemas.microsoft.com/office/powerpoint/2010/main" val="1215254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737E8-5D24-D081-043C-679635AD0CC1}"/>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8BEDC3D4-B7C8-A8A1-9522-0071D5E65B2C}"/>
              </a:ext>
            </a:extLst>
          </p:cNvPr>
          <p:cNvSpPr txBox="1">
            <a:spLocks noGrp="1"/>
          </p:cNvSpPr>
          <p:nvPr>
            <p:ph idx="1"/>
          </p:nvPr>
        </p:nvSpPr>
        <p:spPr>
          <a:xfrm>
            <a:off x="628650" y="1825627"/>
            <a:ext cx="386715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8BC04FF8-7734-E963-F77F-FECF3154330C}"/>
              </a:ext>
            </a:extLst>
          </p:cNvPr>
          <p:cNvSpPr txBox="1">
            <a:spLocks noGrp="1"/>
          </p:cNvSpPr>
          <p:nvPr>
            <p:ph idx="2"/>
          </p:nvPr>
        </p:nvSpPr>
        <p:spPr>
          <a:xfrm>
            <a:off x="4648196" y="1825627"/>
            <a:ext cx="386715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9AD78E0D-BC82-CA5A-527D-30BE18A7D3E1}"/>
              </a:ext>
            </a:extLst>
          </p:cNvPr>
          <p:cNvSpPr txBox="1">
            <a:spLocks noGrp="1"/>
          </p:cNvSpPr>
          <p:nvPr>
            <p:ph type="dt" sz="half" idx="7"/>
          </p:nvPr>
        </p:nvSpPr>
        <p:spPr/>
        <p:txBody>
          <a:bodyPr/>
          <a:lstStyle>
            <a:lvl1pPr>
              <a:defRPr/>
            </a:lvl1pPr>
          </a:lstStyle>
          <a:p>
            <a:pPr lvl="0"/>
            <a:fld id="{77CFA4ED-0ADF-7E48-9C23-D28BEF80D4B2}" type="datetime1">
              <a:rPr lang="el-GR"/>
              <a:pPr lvl="0"/>
              <a:t>26/10/2022</a:t>
            </a:fld>
            <a:endParaRPr lang="el-GR"/>
          </a:p>
        </p:txBody>
      </p:sp>
      <p:sp>
        <p:nvSpPr>
          <p:cNvPr id="6" name="Footer Placeholder 5">
            <a:extLst>
              <a:ext uri="{FF2B5EF4-FFF2-40B4-BE49-F238E27FC236}">
                <a16:creationId xmlns:a16="http://schemas.microsoft.com/office/drawing/2014/main" id="{F193914C-8590-6F62-751F-4EAA8BC59FC6}"/>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25A6BAE1-1D22-70D9-E14B-256E35F966E3}"/>
              </a:ext>
            </a:extLst>
          </p:cNvPr>
          <p:cNvSpPr txBox="1">
            <a:spLocks noGrp="1"/>
          </p:cNvSpPr>
          <p:nvPr>
            <p:ph type="sldNum" sz="quarter" idx="8"/>
          </p:nvPr>
        </p:nvSpPr>
        <p:spPr/>
        <p:txBody>
          <a:bodyPr/>
          <a:lstStyle>
            <a:lvl1pPr>
              <a:defRPr/>
            </a:lvl1pPr>
          </a:lstStyle>
          <a:p>
            <a:pPr lvl="0"/>
            <a:fld id="{4DF66057-0236-C14A-9EAC-9BDA8DB51F5C}" type="slidenum">
              <a:t>‹#›</a:t>
            </a:fld>
            <a:endParaRPr lang="el-GR"/>
          </a:p>
        </p:txBody>
      </p:sp>
    </p:spTree>
    <p:extLst>
      <p:ext uri="{BB962C8B-B14F-4D97-AF65-F5344CB8AC3E}">
        <p14:creationId xmlns:p14="http://schemas.microsoft.com/office/powerpoint/2010/main" val="242706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31C8C-2AA5-A981-EC11-4C918738A733}"/>
              </a:ext>
            </a:extLst>
          </p:cNvPr>
          <p:cNvSpPr txBox="1">
            <a:spLocks noGrp="1"/>
          </p:cNvSpPr>
          <p:nvPr>
            <p:ph type="title"/>
          </p:nvPr>
        </p:nvSpPr>
        <p:spPr>
          <a:xfrm>
            <a:off x="630241" y="365129"/>
            <a:ext cx="7886700" cy="1325559"/>
          </a:xfrm>
        </p:spPr>
        <p:txBody>
          <a:bodyPr/>
          <a:lstStyle>
            <a:lvl1pPr>
              <a:defRPr/>
            </a:lvl1p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7F24D659-05A0-007B-FA71-B67A44F3F786}"/>
              </a:ext>
            </a:extLst>
          </p:cNvPr>
          <p:cNvSpPr txBox="1">
            <a:spLocks noGrp="1"/>
          </p:cNvSpPr>
          <p:nvPr>
            <p:ph type="body" idx="1"/>
          </p:nvPr>
        </p:nvSpPr>
        <p:spPr>
          <a:xfrm>
            <a:off x="630241" y="1681160"/>
            <a:ext cx="3868734"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AEB80D38-9BDB-B5AA-6FD6-38D3BBA1B2F5}"/>
              </a:ext>
            </a:extLst>
          </p:cNvPr>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F9CA8DA2-F7E3-6D71-2B90-34051C886319}"/>
              </a:ext>
            </a:extLst>
          </p:cNvPr>
          <p:cNvSpPr txBox="1">
            <a:spLocks noGrp="1"/>
          </p:cNvSpPr>
          <p:nvPr>
            <p:ph type="body" idx="3"/>
          </p:nvPr>
        </p:nvSpPr>
        <p:spPr>
          <a:xfrm>
            <a:off x="4629149" y="1681160"/>
            <a:ext cx="3887791"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A9BAD1AE-B867-3E48-F854-EFEC142954A8}"/>
              </a:ext>
            </a:extLst>
          </p:cNvPr>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AA3E66DF-AA02-5197-8A93-D0C4FF5E325B}"/>
              </a:ext>
            </a:extLst>
          </p:cNvPr>
          <p:cNvSpPr txBox="1">
            <a:spLocks noGrp="1"/>
          </p:cNvSpPr>
          <p:nvPr>
            <p:ph type="dt" sz="half" idx="7"/>
          </p:nvPr>
        </p:nvSpPr>
        <p:spPr/>
        <p:txBody>
          <a:bodyPr/>
          <a:lstStyle>
            <a:lvl1pPr>
              <a:defRPr/>
            </a:lvl1pPr>
          </a:lstStyle>
          <a:p>
            <a:pPr lvl="0"/>
            <a:fld id="{55402BB9-9138-6C40-842D-0230F4AD7D90}" type="datetime1">
              <a:rPr lang="el-GR"/>
              <a:pPr lvl="0"/>
              <a:t>26/10/2022</a:t>
            </a:fld>
            <a:endParaRPr lang="el-GR"/>
          </a:p>
        </p:txBody>
      </p:sp>
      <p:sp>
        <p:nvSpPr>
          <p:cNvPr id="8" name="Footer Placeholder 7">
            <a:extLst>
              <a:ext uri="{FF2B5EF4-FFF2-40B4-BE49-F238E27FC236}">
                <a16:creationId xmlns:a16="http://schemas.microsoft.com/office/drawing/2014/main" id="{BD406399-CFEB-D073-B08F-AE83A50D36F1}"/>
              </a:ext>
            </a:extLst>
          </p:cNvPr>
          <p:cNvSpPr txBox="1">
            <a:spLocks noGrp="1"/>
          </p:cNvSpPr>
          <p:nvPr>
            <p:ph type="ftr" sz="quarter" idx="9"/>
          </p:nvPr>
        </p:nvSpPr>
        <p:spPr/>
        <p:txBody>
          <a:bodyPr/>
          <a:lstStyle>
            <a:lvl1pPr>
              <a:defRPr/>
            </a:lvl1pPr>
          </a:lstStyle>
          <a:p>
            <a:pPr lvl="0"/>
            <a:endParaRPr lang="el-GR"/>
          </a:p>
        </p:txBody>
      </p:sp>
      <p:sp>
        <p:nvSpPr>
          <p:cNvPr id="9" name="Slide Number Placeholder 8">
            <a:extLst>
              <a:ext uri="{FF2B5EF4-FFF2-40B4-BE49-F238E27FC236}">
                <a16:creationId xmlns:a16="http://schemas.microsoft.com/office/drawing/2014/main" id="{0AD21C6D-3453-EC48-6015-00D8D04A72E2}"/>
              </a:ext>
            </a:extLst>
          </p:cNvPr>
          <p:cNvSpPr txBox="1">
            <a:spLocks noGrp="1"/>
          </p:cNvSpPr>
          <p:nvPr>
            <p:ph type="sldNum" sz="quarter" idx="8"/>
          </p:nvPr>
        </p:nvSpPr>
        <p:spPr/>
        <p:txBody>
          <a:bodyPr/>
          <a:lstStyle>
            <a:lvl1pPr>
              <a:defRPr/>
            </a:lvl1pPr>
          </a:lstStyle>
          <a:p>
            <a:pPr lvl="0"/>
            <a:fld id="{EE4E0F8D-72FC-6344-87D6-D28BC6D62431}" type="slidenum">
              <a:t>‹#›</a:t>
            </a:fld>
            <a:endParaRPr lang="el-GR"/>
          </a:p>
        </p:txBody>
      </p:sp>
    </p:spTree>
    <p:extLst>
      <p:ext uri="{BB962C8B-B14F-4D97-AF65-F5344CB8AC3E}">
        <p14:creationId xmlns:p14="http://schemas.microsoft.com/office/powerpoint/2010/main" val="61059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6656-EA5A-16FB-2A46-085259076068}"/>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Date Placeholder 2">
            <a:extLst>
              <a:ext uri="{FF2B5EF4-FFF2-40B4-BE49-F238E27FC236}">
                <a16:creationId xmlns:a16="http://schemas.microsoft.com/office/drawing/2014/main" id="{2F60C0A6-C2CF-E689-4ABF-3159D5CC174E}"/>
              </a:ext>
            </a:extLst>
          </p:cNvPr>
          <p:cNvSpPr txBox="1">
            <a:spLocks noGrp="1"/>
          </p:cNvSpPr>
          <p:nvPr>
            <p:ph type="dt" sz="half" idx="7"/>
          </p:nvPr>
        </p:nvSpPr>
        <p:spPr/>
        <p:txBody>
          <a:bodyPr/>
          <a:lstStyle>
            <a:lvl1pPr>
              <a:defRPr/>
            </a:lvl1pPr>
          </a:lstStyle>
          <a:p>
            <a:pPr lvl="0"/>
            <a:fld id="{B12E8DD9-775E-5D4E-8A70-2866EF170F56}" type="datetime1">
              <a:rPr lang="el-GR"/>
              <a:pPr lvl="0"/>
              <a:t>26/10/2022</a:t>
            </a:fld>
            <a:endParaRPr lang="el-GR"/>
          </a:p>
        </p:txBody>
      </p:sp>
      <p:sp>
        <p:nvSpPr>
          <p:cNvPr id="4" name="Footer Placeholder 3">
            <a:extLst>
              <a:ext uri="{FF2B5EF4-FFF2-40B4-BE49-F238E27FC236}">
                <a16:creationId xmlns:a16="http://schemas.microsoft.com/office/drawing/2014/main" id="{4202C289-565E-7740-FD65-B960C40E2E20}"/>
              </a:ext>
            </a:extLst>
          </p:cNvPr>
          <p:cNvSpPr txBox="1">
            <a:spLocks noGrp="1"/>
          </p:cNvSpPr>
          <p:nvPr>
            <p:ph type="ftr" sz="quarter" idx="9"/>
          </p:nvPr>
        </p:nvSpPr>
        <p:spPr/>
        <p:txBody>
          <a:bodyPr/>
          <a:lstStyle>
            <a:lvl1pPr>
              <a:defRPr/>
            </a:lvl1pPr>
          </a:lstStyle>
          <a:p>
            <a:pPr lvl="0"/>
            <a:endParaRPr lang="el-GR"/>
          </a:p>
        </p:txBody>
      </p:sp>
      <p:sp>
        <p:nvSpPr>
          <p:cNvPr id="5" name="Slide Number Placeholder 4">
            <a:extLst>
              <a:ext uri="{FF2B5EF4-FFF2-40B4-BE49-F238E27FC236}">
                <a16:creationId xmlns:a16="http://schemas.microsoft.com/office/drawing/2014/main" id="{5640E786-06FD-8C30-465E-0059B0A8CBB1}"/>
              </a:ext>
            </a:extLst>
          </p:cNvPr>
          <p:cNvSpPr txBox="1">
            <a:spLocks noGrp="1"/>
          </p:cNvSpPr>
          <p:nvPr>
            <p:ph type="sldNum" sz="quarter" idx="8"/>
          </p:nvPr>
        </p:nvSpPr>
        <p:spPr/>
        <p:txBody>
          <a:bodyPr/>
          <a:lstStyle>
            <a:lvl1pPr>
              <a:defRPr/>
            </a:lvl1pPr>
          </a:lstStyle>
          <a:p>
            <a:pPr lvl="0"/>
            <a:fld id="{678B0EBD-D719-694C-962F-F702D3394A86}" type="slidenum">
              <a:t>‹#›</a:t>
            </a:fld>
            <a:endParaRPr lang="el-GR"/>
          </a:p>
        </p:txBody>
      </p:sp>
    </p:spTree>
    <p:extLst>
      <p:ext uri="{BB962C8B-B14F-4D97-AF65-F5344CB8AC3E}">
        <p14:creationId xmlns:p14="http://schemas.microsoft.com/office/powerpoint/2010/main" val="3292159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D4054-9FF7-F69C-5724-35144A937F08}"/>
              </a:ext>
            </a:extLst>
          </p:cNvPr>
          <p:cNvSpPr txBox="1">
            <a:spLocks noGrp="1"/>
          </p:cNvSpPr>
          <p:nvPr>
            <p:ph type="dt" sz="half" idx="7"/>
          </p:nvPr>
        </p:nvSpPr>
        <p:spPr/>
        <p:txBody>
          <a:bodyPr/>
          <a:lstStyle>
            <a:lvl1pPr>
              <a:defRPr/>
            </a:lvl1pPr>
          </a:lstStyle>
          <a:p>
            <a:pPr lvl="0"/>
            <a:fld id="{9E596214-C7EE-C245-8B12-F744F9B54E1D}" type="datetime1">
              <a:rPr lang="el-GR"/>
              <a:pPr lvl="0"/>
              <a:t>26/10/2022</a:t>
            </a:fld>
            <a:endParaRPr lang="el-GR"/>
          </a:p>
        </p:txBody>
      </p:sp>
      <p:sp>
        <p:nvSpPr>
          <p:cNvPr id="3" name="Footer Placeholder 2">
            <a:extLst>
              <a:ext uri="{FF2B5EF4-FFF2-40B4-BE49-F238E27FC236}">
                <a16:creationId xmlns:a16="http://schemas.microsoft.com/office/drawing/2014/main" id="{BEBF5727-4991-4517-580E-7E0B38F902CC}"/>
              </a:ext>
            </a:extLst>
          </p:cNvPr>
          <p:cNvSpPr txBox="1">
            <a:spLocks noGrp="1"/>
          </p:cNvSpPr>
          <p:nvPr>
            <p:ph type="ftr" sz="quarter" idx="9"/>
          </p:nvPr>
        </p:nvSpPr>
        <p:spPr/>
        <p:txBody>
          <a:bodyPr/>
          <a:lstStyle>
            <a:lvl1pPr>
              <a:defRPr/>
            </a:lvl1pPr>
          </a:lstStyle>
          <a:p>
            <a:pPr lvl="0"/>
            <a:endParaRPr lang="el-GR"/>
          </a:p>
        </p:txBody>
      </p:sp>
      <p:sp>
        <p:nvSpPr>
          <p:cNvPr id="4" name="Slide Number Placeholder 3">
            <a:extLst>
              <a:ext uri="{FF2B5EF4-FFF2-40B4-BE49-F238E27FC236}">
                <a16:creationId xmlns:a16="http://schemas.microsoft.com/office/drawing/2014/main" id="{D5896A80-4C79-CBD6-32F8-FA8FD25EA49F}"/>
              </a:ext>
            </a:extLst>
          </p:cNvPr>
          <p:cNvSpPr txBox="1">
            <a:spLocks noGrp="1"/>
          </p:cNvSpPr>
          <p:nvPr>
            <p:ph type="sldNum" sz="quarter" idx="8"/>
          </p:nvPr>
        </p:nvSpPr>
        <p:spPr/>
        <p:txBody>
          <a:bodyPr/>
          <a:lstStyle>
            <a:lvl1pPr>
              <a:defRPr/>
            </a:lvl1pPr>
          </a:lstStyle>
          <a:p>
            <a:pPr lvl="0"/>
            <a:fld id="{6D5D490C-5F4C-7C4E-B4FF-E30BA7C51CCD}" type="slidenum">
              <a:t>‹#›</a:t>
            </a:fld>
            <a:endParaRPr lang="el-GR"/>
          </a:p>
        </p:txBody>
      </p:sp>
    </p:spTree>
    <p:extLst>
      <p:ext uri="{BB962C8B-B14F-4D97-AF65-F5344CB8AC3E}">
        <p14:creationId xmlns:p14="http://schemas.microsoft.com/office/powerpoint/2010/main" val="76175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D83C-99D1-EDF4-0111-0ACD7A42DDA2}"/>
              </a:ext>
            </a:extLst>
          </p:cNvPr>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a:extLst>
              <a:ext uri="{FF2B5EF4-FFF2-40B4-BE49-F238E27FC236}">
                <a16:creationId xmlns:a16="http://schemas.microsoft.com/office/drawing/2014/main" id="{3D00092D-3845-7605-357D-230C34B881B2}"/>
              </a:ext>
            </a:extLst>
          </p:cNvPr>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36558C5F-A8FE-2520-832F-F29CB6708EF4}"/>
              </a:ext>
            </a:extLst>
          </p:cNvPr>
          <p:cNvSpPr txBox="1">
            <a:spLocks noGrp="1"/>
          </p:cNvSpPr>
          <p:nvPr>
            <p:ph type="dt" sz="half" idx="7"/>
          </p:nvPr>
        </p:nvSpPr>
        <p:spPr/>
        <p:txBody>
          <a:bodyPr/>
          <a:lstStyle>
            <a:lvl1pPr>
              <a:defRPr/>
            </a:lvl1pPr>
          </a:lstStyle>
          <a:p>
            <a:pPr lvl="0"/>
            <a:fld id="{2826A0FA-68F5-9942-9188-4D6175864206}" type="datetime1">
              <a:rPr lang="en-US"/>
              <a:pPr lvl="0"/>
              <a:t>10/26/2022</a:t>
            </a:fld>
            <a:endParaRPr lang="en-US"/>
          </a:p>
        </p:txBody>
      </p:sp>
      <p:sp>
        <p:nvSpPr>
          <p:cNvPr id="5" name="Footer Placeholder 4">
            <a:extLst>
              <a:ext uri="{FF2B5EF4-FFF2-40B4-BE49-F238E27FC236}">
                <a16:creationId xmlns:a16="http://schemas.microsoft.com/office/drawing/2014/main" id="{FFF5357B-17D9-2033-0AC7-D7EA067D5214}"/>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74389D14-D839-1C75-C047-83D547D5509E}"/>
              </a:ext>
            </a:extLst>
          </p:cNvPr>
          <p:cNvSpPr txBox="1">
            <a:spLocks noGrp="1"/>
          </p:cNvSpPr>
          <p:nvPr>
            <p:ph type="sldNum" sz="quarter" idx="8"/>
          </p:nvPr>
        </p:nvSpPr>
        <p:spPr/>
        <p:txBody>
          <a:bodyPr/>
          <a:lstStyle>
            <a:lvl1pPr>
              <a:defRPr/>
            </a:lvl1pPr>
          </a:lstStyle>
          <a:p>
            <a:pPr lvl="0"/>
            <a:fld id="{C73B8BD0-DEB9-2749-8F02-0B704BC99B8E}" type="slidenum">
              <a:t>‹#›</a:t>
            </a:fld>
            <a:endParaRPr lang="en-US"/>
          </a:p>
        </p:txBody>
      </p:sp>
    </p:spTree>
    <p:extLst>
      <p:ext uri="{BB962C8B-B14F-4D97-AF65-F5344CB8AC3E}">
        <p14:creationId xmlns:p14="http://schemas.microsoft.com/office/powerpoint/2010/main" val="3329817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6BDF-C3BD-C1FB-46AF-FA9F8B068220}"/>
              </a:ext>
            </a:extLst>
          </p:cNvPr>
          <p:cNvSpPr txBox="1">
            <a:spLocks noGrp="1"/>
          </p:cNvSpPr>
          <p:nvPr>
            <p:ph type="title"/>
          </p:nvPr>
        </p:nvSpPr>
        <p:spPr>
          <a:xfrm>
            <a:off x="630241" y="457200"/>
            <a:ext cx="2949570" cy="1600200"/>
          </a:xfrm>
        </p:spPr>
        <p:txBody>
          <a:bodyPr anchor="b"/>
          <a:lstStyle>
            <a:lvl1pPr>
              <a:defRPr sz="3200"/>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EF4F6CE3-CE0D-2E0C-45D9-A36A4F771D3B}"/>
              </a:ext>
            </a:extLst>
          </p:cNvPr>
          <p:cNvSpPr txBox="1">
            <a:spLocks noGrp="1"/>
          </p:cNvSpPr>
          <p:nvPr>
            <p:ph idx="1"/>
          </p:nvPr>
        </p:nvSpPr>
        <p:spPr>
          <a:xfrm>
            <a:off x="3887791" y="987423"/>
            <a:ext cx="4629149"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776400CD-75EE-474E-2566-B05E60FE981F}"/>
              </a:ext>
            </a:extLst>
          </p:cNvPr>
          <p:cNvSpPr txBox="1">
            <a:spLocks noGrp="1"/>
          </p:cNvSpPr>
          <p:nvPr>
            <p:ph type="body" idx="2"/>
          </p:nvPr>
        </p:nvSpPr>
        <p:spPr>
          <a:xfrm>
            <a:off x="630241" y="2057400"/>
            <a:ext cx="294957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C0D174F3-B7E6-2866-B5B2-355A63555F4F}"/>
              </a:ext>
            </a:extLst>
          </p:cNvPr>
          <p:cNvSpPr txBox="1">
            <a:spLocks noGrp="1"/>
          </p:cNvSpPr>
          <p:nvPr>
            <p:ph type="dt" sz="half" idx="7"/>
          </p:nvPr>
        </p:nvSpPr>
        <p:spPr/>
        <p:txBody>
          <a:bodyPr/>
          <a:lstStyle>
            <a:lvl1pPr>
              <a:defRPr/>
            </a:lvl1pPr>
          </a:lstStyle>
          <a:p>
            <a:pPr lvl="0"/>
            <a:fld id="{E14912D4-C67A-E940-84D4-21F23CDA6FC9}" type="datetime1">
              <a:rPr lang="el-GR"/>
              <a:pPr lvl="0"/>
              <a:t>26/10/2022</a:t>
            </a:fld>
            <a:endParaRPr lang="el-GR"/>
          </a:p>
        </p:txBody>
      </p:sp>
      <p:sp>
        <p:nvSpPr>
          <p:cNvPr id="6" name="Footer Placeholder 5">
            <a:extLst>
              <a:ext uri="{FF2B5EF4-FFF2-40B4-BE49-F238E27FC236}">
                <a16:creationId xmlns:a16="http://schemas.microsoft.com/office/drawing/2014/main" id="{9391C588-DCAE-3DFE-AAC4-17411A4463ED}"/>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FD316F05-A55F-FB86-59B9-3B84B00D98CD}"/>
              </a:ext>
            </a:extLst>
          </p:cNvPr>
          <p:cNvSpPr txBox="1">
            <a:spLocks noGrp="1"/>
          </p:cNvSpPr>
          <p:nvPr>
            <p:ph type="sldNum" sz="quarter" idx="8"/>
          </p:nvPr>
        </p:nvSpPr>
        <p:spPr/>
        <p:txBody>
          <a:bodyPr/>
          <a:lstStyle>
            <a:lvl1pPr>
              <a:defRPr/>
            </a:lvl1pPr>
          </a:lstStyle>
          <a:p>
            <a:pPr lvl="0"/>
            <a:fld id="{FF94A16B-82FD-F541-95FB-0527293B4216}" type="slidenum">
              <a:t>‹#›</a:t>
            </a:fld>
            <a:endParaRPr lang="el-GR"/>
          </a:p>
        </p:txBody>
      </p:sp>
    </p:spTree>
    <p:extLst>
      <p:ext uri="{BB962C8B-B14F-4D97-AF65-F5344CB8AC3E}">
        <p14:creationId xmlns:p14="http://schemas.microsoft.com/office/powerpoint/2010/main" val="3007029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9AD0-CB94-45DF-3A86-76CB3E4AA271}"/>
              </a:ext>
            </a:extLst>
          </p:cNvPr>
          <p:cNvSpPr txBox="1">
            <a:spLocks noGrp="1"/>
          </p:cNvSpPr>
          <p:nvPr>
            <p:ph type="title"/>
          </p:nvPr>
        </p:nvSpPr>
        <p:spPr>
          <a:xfrm>
            <a:off x="630241" y="457200"/>
            <a:ext cx="2949570" cy="1600200"/>
          </a:xfrm>
        </p:spPr>
        <p:txBody>
          <a:bodyPr anchor="b"/>
          <a:lstStyle>
            <a:lvl1pPr>
              <a:defRPr sz="3200"/>
            </a:lvl1pPr>
          </a:lstStyle>
          <a:p>
            <a:pPr lvl="0"/>
            <a:r>
              <a:rPr lang="en-US"/>
              <a:t>Click to edit Master title style</a:t>
            </a:r>
            <a:endParaRPr lang="el-GR"/>
          </a:p>
        </p:txBody>
      </p:sp>
      <p:sp>
        <p:nvSpPr>
          <p:cNvPr id="3" name="Picture Placeholder 2">
            <a:extLst>
              <a:ext uri="{FF2B5EF4-FFF2-40B4-BE49-F238E27FC236}">
                <a16:creationId xmlns:a16="http://schemas.microsoft.com/office/drawing/2014/main" id="{69A4E944-6CC1-E604-0A1B-F508A691E8E6}"/>
              </a:ext>
            </a:extLst>
          </p:cNvPr>
          <p:cNvSpPr txBox="1">
            <a:spLocks noGrp="1"/>
          </p:cNvSpPr>
          <p:nvPr>
            <p:ph type="pic" idx="1"/>
          </p:nvPr>
        </p:nvSpPr>
        <p:spPr>
          <a:xfrm>
            <a:off x="3887791" y="987423"/>
            <a:ext cx="4629149" cy="4873623"/>
          </a:xfrm>
        </p:spPr>
        <p:txBody>
          <a:bodyPr/>
          <a:lstStyle>
            <a:lvl1pPr marL="0" indent="0">
              <a:buNone/>
              <a:defRPr lang="el-GR" sz="3200"/>
            </a:lvl1pPr>
          </a:lstStyle>
          <a:p>
            <a:pPr lvl="0"/>
            <a:endParaRPr lang="el-GR"/>
          </a:p>
        </p:txBody>
      </p:sp>
      <p:sp>
        <p:nvSpPr>
          <p:cNvPr id="4" name="Text Placeholder 3">
            <a:extLst>
              <a:ext uri="{FF2B5EF4-FFF2-40B4-BE49-F238E27FC236}">
                <a16:creationId xmlns:a16="http://schemas.microsoft.com/office/drawing/2014/main" id="{062C296D-3A19-CE83-E4FB-F0DB9F2B0014}"/>
              </a:ext>
            </a:extLst>
          </p:cNvPr>
          <p:cNvSpPr txBox="1">
            <a:spLocks noGrp="1"/>
          </p:cNvSpPr>
          <p:nvPr>
            <p:ph type="body" idx="2"/>
          </p:nvPr>
        </p:nvSpPr>
        <p:spPr>
          <a:xfrm>
            <a:off x="630241" y="2057400"/>
            <a:ext cx="294957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BC98B9A7-F4C7-B42A-21E0-20A5D124D5CC}"/>
              </a:ext>
            </a:extLst>
          </p:cNvPr>
          <p:cNvSpPr txBox="1">
            <a:spLocks noGrp="1"/>
          </p:cNvSpPr>
          <p:nvPr>
            <p:ph type="dt" sz="half" idx="7"/>
          </p:nvPr>
        </p:nvSpPr>
        <p:spPr/>
        <p:txBody>
          <a:bodyPr/>
          <a:lstStyle>
            <a:lvl1pPr>
              <a:defRPr/>
            </a:lvl1pPr>
          </a:lstStyle>
          <a:p>
            <a:pPr lvl="0"/>
            <a:fld id="{5BF279C2-36C7-9848-944B-8300C895432E}" type="datetime1">
              <a:rPr lang="el-GR"/>
              <a:pPr lvl="0"/>
              <a:t>26/10/2022</a:t>
            </a:fld>
            <a:endParaRPr lang="el-GR"/>
          </a:p>
        </p:txBody>
      </p:sp>
      <p:sp>
        <p:nvSpPr>
          <p:cNvPr id="6" name="Footer Placeholder 5">
            <a:extLst>
              <a:ext uri="{FF2B5EF4-FFF2-40B4-BE49-F238E27FC236}">
                <a16:creationId xmlns:a16="http://schemas.microsoft.com/office/drawing/2014/main" id="{C08CA130-C944-86FD-AE8E-6F5400EE66DA}"/>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EF5BA832-41DA-0543-044B-71646B4DBA39}"/>
              </a:ext>
            </a:extLst>
          </p:cNvPr>
          <p:cNvSpPr txBox="1">
            <a:spLocks noGrp="1"/>
          </p:cNvSpPr>
          <p:nvPr>
            <p:ph type="sldNum" sz="quarter" idx="8"/>
          </p:nvPr>
        </p:nvSpPr>
        <p:spPr/>
        <p:txBody>
          <a:bodyPr/>
          <a:lstStyle>
            <a:lvl1pPr>
              <a:defRPr/>
            </a:lvl1pPr>
          </a:lstStyle>
          <a:p>
            <a:pPr lvl="0"/>
            <a:fld id="{3778B9C6-F40A-C845-9568-9D9142521267}" type="slidenum">
              <a:t>‹#›</a:t>
            </a:fld>
            <a:endParaRPr lang="el-GR"/>
          </a:p>
        </p:txBody>
      </p:sp>
    </p:spTree>
    <p:extLst>
      <p:ext uri="{BB962C8B-B14F-4D97-AF65-F5344CB8AC3E}">
        <p14:creationId xmlns:p14="http://schemas.microsoft.com/office/powerpoint/2010/main" val="2915825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0918-6D06-4C6D-7B54-80DECF81CEC0}"/>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Vertical Text Placeholder 2">
            <a:extLst>
              <a:ext uri="{FF2B5EF4-FFF2-40B4-BE49-F238E27FC236}">
                <a16:creationId xmlns:a16="http://schemas.microsoft.com/office/drawing/2014/main" id="{3E9260EE-B1EA-E508-437A-06667B62C56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077C7EA-C21C-61E7-4C5B-3C76E463679E}"/>
              </a:ext>
            </a:extLst>
          </p:cNvPr>
          <p:cNvSpPr txBox="1">
            <a:spLocks noGrp="1"/>
          </p:cNvSpPr>
          <p:nvPr>
            <p:ph type="dt" sz="half" idx="7"/>
          </p:nvPr>
        </p:nvSpPr>
        <p:spPr/>
        <p:txBody>
          <a:bodyPr/>
          <a:lstStyle>
            <a:lvl1pPr>
              <a:defRPr/>
            </a:lvl1pPr>
          </a:lstStyle>
          <a:p>
            <a:pPr lvl="0"/>
            <a:fld id="{C86EBDCA-83FB-2D43-A48D-CC94B12BC1C6}" type="datetime1">
              <a:rPr lang="el-GR"/>
              <a:pPr lvl="0"/>
              <a:t>26/10/2022</a:t>
            </a:fld>
            <a:endParaRPr lang="el-GR"/>
          </a:p>
        </p:txBody>
      </p:sp>
      <p:sp>
        <p:nvSpPr>
          <p:cNvPr id="5" name="Footer Placeholder 4">
            <a:extLst>
              <a:ext uri="{FF2B5EF4-FFF2-40B4-BE49-F238E27FC236}">
                <a16:creationId xmlns:a16="http://schemas.microsoft.com/office/drawing/2014/main" id="{8F33FEDD-C459-6554-247D-AE9F067D18DE}"/>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081FADAF-5718-37E5-1792-24463A2AAFE0}"/>
              </a:ext>
            </a:extLst>
          </p:cNvPr>
          <p:cNvSpPr txBox="1">
            <a:spLocks noGrp="1"/>
          </p:cNvSpPr>
          <p:nvPr>
            <p:ph type="sldNum" sz="quarter" idx="8"/>
          </p:nvPr>
        </p:nvSpPr>
        <p:spPr/>
        <p:txBody>
          <a:bodyPr/>
          <a:lstStyle>
            <a:lvl1pPr>
              <a:defRPr/>
            </a:lvl1pPr>
          </a:lstStyle>
          <a:p>
            <a:pPr lvl="0"/>
            <a:fld id="{2B59957F-3C90-3247-968E-97899DDDF577}" type="slidenum">
              <a:t>‹#›</a:t>
            </a:fld>
            <a:endParaRPr lang="el-GR"/>
          </a:p>
        </p:txBody>
      </p:sp>
    </p:spTree>
    <p:extLst>
      <p:ext uri="{BB962C8B-B14F-4D97-AF65-F5344CB8AC3E}">
        <p14:creationId xmlns:p14="http://schemas.microsoft.com/office/powerpoint/2010/main" val="2724651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95702D-5294-29FA-71BF-A3B32F7B3874}"/>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el-GR"/>
          </a:p>
        </p:txBody>
      </p:sp>
      <p:sp>
        <p:nvSpPr>
          <p:cNvPr id="3" name="Vertical Text Placeholder 2">
            <a:extLst>
              <a:ext uri="{FF2B5EF4-FFF2-40B4-BE49-F238E27FC236}">
                <a16:creationId xmlns:a16="http://schemas.microsoft.com/office/drawing/2014/main" id="{F1196F84-0165-9C95-13A6-C8AE33F3E548}"/>
              </a:ext>
            </a:extLst>
          </p:cNvPr>
          <p:cNvSpPr txBox="1">
            <a:spLocks noGrp="1"/>
          </p:cNvSpPr>
          <p:nvPr>
            <p:ph type="body" orient="vert" idx="1"/>
          </p:nvPr>
        </p:nvSpPr>
        <p:spPr>
          <a:xfrm>
            <a:off x="628650" y="365129"/>
            <a:ext cx="5762621"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76BCFA7-0460-CDD9-8E6A-3BF564C8AC8A}"/>
              </a:ext>
            </a:extLst>
          </p:cNvPr>
          <p:cNvSpPr txBox="1">
            <a:spLocks noGrp="1"/>
          </p:cNvSpPr>
          <p:nvPr>
            <p:ph type="dt" sz="half" idx="7"/>
          </p:nvPr>
        </p:nvSpPr>
        <p:spPr/>
        <p:txBody>
          <a:bodyPr/>
          <a:lstStyle>
            <a:lvl1pPr>
              <a:defRPr/>
            </a:lvl1pPr>
          </a:lstStyle>
          <a:p>
            <a:pPr lvl="0"/>
            <a:fld id="{0508FD77-C7DA-9B46-93C0-2540FAD9FCD8}" type="datetime1">
              <a:rPr lang="el-GR"/>
              <a:pPr lvl="0"/>
              <a:t>26/10/2022</a:t>
            </a:fld>
            <a:endParaRPr lang="el-GR"/>
          </a:p>
        </p:txBody>
      </p:sp>
      <p:sp>
        <p:nvSpPr>
          <p:cNvPr id="5" name="Footer Placeholder 4">
            <a:extLst>
              <a:ext uri="{FF2B5EF4-FFF2-40B4-BE49-F238E27FC236}">
                <a16:creationId xmlns:a16="http://schemas.microsoft.com/office/drawing/2014/main" id="{3BDF1D9B-AE6D-44CB-3BA5-720AD53C84D7}"/>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F227FF16-4021-D3B5-F6FE-5732BCBA8AD5}"/>
              </a:ext>
            </a:extLst>
          </p:cNvPr>
          <p:cNvSpPr txBox="1">
            <a:spLocks noGrp="1"/>
          </p:cNvSpPr>
          <p:nvPr>
            <p:ph type="sldNum" sz="quarter" idx="8"/>
          </p:nvPr>
        </p:nvSpPr>
        <p:spPr/>
        <p:txBody>
          <a:bodyPr/>
          <a:lstStyle>
            <a:lvl1pPr>
              <a:defRPr/>
            </a:lvl1pPr>
          </a:lstStyle>
          <a:p>
            <a:pPr lvl="0"/>
            <a:fld id="{C240C9F7-22D4-CC42-83F0-FAED5CC506E8}" type="slidenum">
              <a:t>‹#›</a:t>
            </a:fld>
            <a:endParaRPr lang="el-GR"/>
          </a:p>
        </p:txBody>
      </p:sp>
    </p:spTree>
    <p:extLst>
      <p:ext uri="{BB962C8B-B14F-4D97-AF65-F5344CB8AC3E}">
        <p14:creationId xmlns:p14="http://schemas.microsoft.com/office/powerpoint/2010/main" val="571306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C31B-3BF1-BF96-5BBE-E9CF0887F8AC}"/>
              </a:ext>
            </a:extLst>
          </p:cNvPr>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a:extLst>
              <a:ext uri="{FF2B5EF4-FFF2-40B4-BE49-F238E27FC236}">
                <a16:creationId xmlns:a16="http://schemas.microsoft.com/office/drawing/2014/main" id="{0E10E20B-0851-9DAC-9CD7-5E4224EB134B}"/>
              </a:ext>
            </a:extLst>
          </p:cNvPr>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3DD2C552-D636-C5E6-AAF7-445B15F23811}"/>
              </a:ext>
            </a:extLst>
          </p:cNvPr>
          <p:cNvSpPr txBox="1">
            <a:spLocks noGrp="1"/>
          </p:cNvSpPr>
          <p:nvPr>
            <p:ph type="dt" sz="half" idx="7"/>
          </p:nvPr>
        </p:nvSpPr>
        <p:spPr/>
        <p:txBody>
          <a:bodyPr/>
          <a:lstStyle>
            <a:lvl1pPr>
              <a:defRPr/>
            </a:lvl1pPr>
          </a:lstStyle>
          <a:p>
            <a:pPr lvl="0"/>
            <a:fld id="{F0A82477-30C2-1543-8DA2-F0A324D9ED60}" type="datetime1">
              <a:rPr lang="en-US"/>
              <a:pPr lvl="0"/>
              <a:t>10/26/2022</a:t>
            </a:fld>
            <a:endParaRPr lang="en-US"/>
          </a:p>
        </p:txBody>
      </p:sp>
      <p:sp>
        <p:nvSpPr>
          <p:cNvPr id="5" name="Footer Placeholder 4">
            <a:extLst>
              <a:ext uri="{FF2B5EF4-FFF2-40B4-BE49-F238E27FC236}">
                <a16:creationId xmlns:a16="http://schemas.microsoft.com/office/drawing/2014/main" id="{20A43CAE-1C2A-3E90-8D5F-AA5FC7B0D046}"/>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12C22186-2F20-9657-6855-A123174103A7}"/>
              </a:ext>
            </a:extLst>
          </p:cNvPr>
          <p:cNvSpPr txBox="1">
            <a:spLocks noGrp="1"/>
          </p:cNvSpPr>
          <p:nvPr>
            <p:ph type="sldNum" sz="quarter" idx="8"/>
          </p:nvPr>
        </p:nvSpPr>
        <p:spPr/>
        <p:txBody>
          <a:bodyPr/>
          <a:lstStyle>
            <a:lvl1pPr>
              <a:defRPr/>
            </a:lvl1pPr>
          </a:lstStyle>
          <a:p>
            <a:pPr lvl="0"/>
            <a:fld id="{E8833F3D-E030-BC48-B0DD-86D7D48A6D70}" type="slidenum">
              <a:t>‹#›</a:t>
            </a:fld>
            <a:endParaRPr lang="en-US"/>
          </a:p>
        </p:txBody>
      </p:sp>
    </p:spTree>
    <p:extLst>
      <p:ext uri="{BB962C8B-B14F-4D97-AF65-F5344CB8AC3E}">
        <p14:creationId xmlns:p14="http://schemas.microsoft.com/office/powerpoint/2010/main" val="577247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F90E-6845-9B8D-ED88-E2DE6687D91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3954ED3-A59F-EA60-AFF6-317DCAF8F61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0712B-9566-1C1B-8A32-3D28CCA04874}"/>
              </a:ext>
            </a:extLst>
          </p:cNvPr>
          <p:cNvSpPr txBox="1">
            <a:spLocks noGrp="1"/>
          </p:cNvSpPr>
          <p:nvPr>
            <p:ph type="dt" sz="half" idx="7"/>
          </p:nvPr>
        </p:nvSpPr>
        <p:spPr/>
        <p:txBody>
          <a:bodyPr/>
          <a:lstStyle>
            <a:lvl1pPr>
              <a:defRPr/>
            </a:lvl1pPr>
          </a:lstStyle>
          <a:p>
            <a:pPr lvl="0"/>
            <a:fld id="{480375A5-0B9B-2947-A44D-23F6623BEF88}" type="datetime1">
              <a:rPr lang="en-US"/>
              <a:pPr lvl="0"/>
              <a:t>10/26/2022</a:t>
            </a:fld>
            <a:endParaRPr lang="en-US"/>
          </a:p>
        </p:txBody>
      </p:sp>
      <p:sp>
        <p:nvSpPr>
          <p:cNvPr id="5" name="Footer Placeholder 4">
            <a:extLst>
              <a:ext uri="{FF2B5EF4-FFF2-40B4-BE49-F238E27FC236}">
                <a16:creationId xmlns:a16="http://schemas.microsoft.com/office/drawing/2014/main" id="{D7B6ED72-5820-5463-CA04-D2AE9EE44384}"/>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D2FA7495-8806-39DC-BCCB-D8785A677F03}"/>
              </a:ext>
            </a:extLst>
          </p:cNvPr>
          <p:cNvSpPr txBox="1">
            <a:spLocks noGrp="1"/>
          </p:cNvSpPr>
          <p:nvPr>
            <p:ph type="sldNum" sz="quarter" idx="8"/>
          </p:nvPr>
        </p:nvSpPr>
        <p:spPr/>
        <p:txBody>
          <a:bodyPr/>
          <a:lstStyle>
            <a:lvl1pPr>
              <a:defRPr/>
            </a:lvl1pPr>
          </a:lstStyle>
          <a:p>
            <a:pPr lvl="0"/>
            <a:fld id="{8F4F19B3-7284-724B-9501-86E7CE247632}" type="slidenum">
              <a:t>‹#›</a:t>
            </a:fld>
            <a:endParaRPr lang="en-US"/>
          </a:p>
        </p:txBody>
      </p:sp>
    </p:spTree>
    <p:extLst>
      <p:ext uri="{BB962C8B-B14F-4D97-AF65-F5344CB8AC3E}">
        <p14:creationId xmlns:p14="http://schemas.microsoft.com/office/powerpoint/2010/main" val="4253381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7B69D-B612-2E2E-2183-9E0EF6FF72BB}"/>
              </a:ext>
            </a:extLst>
          </p:cNvPr>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a:extLst>
              <a:ext uri="{FF2B5EF4-FFF2-40B4-BE49-F238E27FC236}">
                <a16:creationId xmlns:a16="http://schemas.microsoft.com/office/drawing/2014/main" id="{5B010223-EDC7-1D52-3E0F-D2A296D4B641}"/>
              </a:ext>
            </a:extLst>
          </p:cNvPr>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876EB64E-76DD-F050-A773-AFCE8EA06B44}"/>
              </a:ext>
            </a:extLst>
          </p:cNvPr>
          <p:cNvSpPr txBox="1">
            <a:spLocks noGrp="1"/>
          </p:cNvSpPr>
          <p:nvPr>
            <p:ph type="dt" sz="half" idx="7"/>
          </p:nvPr>
        </p:nvSpPr>
        <p:spPr/>
        <p:txBody>
          <a:bodyPr/>
          <a:lstStyle>
            <a:lvl1pPr>
              <a:defRPr/>
            </a:lvl1pPr>
          </a:lstStyle>
          <a:p>
            <a:pPr lvl="0"/>
            <a:fld id="{1B734C30-0676-4A4F-812C-9A1D939A21BC}" type="datetime1">
              <a:rPr lang="en-US"/>
              <a:pPr lvl="0"/>
              <a:t>10/26/2022</a:t>
            </a:fld>
            <a:endParaRPr lang="en-US"/>
          </a:p>
        </p:txBody>
      </p:sp>
      <p:sp>
        <p:nvSpPr>
          <p:cNvPr id="5" name="Footer Placeholder 4">
            <a:extLst>
              <a:ext uri="{FF2B5EF4-FFF2-40B4-BE49-F238E27FC236}">
                <a16:creationId xmlns:a16="http://schemas.microsoft.com/office/drawing/2014/main" id="{0825598B-B89D-FF67-42DB-AEF488EB0A43}"/>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0F7DB038-35C9-4EFF-3D2E-7EF6BECD7DEA}"/>
              </a:ext>
            </a:extLst>
          </p:cNvPr>
          <p:cNvSpPr txBox="1">
            <a:spLocks noGrp="1"/>
          </p:cNvSpPr>
          <p:nvPr>
            <p:ph type="sldNum" sz="quarter" idx="8"/>
          </p:nvPr>
        </p:nvSpPr>
        <p:spPr/>
        <p:txBody>
          <a:bodyPr/>
          <a:lstStyle>
            <a:lvl1pPr>
              <a:defRPr/>
            </a:lvl1pPr>
          </a:lstStyle>
          <a:p>
            <a:pPr lvl="0"/>
            <a:fld id="{FC37DC25-4751-714E-AB00-E4753970F0D1}" type="slidenum">
              <a:t>‹#›</a:t>
            </a:fld>
            <a:endParaRPr lang="en-US"/>
          </a:p>
        </p:txBody>
      </p:sp>
    </p:spTree>
    <p:extLst>
      <p:ext uri="{BB962C8B-B14F-4D97-AF65-F5344CB8AC3E}">
        <p14:creationId xmlns:p14="http://schemas.microsoft.com/office/powerpoint/2010/main" val="925237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927F-1836-8A40-A16D-E04617465F91}"/>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E84BFDF-3D51-CC87-29B2-5E6A87280B0A}"/>
              </a:ext>
            </a:extLst>
          </p:cNvPr>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99B2E5-B355-404F-10BA-6EDFAEBA86B0}"/>
              </a:ext>
            </a:extLst>
          </p:cNvPr>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04E2D38-403A-E744-986D-4AC70BC33789}"/>
              </a:ext>
            </a:extLst>
          </p:cNvPr>
          <p:cNvSpPr txBox="1">
            <a:spLocks noGrp="1"/>
          </p:cNvSpPr>
          <p:nvPr>
            <p:ph type="dt" sz="half" idx="7"/>
          </p:nvPr>
        </p:nvSpPr>
        <p:spPr/>
        <p:txBody>
          <a:bodyPr/>
          <a:lstStyle>
            <a:lvl1pPr>
              <a:defRPr/>
            </a:lvl1pPr>
          </a:lstStyle>
          <a:p>
            <a:pPr lvl="0"/>
            <a:fld id="{7C8702D3-123F-8747-B4D6-872953B9E80D}" type="datetime1">
              <a:rPr lang="en-US"/>
              <a:pPr lvl="0"/>
              <a:t>10/26/2022</a:t>
            </a:fld>
            <a:endParaRPr lang="en-US"/>
          </a:p>
        </p:txBody>
      </p:sp>
      <p:sp>
        <p:nvSpPr>
          <p:cNvPr id="6" name="Footer Placeholder 4">
            <a:extLst>
              <a:ext uri="{FF2B5EF4-FFF2-40B4-BE49-F238E27FC236}">
                <a16:creationId xmlns:a16="http://schemas.microsoft.com/office/drawing/2014/main" id="{FAC2B9C4-823B-3B1C-3D0C-A657E0BD0056}"/>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3BFF8BDC-A138-B4A9-6FDE-4388B7D05765}"/>
              </a:ext>
            </a:extLst>
          </p:cNvPr>
          <p:cNvSpPr txBox="1">
            <a:spLocks noGrp="1"/>
          </p:cNvSpPr>
          <p:nvPr>
            <p:ph type="sldNum" sz="quarter" idx="8"/>
          </p:nvPr>
        </p:nvSpPr>
        <p:spPr/>
        <p:txBody>
          <a:bodyPr/>
          <a:lstStyle>
            <a:lvl1pPr>
              <a:defRPr/>
            </a:lvl1pPr>
          </a:lstStyle>
          <a:p>
            <a:pPr lvl="0"/>
            <a:fld id="{48F8D872-45A7-8B4B-B05A-CEF065FA9477}" type="slidenum">
              <a:t>‹#›</a:t>
            </a:fld>
            <a:endParaRPr lang="en-US"/>
          </a:p>
        </p:txBody>
      </p:sp>
    </p:spTree>
    <p:extLst>
      <p:ext uri="{BB962C8B-B14F-4D97-AF65-F5344CB8AC3E}">
        <p14:creationId xmlns:p14="http://schemas.microsoft.com/office/powerpoint/2010/main" val="3060940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8B1F-B342-F599-624B-7031B8CD761D}"/>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FE98E2A1-6F12-A1B3-7452-B7BEEDE3BCC6}"/>
              </a:ext>
            </a:extLst>
          </p:cNvPr>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CFA8BE5C-7304-11B9-7E7B-B837328CC920}"/>
              </a:ext>
            </a:extLst>
          </p:cNvPr>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F8E573-336B-AE4F-5C3C-EA4A7BBFC6DE}"/>
              </a:ext>
            </a:extLst>
          </p:cNvPr>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FAF20D54-1B1D-56CE-7EB9-E5911C734D9E}"/>
              </a:ext>
            </a:extLst>
          </p:cNvPr>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19E9552-4F8F-FF0C-8625-715FBE79AA0B}"/>
              </a:ext>
            </a:extLst>
          </p:cNvPr>
          <p:cNvSpPr txBox="1">
            <a:spLocks noGrp="1"/>
          </p:cNvSpPr>
          <p:nvPr>
            <p:ph type="dt" sz="half" idx="7"/>
          </p:nvPr>
        </p:nvSpPr>
        <p:spPr/>
        <p:txBody>
          <a:bodyPr/>
          <a:lstStyle>
            <a:lvl1pPr>
              <a:defRPr/>
            </a:lvl1pPr>
          </a:lstStyle>
          <a:p>
            <a:pPr lvl="0"/>
            <a:fld id="{1F2F8F94-FCDA-C745-83B3-ADC03DC9A0B1}" type="datetime1">
              <a:rPr lang="en-US"/>
              <a:pPr lvl="0"/>
              <a:t>10/26/2022</a:t>
            </a:fld>
            <a:endParaRPr lang="en-US"/>
          </a:p>
        </p:txBody>
      </p:sp>
      <p:sp>
        <p:nvSpPr>
          <p:cNvPr id="8" name="Footer Placeholder 4">
            <a:extLst>
              <a:ext uri="{FF2B5EF4-FFF2-40B4-BE49-F238E27FC236}">
                <a16:creationId xmlns:a16="http://schemas.microsoft.com/office/drawing/2014/main" id="{E89DADEC-9381-C0BC-3839-C38331D3E6D8}"/>
              </a:ext>
            </a:extLst>
          </p:cNvPr>
          <p:cNvSpPr txBox="1">
            <a:spLocks noGrp="1"/>
          </p:cNvSpPr>
          <p:nvPr>
            <p:ph type="ftr" sz="quarter" idx="9"/>
          </p:nvPr>
        </p:nvSpPr>
        <p:spPr/>
        <p:txBody>
          <a:bodyPr/>
          <a:lstStyle>
            <a:lvl1pPr>
              <a:defRPr/>
            </a:lvl1pPr>
          </a:lstStyle>
          <a:p>
            <a:pPr lvl="0"/>
            <a:endParaRPr lang="el-GR"/>
          </a:p>
        </p:txBody>
      </p:sp>
      <p:sp>
        <p:nvSpPr>
          <p:cNvPr id="9" name="Slide Number Placeholder 5">
            <a:extLst>
              <a:ext uri="{FF2B5EF4-FFF2-40B4-BE49-F238E27FC236}">
                <a16:creationId xmlns:a16="http://schemas.microsoft.com/office/drawing/2014/main" id="{84EF39A3-4563-D9FC-E543-7B1BC2743608}"/>
              </a:ext>
            </a:extLst>
          </p:cNvPr>
          <p:cNvSpPr txBox="1">
            <a:spLocks noGrp="1"/>
          </p:cNvSpPr>
          <p:nvPr>
            <p:ph type="sldNum" sz="quarter" idx="8"/>
          </p:nvPr>
        </p:nvSpPr>
        <p:spPr/>
        <p:txBody>
          <a:bodyPr/>
          <a:lstStyle>
            <a:lvl1pPr>
              <a:defRPr/>
            </a:lvl1pPr>
          </a:lstStyle>
          <a:p>
            <a:pPr lvl="0"/>
            <a:fld id="{E3B1DB44-CED1-AA45-A07E-3A13C6587C11}" type="slidenum">
              <a:t>‹#›</a:t>
            </a:fld>
            <a:endParaRPr lang="en-US"/>
          </a:p>
        </p:txBody>
      </p:sp>
    </p:spTree>
    <p:extLst>
      <p:ext uri="{BB962C8B-B14F-4D97-AF65-F5344CB8AC3E}">
        <p14:creationId xmlns:p14="http://schemas.microsoft.com/office/powerpoint/2010/main" val="1745207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ABDC-B9CF-625C-8F6E-2CC0679D44B0}"/>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3">
            <a:extLst>
              <a:ext uri="{FF2B5EF4-FFF2-40B4-BE49-F238E27FC236}">
                <a16:creationId xmlns:a16="http://schemas.microsoft.com/office/drawing/2014/main" id="{085C0F3D-F284-0EC5-4348-D018918F66C3}"/>
              </a:ext>
            </a:extLst>
          </p:cNvPr>
          <p:cNvSpPr txBox="1">
            <a:spLocks noGrp="1"/>
          </p:cNvSpPr>
          <p:nvPr>
            <p:ph type="dt" sz="half" idx="7"/>
          </p:nvPr>
        </p:nvSpPr>
        <p:spPr/>
        <p:txBody>
          <a:bodyPr/>
          <a:lstStyle>
            <a:lvl1pPr>
              <a:defRPr/>
            </a:lvl1pPr>
          </a:lstStyle>
          <a:p>
            <a:pPr lvl="0"/>
            <a:fld id="{20D20956-508A-F245-B912-9C83548D8443}" type="datetime1">
              <a:rPr lang="en-US"/>
              <a:pPr lvl="0"/>
              <a:t>10/26/2022</a:t>
            </a:fld>
            <a:endParaRPr lang="en-US"/>
          </a:p>
        </p:txBody>
      </p:sp>
      <p:sp>
        <p:nvSpPr>
          <p:cNvPr id="4" name="Footer Placeholder 4">
            <a:extLst>
              <a:ext uri="{FF2B5EF4-FFF2-40B4-BE49-F238E27FC236}">
                <a16:creationId xmlns:a16="http://schemas.microsoft.com/office/drawing/2014/main" id="{4DDB14BA-6032-7E52-E8DB-D29F5A265345}"/>
              </a:ext>
            </a:extLst>
          </p:cNvPr>
          <p:cNvSpPr txBox="1">
            <a:spLocks noGrp="1"/>
          </p:cNvSpPr>
          <p:nvPr>
            <p:ph type="ftr" sz="quarter" idx="9"/>
          </p:nvPr>
        </p:nvSpPr>
        <p:spPr/>
        <p:txBody>
          <a:bodyPr/>
          <a:lstStyle>
            <a:lvl1pPr>
              <a:defRPr/>
            </a:lvl1pPr>
          </a:lstStyle>
          <a:p>
            <a:pPr lvl="0"/>
            <a:endParaRPr lang="el-GR"/>
          </a:p>
        </p:txBody>
      </p:sp>
      <p:sp>
        <p:nvSpPr>
          <p:cNvPr id="5" name="Slide Number Placeholder 5">
            <a:extLst>
              <a:ext uri="{FF2B5EF4-FFF2-40B4-BE49-F238E27FC236}">
                <a16:creationId xmlns:a16="http://schemas.microsoft.com/office/drawing/2014/main" id="{20CD79BD-9931-31B6-8FA3-6EF3525B98D2}"/>
              </a:ext>
            </a:extLst>
          </p:cNvPr>
          <p:cNvSpPr txBox="1">
            <a:spLocks noGrp="1"/>
          </p:cNvSpPr>
          <p:nvPr>
            <p:ph type="sldNum" sz="quarter" idx="8"/>
          </p:nvPr>
        </p:nvSpPr>
        <p:spPr/>
        <p:txBody>
          <a:bodyPr/>
          <a:lstStyle>
            <a:lvl1pPr>
              <a:defRPr/>
            </a:lvl1pPr>
          </a:lstStyle>
          <a:p>
            <a:pPr lvl="0"/>
            <a:fld id="{9C670E08-4A56-AF40-B549-5DF359C1D64E}" type="slidenum">
              <a:t>‹#›</a:t>
            </a:fld>
            <a:endParaRPr lang="en-US"/>
          </a:p>
        </p:txBody>
      </p:sp>
    </p:spTree>
    <p:extLst>
      <p:ext uri="{BB962C8B-B14F-4D97-AF65-F5344CB8AC3E}">
        <p14:creationId xmlns:p14="http://schemas.microsoft.com/office/powerpoint/2010/main" val="3338494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ADAA-B5D3-0DF8-308E-8EC775FC86D4}"/>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14D34A4D-27DB-71AC-EC29-C9F0DE0D1DF6}"/>
              </a:ext>
            </a:extLst>
          </p:cNvPr>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FAA113-63C0-51A8-0513-FAA8FD2653FD}"/>
              </a:ext>
            </a:extLst>
          </p:cNvPr>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5DD6436-3098-C4D8-8DA6-52CD59770232}"/>
              </a:ext>
            </a:extLst>
          </p:cNvPr>
          <p:cNvSpPr txBox="1">
            <a:spLocks noGrp="1"/>
          </p:cNvSpPr>
          <p:nvPr>
            <p:ph type="dt" sz="half" idx="7"/>
          </p:nvPr>
        </p:nvSpPr>
        <p:spPr/>
        <p:txBody>
          <a:bodyPr/>
          <a:lstStyle>
            <a:lvl1pPr>
              <a:defRPr/>
            </a:lvl1pPr>
          </a:lstStyle>
          <a:p>
            <a:pPr lvl="0"/>
            <a:fld id="{411CFD48-A718-2141-A765-FA9906DD9073}" type="datetime1">
              <a:rPr lang="en-US"/>
              <a:pPr lvl="0"/>
              <a:t>10/26/2022</a:t>
            </a:fld>
            <a:endParaRPr lang="en-US"/>
          </a:p>
        </p:txBody>
      </p:sp>
      <p:sp>
        <p:nvSpPr>
          <p:cNvPr id="6" name="Footer Placeholder 4">
            <a:extLst>
              <a:ext uri="{FF2B5EF4-FFF2-40B4-BE49-F238E27FC236}">
                <a16:creationId xmlns:a16="http://schemas.microsoft.com/office/drawing/2014/main" id="{F1ED5B30-A76D-F984-266C-20099349C17E}"/>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A6DE4136-D4E2-1A68-829A-B7937C2F4F40}"/>
              </a:ext>
            </a:extLst>
          </p:cNvPr>
          <p:cNvSpPr txBox="1">
            <a:spLocks noGrp="1"/>
          </p:cNvSpPr>
          <p:nvPr>
            <p:ph type="sldNum" sz="quarter" idx="8"/>
          </p:nvPr>
        </p:nvSpPr>
        <p:spPr/>
        <p:txBody>
          <a:bodyPr/>
          <a:lstStyle>
            <a:lvl1pPr>
              <a:defRPr/>
            </a:lvl1pPr>
          </a:lstStyle>
          <a:p>
            <a:pPr lvl="0"/>
            <a:fld id="{707A3983-5976-484B-B0EA-FF9277D507CE}" type="slidenum">
              <a:t>‹#›</a:t>
            </a:fld>
            <a:endParaRPr lang="en-US"/>
          </a:p>
        </p:txBody>
      </p:sp>
    </p:spTree>
    <p:extLst>
      <p:ext uri="{BB962C8B-B14F-4D97-AF65-F5344CB8AC3E}">
        <p14:creationId xmlns:p14="http://schemas.microsoft.com/office/powerpoint/2010/main" val="1231568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03ACE73-B0CA-5C9D-34D4-9DDF735EB48B}"/>
              </a:ext>
            </a:extLst>
          </p:cNvPr>
          <p:cNvSpPr txBox="1">
            <a:spLocks noGrp="1"/>
          </p:cNvSpPr>
          <p:nvPr>
            <p:ph type="dt" sz="half" idx="7"/>
          </p:nvPr>
        </p:nvSpPr>
        <p:spPr/>
        <p:txBody>
          <a:bodyPr/>
          <a:lstStyle>
            <a:lvl1pPr>
              <a:defRPr/>
            </a:lvl1pPr>
          </a:lstStyle>
          <a:p>
            <a:pPr lvl="0"/>
            <a:fld id="{D3938D83-8294-BE4B-A1E1-F2CB592CD499}" type="datetime1">
              <a:rPr lang="en-US"/>
              <a:pPr lvl="0"/>
              <a:t>10/26/2022</a:t>
            </a:fld>
            <a:endParaRPr lang="en-US"/>
          </a:p>
        </p:txBody>
      </p:sp>
      <p:sp>
        <p:nvSpPr>
          <p:cNvPr id="3" name="Footer Placeholder 4">
            <a:extLst>
              <a:ext uri="{FF2B5EF4-FFF2-40B4-BE49-F238E27FC236}">
                <a16:creationId xmlns:a16="http://schemas.microsoft.com/office/drawing/2014/main" id="{50678E20-59B0-8516-331E-94991EB75AEA}"/>
              </a:ext>
            </a:extLst>
          </p:cNvPr>
          <p:cNvSpPr txBox="1">
            <a:spLocks noGrp="1"/>
          </p:cNvSpPr>
          <p:nvPr>
            <p:ph type="ftr" sz="quarter" idx="9"/>
          </p:nvPr>
        </p:nvSpPr>
        <p:spPr/>
        <p:txBody>
          <a:bodyPr/>
          <a:lstStyle>
            <a:lvl1pPr>
              <a:defRPr/>
            </a:lvl1pPr>
          </a:lstStyle>
          <a:p>
            <a:pPr lvl="0"/>
            <a:endParaRPr lang="el-GR"/>
          </a:p>
        </p:txBody>
      </p:sp>
      <p:sp>
        <p:nvSpPr>
          <p:cNvPr id="4" name="Slide Number Placeholder 5">
            <a:extLst>
              <a:ext uri="{FF2B5EF4-FFF2-40B4-BE49-F238E27FC236}">
                <a16:creationId xmlns:a16="http://schemas.microsoft.com/office/drawing/2014/main" id="{911E4C0F-C4A3-EBC1-3755-E54B55817961}"/>
              </a:ext>
            </a:extLst>
          </p:cNvPr>
          <p:cNvSpPr txBox="1">
            <a:spLocks noGrp="1"/>
          </p:cNvSpPr>
          <p:nvPr>
            <p:ph type="sldNum" sz="quarter" idx="8"/>
          </p:nvPr>
        </p:nvSpPr>
        <p:spPr/>
        <p:txBody>
          <a:bodyPr/>
          <a:lstStyle>
            <a:lvl1pPr>
              <a:defRPr/>
            </a:lvl1pPr>
          </a:lstStyle>
          <a:p>
            <a:pPr lvl="0"/>
            <a:fld id="{DF78FF82-1F1A-CF4D-A488-418381A8DEFD}" type="slidenum">
              <a:t>‹#›</a:t>
            </a:fld>
            <a:endParaRPr lang="en-US"/>
          </a:p>
        </p:txBody>
      </p:sp>
    </p:spTree>
    <p:extLst>
      <p:ext uri="{BB962C8B-B14F-4D97-AF65-F5344CB8AC3E}">
        <p14:creationId xmlns:p14="http://schemas.microsoft.com/office/powerpoint/2010/main" val="217628730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1FAC-EF0A-8577-F78B-E1CF3EE84F39}"/>
              </a:ext>
            </a:extLst>
          </p:cNvPr>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a:extLst>
              <a:ext uri="{FF2B5EF4-FFF2-40B4-BE49-F238E27FC236}">
                <a16:creationId xmlns:a16="http://schemas.microsoft.com/office/drawing/2014/main" id="{5F46B7FE-FFC7-549B-36ED-2578C31AB5B3}"/>
              </a:ext>
            </a:extLst>
          </p:cNvPr>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93E25-7AE1-6961-8768-F25BD1ACB90F}"/>
              </a:ext>
            </a:extLst>
          </p:cNvPr>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3">
            <a:extLst>
              <a:ext uri="{FF2B5EF4-FFF2-40B4-BE49-F238E27FC236}">
                <a16:creationId xmlns:a16="http://schemas.microsoft.com/office/drawing/2014/main" id="{2507D1DA-520E-E8D1-1939-70A0745C7ABC}"/>
              </a:ext>
            </a:extLst>
          </p:cNvPr>
          <p:cNvSpPr txBox="1">
            <a:spLocks noGrp="1"/>
          </p:cNvSpPr>
          <p:nvPr>
            <p:ph type="dt" sz="half" idx="7"/>
          </p:nvPr>
        </p:nvSpPr>
        <p:spPr/>
        <p:txBody>
          <a:bodyPr/>
          <a:lstStyle>
            <a:lvl1pPr>
              <a:defRPr/>
            </a:lvl1pPr>
          </a:lstStyle>
          <a:p>
            <a:pPr lvl="0"/>
            <a:fld id="{76740ACA-E164-C644-8838-928F81A0952E}" type="datetime1">
              <a:rPr lang="en-US"/>
              <a:pPr lvl="0"/>
              <a:t>10/26/2022</a:t>
            </a:fld>
            <a:endParaRPr lang="en-US"/>
          </a:p>
        </p:txBody>
      </p:sp>
      <p:sp>
        <p:nvSpPr>
          <p:cNvPr id="6" name="Footer Placeholder 4">
            <a:extLst>
              <a:ext uri="{FF2B5EF4-FFF2-40B4-BE49-F238E27FC236}">
                <a16:creationId xmlns:a16="http://schemas.microsoft.com/office/drawing/2014/main" id="{0E36BDDA-22CC-1A98-BBFD-3CE7E5501FB7}"/>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B4DB5C23-EDE4-215A-37B1-62D1A2B701DB}"/>
              </a:ext>
            </a:extLst>
          </p:cNvPr>
          <p:cNvSpPr txBox="1">
            <a:spLocks noGrp="1"/>
          </p:cNvSpPr>
          <p:nvPr>
            <p:ph type="sldNum" sz="quarter" idx="8"/>
          </p:nvPr>
        </p:nvSpPr>
        <p:spPr/>
        <p:txBody>
          <a:bodyPr/>
          <a:lstStyle>
            <a:lvl1pPr>
              <a:defRPr/>
            </a:lvl1pPr>
          </a:lstStyle>
          <a:p>
            <a:pPr lvl="0"/>
            <a:fld id="{7EFCA2A0-8A70-A54F-A8F1-5C00E79F46A8}" type="slidenum">
              <a:t>‹#›</a:t>
            </a:fld>
            <a:endParaRPr lang="en-US"/>
          </a:p>
        </p:txBody>
      </p:sp>
    </p:spTree>
    <p:extLst>
      <p:ext uri="{BB962C8B-B14F-4D97-AF65-F5344CB8AC3E}">
        <p14:creationId xmlns:p14="http://schemas.microsoft.com/office/powerpoint/2010/main" val="2985498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36EA-7B25-ADC4-6CD9-B2B5BBF5EF9C}"/>
              </a:ext>
            </a:extLst>
          </p:cNvPr>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a:extLst>
              <a:ext uri="{FF2B5EF4-FFF2-40B4-BE49-F238E27FC236}">
                <a16:creationId xmlns:a16="http://schemas.microsoft.com/office/drawing/2014/main" id="{56683FF9-9AD9-E706-BA0F-F9FEBAF09E2C}"/>
              </a:ext>
            </a:extLst>
          </p:cNvPr>
          <p:cNvSpPr txBox="1">
            <a:spLocks noGrp="1"/>
          </p:cNvSpPr>
          <p:nvPr>
            <p:ph type="pic" idx="1"/>
          </p:nvPr>
        </p:nvSpPr>
        <p:spPr>
          <a:xfrm>
            <a:off x="1792288" y="612776"/>
            <a:ext cx="5486400" cy="4114800"/>
          </a:xfrm>
        </p:spPr>
        <p:txBody>
          <a:bodyPr>
            <a:normAutofit/>
          </a:bodyPr>
          <a:lstStyle>
            <a:lvl1pPr marL="0" indent="0">
              <a:buNone/>
              <a:defRPr/>
            </a:lvl1pPr>
          </a:lstStyle>
          <a:p>
            <a:pPr lvl="0"/>
            <a:endParaRPr lang="en-US"/>
          </a:p>
        </p:txBody>
      </p:sp>
      <p:sp>
        <p:nvSpPr>
          <p:cNvPr id="4" name="Text Placeholder 3">
            <a:extLst>
              <a:ext uri="{FF2B5EF4-FFF2-40B4-BE49-F238E27FC236}">
                <a16:creationId xmlns:a16="http://schemas.microsoft.com/office/drawing/2014/main" id="{E73B5109-D76B-D7A1-477A-1AE37001C808}"/>
              </a:ext>
            </a:extLst>
          </p:cNvPr>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3">
            <a:extLst>
              <a:ext uri="{FF2B5EF4-FFF2-40B4-BE49-F238E27FC236}">
                <a16:creationId xmlns:a16="http://schemas.microsoft.com/office/drawing/2014/main" id="{8B9C2CE6-EF3A-515B-B26A-D3ABDA40FA56}"/>
              </a:ext>
            </a:extLst>
          </p:cNvPr>
          <p:cNvSpPr txBox="1">
            <a:spLocks noGrp="1"/>
          </p:cNvSpPr>
          <p:nvPr>
            <p:ph type="dt" sz="half" idx="7"/>
          </p:nvPr>
        </p:nvSpPr>
        <p:spPr/>
        <p:txBody>
          <a:bodyPr/>
          <a:lstStyle>
            <a:lvl1pPr>
              <a:defRPr/>
            </a:lvl1pPr>
          </a:lstStyle>
          <a:p>
            <a:pPr lvl="0"/>
            <a:fld id="{29AF91FA-94CE-B84C-9AC3-23C8482EACA6}" type="datetime1">
              <a:rPr lang="en-US"/>
              <a:pPr lvl="0"/>
              <a:t>10/26/2022</a:t>
            </a:fld>
            <a:endParaRPr lang="en-US"/>
          </a:p>
        </p:txBody>
      </p:sp>
      <p:sp>
        <p:nvSpPr>
          <p:cNvPr id="6" name="Footer Placeholder 4">
            <a:extLst>
              <a:ext uri="{FF2B5EF4-FFF2-40B4-BE49-F238E27FC236}">
                <a16:creationId xmlns:a16="http://schemas.microsoft.com/office/drawing/2014/main" id="{4ECD9C64-7381-F37D-A0B8-2D471ABFC511}"/>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27D1198B-BF6C-02DB-A14A-350FD3E7C293}"/>
              </a:ext>
            </a:extLst>
          </p:cNvPr>
          <p:cNvSpPr txBox="1">
            <a:spLocks noGrp="1"/>
          </p:cNvSpPr>
          <p:nvPr>
            <p:ph type="sldNum" sz="quarter" idx="8"/>
          </p:nvPr>
        </p:nvSpPr>
        <p:spPr/>
        <p:txBody>
          <a:bodyPr/>
          <a:lstStyle>
            <a:lvl1pPr>
              <a:defRPr/>
            </a:lvl1pPr>
          </a:lstStyle>
          <a:p>
            <a:pPr lvl="0"/>
            <a:fld id="{402E1DFA-ACEE-834C-ADAC-3A078A3F3689}" type="slidenum">
              <a:t>‹#›</a:t>
            </a:fld>
            <a:endParaRPr lang="en-US"/>
          </a:p>
        </p:txBody>
      </p:sp>
    </p:spTree>
    <p:extLst>
      <p:ext uri="{BB962C8B-B14F-4D97-AF65-F5344CB8AC3E}">
        <p14:creationId xmlns:p14="http://schemas.microsoft.com/office/powerpoint/2010/main" val="3772060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2FA1-9DA9-798D-DF35-A77D63588BFE}"/>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21B3E455-F879-4B28-BBB3-F8C464FF2CA7}"/>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57FAA-205E-C96D-2657-9A6E54969645}"/>
              </a:ext>
            </a:extLst>
          </p:cNvPr>
          <p:cNvSpPr txBox="1">
            <a:spLocks noGrp="1"/>
          </p:cNvSpPr>
          <p:nvPr>
            <p:ph type="dt" sz="half" idx="7"/>
          </p:nvPr>
        </p:nvSpPr>
        <p:spPr/>
        <p:txBody>
          <a:bodyPr/>
          <a:lstStyle>
            <a:lvl1pPr>
              <a:defRPr/>
            </a:lvl1pPr>
          </a:lstStyle>
          <a:p>
            <a:pPr lvl="0"/>
            <a:fld id="{C0B00FA1-C0B9-E04C-957E-B306A4F867DC}" type="datetime1">
              <a:rPr lang="en-US"/>
              <a:pPr lvl="0"/>
              <a:t>10/26/2022</a:t>
            </a:fld>
            <a:endParaRPr lang="en-US"/>
          </a:p>
        </p:txBody>
      </p:sp>
      <p:sp>
        <p:nvSpPr>
          <p:cNvPr id="5" name="Footer Placeholder 4">
            <a:extLst>
              <a:ext uri="{FF2B5EF4-FFF2-40B4-BE49-F238E27FC236}">
                <a16:creationId xmlns:a16="http://schemas.microsoft.com/office/drawing/2014/main" id="{EEAA31BF-30FC-B6E4-FCD7-3D72101F8E49}"/>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9BCA5658-F70E-AA00-12CB-6685FD460AE5}"/>
              </a:ext>
            </a:extLst>
          </p:cNvPr>
          <p:cNvSpPr txBox="1">
            <a:spLocks noGrp="1"/>
          </p:cNvSpPr>
          <p:nvPr>
            <p:ph type="sldNum" sz="quarter" idx="8"/>
          </p:nvPr>
        </p:nvSpPr>
        <p:spPr/>
        <p:txBody>
          <a:bodyPr/>
          <a:lstStyle>
            <a:lvl1pPr>
              <a:defRPr/>
            </a:lvl1pPr>
          </a:lstStyle>
          <a:p>
            <a:pPr lvl="0"/>
            <a:fld id="{980048BC-3F0E-C84C-90F4-7C21EA81DD34}" type="slidenum">
              <a:t>‹#›</a:t>
            </a:fld>
            <a:endParaRPr lang="en-US"/>
          </a:p>
        </p:txBody>
      </p:sp>
    </p:spTree>
    <p:extLst>
      <p:ext uri="{BB962C8B-B14F-4D97-AF65-F5344CB8AC3E}">
        <p14:creationId xmlns:p14="http://schemas.microsoft.com/office/powerpoint/2010/main" val="879988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76F9B-3AF0-0ADF-17F2-CF547702F13B}"/>
              </a:ext>
            </a:extLst>
          </p:cNvPr>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9B58A4CF-2681-EBD7-096C-596448678E4B}"/>
              </a:ext>
            </a:extLst>
          </p:cNvPr>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63904-60CA-09C0-610E-8EAD5B9F1BA2}"/>
              </a:ext>
            </a:extLst>
          </p:cNvPr>
          <p:cNvSpPr txBox="1">
            <a:spLocks noGrp="1"/>
          </p:cNvSpPr>
          <p:nvPr>
            <p:ph type="dt" sz="half" idx="7"/>
          </p:nvPr>
        </p:nvSpPr>
        <p:spPr/>
        <p:txBody>
          <a:bodyPr/>
          <a:lstStyle>
            <a:lvl1pPr>
              <a:defRPr/>
            </a:lvl1pPr>
          </a:lstStyle>
          <a:p>
            <a:pPr lvl="0"/>
            <a:fld id="{C061A65E-CB30-EC4C-A160-88154567B25A}" type="datetime1">
              <a:rPr lang="en-US"/>
              <a:pPr lvl="0"/>
              <a:t>10/26/2022</a:t>
            </a:fld>
            <a:endParaRPr lang="en-US"/>
          </a:p>
        </p:txBody>
      </p:sp>
      <p:sp>
        <p:nvSpPr>
          <p:cNvPr id="5" name="Footer Placeholder 4">
            <a:extLst>
              <a:ext uri="{FF2B5EF4-FFF2-40B4-BE49-F238E27FC236}">
                <a16:creationId xmlns:a16="http://schemas.microsoft.com/office/drawing/2014/main" id="{D8B03864-2719-E99C-3AE1-B7B212B17A1A}"/>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D5A4C1ED-80AE-D7AC-A1CD-F72440959346}"/>
              </a:ext>
            </a:extLst>
          </p:cNvPr>
          <p:cNvSpPr txBox="1">
            <a:spLocks noGrp="1"/>
          </p:cNvSpPr>
          <p:nvPr>
            <p:ph type="sldNum" sz="quarter" idx="8"/>
          </p:nvPr>
        </p:nvSpPr>
        <p:spPr/>
        <p:txBody>
          <a:bodyPr/>
          <a:lstStyle>
            <a:lvl1pPr>
              <a:defRPr/>
            </a:lvl1pPr>
          </a:lstStyle>
          <a:p>
            <a:pPr lvl="0"/>
            <a:fld id="{5ED17BE5-C84A-5744-AE62-A65139B9184D}" type="slidenum">
              <a:t>‹#›</a:t>
            </a:fld>
            <a:endParaRPr lang="en-US"/>
          </a:p>
        </p:txBody>
      </p:sp>
    </p:spTree>
    <p:extLst>
      <p:ext uri="{BB962C8B-B14F-4D97-AF65-F5344CB8AC3E}">
        <p14:creationId xmlns:p14="http://schemas.microsoft.com/office/powerpoint/2010/main" val="24885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E9CA-46DE-E5CB-536B-60D0B90DD3FD}"/>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52EF167C-FDF5-C466-3470-6201DA5A5337}"/>
              </a:ext>
            </a:extLst>
          </p:cNvPr>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8D15BE35-EBAC-C25E-D2DB-4B8DDCB50DCB}"/>
              </a:ext>
            </a:extLst>
          </p:cNvPr>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13768F-03C0-D2E4-CD2D-CA004C64933A}"/>
              </a:ext>
            </a:extLst>
          </p:cNvPr>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1E17840E-E498-FED4-7838-A515927BCB9D}"/>
              </a:ext>
            </a:extLst>
          </p:cNvPr>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C19874-02D3-5D6F-C83F-78C9958CA6F6}"/>
              </a:ext>
            </a:extLst>
          </p:cNvPr>
          <p:cNvSpPr txBox="1">
            <a:spLocks noGrp="1"/>
          </p:cNvSpPr>
          <p:nvPr>
            <p:ph type="dt" sz="half" idx="7"/>
          </p:nvPr>
        </p:nvSpPr>
        <p:spPr/>
        <p:txBody>
          <a:bodyPr/>
          <a:lstStyle>
            <a:lvl1pPr>
              <a:defRPr/>
            </a:lvl1pPr>
          </a:lstStyle>
          <a:p>
            <a:pPr lvl="0"/>
            <a:fld id="{3516E222-090C-AD47-81CC-9C397B247D49}" type="datetime1">
              <a:rPr lang="en-US"/>
              <a:pPr lvl="0"/>
              <a:t>10/26/2022</a:t>
            </a:fld>
            <a:endParaRPr lang="en-US"/>
          </a:p>
        </p:txBody>
      </p:sp>
      <p:sp>
        <p:nvSpPr>
          <p:cNvPr id="8" name="Footer Placeholder 4">
            <a:extLst>
              <a:ext uri="{FF2B5EF4-FFF2-40B4-BE49-F238E27FC236}">
                <a16:creationId xmlns:a16="http://schemas.microsoft.com/office/drawing/2014/main" id="{D9B179B8-C447-E5E5-498D-AF55030CAE59}"/>
              </a:ext>
            </a:extLst>
          </p:cNvPr>
          <p:cNvSpPr txBox="1">
            <a:spLocks noGrp="1"/>
          </p:cNvSpPr>
          <p:nvPr>
            <p:ph type="ftr" sz="quarter" idx="9"/>
          </p:nvPr>
        </p:nvSpPr>
        <p:spPr/>
        <p:txBody>
          <a:bodyPr/>
          <a:lstStyle>
            <a:lvl1pPr>
              <a:defRPr/>
            </a:lvl1pPr>
          </a:lstStyle>
          <a:p>
            <a:pPr lvl="0"/>
            <a:endParaRPr lang="el-GR"/>
          </a:p>
        </p:txBody>
      </p:sp>
      <p:sp>
        <p:nvSpPr>
          <p:cNvPr id="9" name="Slide Number Placeholder 5">
            <a:extLst>
              <a:ext uri="{FF2B5EF4-FFF2-40B4-BE49-F238E27FC236}">
                <a16:creationId xmlns:a16="http://schemas.microsoft.com/office/drawing/2014/main" id="{5B99D694-068C-0B34-3B6A-7859CCB3ED73}"/>
              </a:ext>
            </a:extLst>
          </p:cNvPr>
          <p:cNvSpPr txBox="1">
            <a:spLocks noGrp="1"/>
          </p:cNvSpPr>
          <p:nvPr>
            <p:ph type="sldNum" sz="quarter" idx="8"/>
          </p:nvPr>
        </p:nvSpPr>
        <p:spPr/>
        <p:txBody>
          <a:bodyPr/>
          <a:lstStyle>
            <a:lvl1pPr>
              <a:defRPr/>
            </a:lvl1pPr>
          </a:lstStyle>
          <a:p>
            <a:pPr lvl="0"/>
            <a:fld id="{3BB6ED56-5AAA-9341-9B73-4E50B7D8A686}" type="slidenum">
              <a:t>‹#›</a:t>
            </a:fld>
            <a:endParaRPr lang="en-US"/>
          </a:p>
        </p:txBody>
      </p:sp>
    </p:spTree>
    <p:extLst>
      <p:ext uri="{BB962C8B-B14F-4D97-AF65-F5344CB8AC3E}">
        <p14:creationId xmlns:p14="http://schemas.microsoft.com/office/powerpoint/2010/main" val="2846420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C1FF-B236-EF6A-24DB-030A8601DAF9}"/>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3">
            <a:extLst>
              <a:ext uri="{FF2B5EF4-FFF2-40B4-BE49-F238E27FC236}">
                <a16:creationId xmlns:a16="http://schemas.microsoft.com/office/drawing/2014/main" id="{C4A021CD-3AD8-3284-C08A-A0AFB5676C6A}"/>
              </a:ext>
            </a:extLst>
          </p:cNvPr>
          <p:cNvSpPr txBox="1">
            <a:spLocks noGrp="1"/>
          </p:cNvSpPr>
          <p:nvPr>
            <p:ph type="dt" sz="half" idx="7"/>
          </p:nvPr>
        </p:nvSpPr>
        <p:spPr/>
        <p:txBody>
          <a:bodyPr/>
          <a:lstStyle>
            <a:lvl1pPr>
              <a:defRPr/>
            </a:lvl1pPr>
          </a:lstStyle>
          <a:p>
            <a:pPr lvl="0"/>
            <a:fld id="{A2925768-7F83-774B-B612-0B48779A39F5}" type="datetime1">
              <a:rPr lang="en-US"/>
              <a:pPr lvl="0"/>
              <a:t>10/26/2022</a:t>
            </a:fld>
            <a:endParaRPr lang="en-US"/>
          </a:p>
        </p:txBody>
      </p:sp>
      <p:sp>
        <p:nvSpPr>
          <p:cNvPr id="4" name="Footer Placeholder 4">
            <a:extLst>
              <a:ext uri="{FF2B5EF4-FFF2-40B4-BE49-F238E27FC236}">
                <a16:creationId xmlns:a16="http://schemas.microsoft.com/office/drawing/2014/main" id="{722A530E-93B1-EBE7-4E2D-0231D988A9C5}"/>
              </a:ext>
            </a:extLst>
          </p:cNvPr>
          <p:cNvSpPr txBox="1">
            <a:spLocks noGrp="1"/>
          </p:cNvSpPr>
          <p:nvPr>
            <p:ph type="ftr" sz="quarter" idx="9"/>
          </p:nvPr>
        </p:nvSpPr>
        <p:spPr/>
        <p:txBody>
          <a:bodyPr/>
          <a:lstStyle>
            <a:lvl1pPr>
              <a:defRPr/>
            </a:lvl1pPr>
          </a:lstStyle>
          <a:p>
            <a:pPr lvl="0"/>
            <a:endParaRPr lang="el-GR"/>
          </a:p>
        </p:txBody>
      </p:sp>
      <p:sp>
        <p:nvSpPr>
          <p:cNvPr id="5" name="Slide Number Placeholder 5">
            <a:extLst>
              <a:ext uri="{FF2B5EF4-FFF2-40B4-BE49-F238E27FC236}">
                <a16:creationId xmlns:a16="http://schemas.microsoft.com/office/drawing/2014/main" id="{E3726DB1-7AA5-115B-0420-39CCBA7FC669}"/>
              </a:ext>
            </a:extLst>
          </p:cNvPr>
          <p:cNvSpPr txBox="1">
            <a:spLocks noGrp="1"/>
          </p:cNvSpPr>
          <p:nvPr>
            <p:ph type="sldNum" sz="quarter" idx="8"/>
          </p:nvPr>
        </p:nvSpPr>
        <p:spPr/>
        <p:txBody>
          <a:bodyPr/>
          <a:lstStyle>
            <a:lvl1pPr>
              <a:defRPr/>
            </a:lvl1pPr>
          </a:lstStyle>
          <a:p>
            <a:pPr lvl="0"/>
            <a:fld id="{4AA1158D-73DB-D448-B2EB-6D6A418C4911}" type="slidenum">
              <a:t>‹#›</a:t>
            </a:fld>
            <a:endParaRPr lang="en-US"/>
          </a:p>
        </p:txBody>
      </p:sp>
    </p:spTree>
    <p:extLst>
      <p:ext uri="{BB962C8B-B14F-4D97-AF65-F5344CB8AC3E}">
        <p14:creationId xmlns:p14="http://schemas.microsoft.com/office/powerpoint/2010/main" val="2265099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563F87-3530-F656-7BF5-1D65DC016E76}"/>
              </a:ext>
            </a:extLst>
          </p:cNvPr>
          <p:cNvSpPr txBox="1">
            <a:spLocks noGrp="1"/>
          </p:cNvSpPr>
          <p:nvPr>
            <p:ph type="dt" sz="half" idx="7"/>
          </p:nvPr>
        </p:nvSpPr>
        <p:spPr/>
        <p:txBody>
          <a:bodyPr/>
          <a:lstStyle>
            <a:lvl1pPr>
              <a:defRPr/>
            </a:lvl1pPr>
          </a:lstStyle>
          <a:p>
            <a:pPr lvl="0"/>
            <a:fld id="{D1E09EA6-97F2-424B-B08F-BFB6A4DE51B5}" type="datetime1">
              <a:rPr lang="en-US"/>
              <a:pPr lvl="0"/>
              <a:t>10/26/2022</a:t>
            </a:fld>
            <a:endParaRPr lang="en-US"/>
          </a:p>
        </p:txBody>
      </p:sp>
      <p:sp>
        <p:nvSpPr>
          <p:cNvPr id="3" name="Footer Placeholder 4">
            <a:extLst>
              <a:ext uri="{FF2B5EF4-FFF2-40B4-BE49-F238E27FC236}">
                <a16:creationId xmlns:a16="http://schemas.microsoft.com/office/drawing/2014/main" id="{0899C11F-3DB1-641F-DADC-6773EADA422D}"/>
              </a:ext>
            </a:extLst>
          </p:cNvPr>
          <p:cNvSpPr txBox="1">
            <a:spLocks noGrp="1"/>
          </p:cNvSpPr>
          <p:nvPr>
            <p:ph type="ftr" sz="quarter" idx="9"/>
          </p:nvPr>
        </p:nvSpPr>
        <p:spPr/>
        <p:txBody>
          <a:bodyPr/>
          <a:lstStyle>
            <a:lvl1pPr>
              <a:defRPr/>
            </a:lvl1pPr>
          </a:lstStyle>
          <a:p>
            <a:pPr lvl="0"/>
            <a:endParaRPr lang="el-GR"/>
          </a:p>
        </p:txBody>
      </p:sp>
      <p:sp>
        <p:nvSpPr>
          <p:cNvPr id="4" name="Slide Number Placeholder 5">
            <a:extLst>
              <a:ext uri="{FF2B5EF4-FFF2-40B4-BE49-F238E27FC236}">
                <a16:creationId xmlns:a16="http://schemas.microsoft.com/office/drawing/2014/main" id="{AB31B5DD-B9DD-5BC3-3A62-A2FD474A3642}"/>
              </a:ext>
            </a:extLst>
          </p:cNvPr>
          <p:cNvSpPr txBox="1">
            <a:spLocks noGrp="1"/>
          </p:cNvSpPr>
          <p:nvPr>
            <p:ph type="sldNum" sz="quarter" idx="8"/>
          </p:nvPr>
        </p:nvSpPr>
        <p:spPr/>
        <p:txBody>
          <a:bodyPr/>
          <a:lstStyle>
            <a:lvl1pPr>
              <a:defRPr/>
            </a:lvl1pPr>
          </a:lstStyle>
          <a:p>
            <a:pPr lvl="0"/>
            <a:fld id="{153BDFB6-BAAC-2F41-97AD-28C692B307E9}" type="slidenum">
              <a:t>‹#›</a:t>
            </a:fld>
            <a:endParaRPr lang="en-US"/>
          </a:p>
        </p:txBody>
      </p:sp>
    </p:spTree>
    <p:extLst>
      <p:ext uri="{BB962C8B-B14F-4D97-AF65-F5344CB8AC3E}">
        <p14:creationId xmlns:p14="http://schemas.microsoft.com/office/powerpoint/2010/main" val="150607736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74AE-FAE5-DA6D-F9A4-9C7F156B796E}"/>
              </a:ext>
            </a:extLst>
          </p:cNvPr>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a:extLst>
              <a:ext uri="{FF2B5EF4-FFF2-40B4-BE49-F238E27FC236}">
                <a16:creationId xmlns:a16="http://schemas.microsoft.com/office/drawing/2014/main" id="{06559FE9-D007-5B9D-E1EB-BD0A46239985}"/>
              </a:ext>
            </a:extLst>
          </p:cNvPr>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202F0-13CF-B38D-38E0-ECAC6EE815AA}"/>
              </a:ext>
            </a:extLst>
          </p:cNvPr>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3">
            <a:extLst>
              <a:ext uri="{FF2B5EF4-FFF2-40B4-BE49-F238E27FC236}">
                <a16:creationId xmlns:a16="http://schemas.microsoft.com/office/drawing/2014/main" id="{781CBCEA-55F9-96DF-A496-EF68B48B7207}"/>
              </a:ext>
            </a:extLst>
          </p:cNvPr>
          <p:cNvSpPr txBox="1">
            <a:spLocks noGrp="1"/>
          </p:cNvSpPr>
          <p:nvPr>
            <p:ph type="dt" sz="half" idx="7"/>
          </p:nvPr>
        </p:nvSpPr>
        <p:spPr/>
        <p:txBody>
          <a:bodyPr/>
          <a:lstStyle>
            <a:lvl1pPr>
              <a:defRPr/>
            </a:lvl1pPr>
          </a:lstStyle>
          <a:p>
            <a:pPr lvl="0"/>
            <a:fld id="{87D2B192-CCD2-224C-8B05-6A01A5C6659D}" type="datetime1">
              <a:rPr lang="en-US"/>
              <a:pPr lvl="0"/>
              <a:t>10/26/2022</a:t>
            </a:fld>
            <a:endParaRPr lang="en-US"/>
          </a:p>
        </p:txBody>
      </p:sp>
      <p:sp>
        <p:nvSpPr>
          <p:cNvPr id="6" name="Footer Placeholder 4">
            <a:extLst>
              <a:ext uri="{FF2B5EF4-FFF2-40B4-BE49-F238E27FC236}">
                <a16:creationId xmlns:a16="http://schemas.microsoft.com/office/drawing/2014/main" id="{EB3BF13F-AABD-2E21-30DF-F7D56CC026C9}"/>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419D1F8E-FECB-08F3-289D-FDC3B7243DAE}"/>
              </a:ext>
            </a:extLst>
          </p:cNvPr>
          <p:cNvSpPr txBox="1">
            <a:spLocks noGrp="1"/>
          </p:cNvSpPr>
          <p:nvPr>
            <p:ph type="sldNum" sz="quarter" idx="8"/>
          </p:nvPr>
        </p:nvSpPr>
        <p:spPr/>
        <p:txBody>
          <a:bodyPr/>
          <a:lstStyle>
            <a:lvl1pPr>
              <a:defRPr/>
            </a:lvl1pPr>
          </a:lstStyle>
          <a:p>
            <a:pPr lvl="0"/>
            <a:fld id="{1E6D19F3-255E-6F49-BE90-6208FE50BF00}" type="slidenum">
              <a:t>‹#›</a:t>
            </a:fld>
            <a:endParaRPr lang="en-US"/>
          </a:p>
        </p:txBody>
      </p:sp>
    </p:spTree>
    <p:extLst>
      <p:ext uri="{BB962C8B-B14F-4D97-AF65-F5344CB8AC3E}">
        <p14:creationId xmlns:p14="http://schemas.microsoft.com/office/powerpoint/2010/main" val="1916620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6910-3ACE-A68A-DC92-3A6EADC6AE21}"/>
              </a:ext>
            </a:extLst>
          </p:cNvPr>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a:extLst>
              <a:ext uri="{FF2B5EF4-FFF2-40B4-BE49-F238E27FC236}">
                <a16:creationId xmlns:a16="http://schemas.microsoft.com/office/drawing/2014/main" id="{24203759-D09E-D47E-BC2A-0AEFBD773CDB}"/>
              </a:ext>
            </a:extLst>
          </p:cNvPr>
          <p:cNvSpPr txBox="1">
            <a:spLocks noGrp="1"/>
          </p:cNvSpPr>
          <p:nvPr>
            <p:ph type="pic" idx="1"/>
          </p:nvPr>
        </p:nvSpPr>
        <p:spPr>
          <a:xfrm>
            <a:off x="1792288" y="612776"/>
            <a:ext cx="5486400" cy="4114800"/>
          </a:xfrm>
        </p:spPr>
        <p:txBody>
          <a:bodyPr>
            <a:normAutofit/>
          </a:bodyPr>
          <a:lstStyle>
            <a:lvl1pPr marL="0" indent="0">
              <a:buNone/>
              <a:defRPr/>
            </a:lvl1pPr>
          </a:lstStyle>
          <a:p>
            <a:pPr lvl="0"/>
            <a:endParaRPr lang="en-US"/>
          </a:p>
        </p:txBody>
      </p:sp>
      <p:sp>
        <p:nvSpPr>
          <p:cNvPr id="4" name="Text Placeholder 3">
            <a:extLst>
              <a:ext uri="{FF2B5EF4-FFF2-40B4-BE49-F238E27FC236}">
                <a16:creationId xmlns:a16="http://schemas.microsoft.com/office/drawing/2014/main" id="{0D87131F-96B0-BFFD-78EA-49E42D31AFAA}"/>
              </a:ext>
            </a:extLst>
          </p:cNvPr>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3">
            <a:extLst>
              <a:ext uri="{FF2B5EF4-FFF2-40B4-BE49-F238E27FC236}">
                <a16:creationId xmlns:a16="http://schemas.microsoft.com/office/drawing/2014/main" id="{3E8AABEF-E3F7-C4E0-A88F-55685A5D8A26}"/>
              </a:ext>
            </a:extLst>
          </p:cNvPr>
          <p:cNvSpPr txBox="1">
            <a:spLocks noGrp="1"/>
          </p:cNvSpPr>
          <p:nvPr>
            <p:ph type="dt" sz="half" idx="7"/>
          </p:nvPr>
        </p:nvSpPr>
        <p:spPr/>
        <p:txBody>
          <a:bodyPr/>
          <a:lstStyle>
            <a:lvl1pPr>
              <a:defRPr/>
            </a:lvl1pPr>
          </a:lstStyle>
          <a:p>
            <a:pPr lvl="0"/>
            <a:fld id="{BA5967C1-C962-D54D-A8ED-ACCBBADA1049}" type="datetime1">
              <a:rPr lang="en-US"/>
              <a:pPr lvl="0"/>
              <a:t>10/26/2022</a:t>
            </a:fld>
            <a:endParaRPr lang="en-US"/>
          </a:p>
        </p:txBody>
      </p:sp>
      <p:sp>
        <p:nvSpPr>
          <p:cNvPr id="6" name="Footer Placeholder 4">
            <a:extLst>
              <a:ext uri="{FF2B5EF4-FFF2-40B4-BE49-F238E27FC236}">
                <a16:creationId xmlns:a16="http://schemas.microsoft.com/office/drawing/2014/main" id="{E52B42CC-7018-3321-7BF0-B9B9A8698C14}"/>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871A03CA-29F8-B8DB-3C75-4D1A7A0007D6}"/>
              </a:ext>
            </a:extLst>
          </p:cNvPr>
          <p:cNvSpPr txBox="1">
            <a:spLocks noGrp="1"/>
          </p:cNvSpPr>
          <p:nvPr>
            <p:ph type="sldNum" sz="quarter" idx="8"/>
          </p:nvPr>
        </p:nvSpPr>
        <p:spPr/>
        <p:txBody>
          <a:bodyPr/>
          <a:lstStyle>
            <a:lvl1pPr>
              <a:defRPr/>
            </a:lvl1pPr>
          </a:lstStyle>
          <a:p>
            <a:pPr lvl="0"/>
            <a:fld id="{B7B046FA-B1FF-6848-85AC-DE44300712BB}" type="slidenum">
              <a:t>‹#›</a:t>
            </a:fld>
            <a:endParaRPr lang="en-US"/>
          </a:p>
        </p:txBody>
      </p:sp>
    </p:spTree>
    <p:extLst>
      <p:ext uri="{BB962C8B-B14F-4D97-AF65-F5344CB8AC3E}">
        <p14:creationId xmlns:p14="http://schemas.microsoft.com/office/powerpoint/2010/main" val="349628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FC462-B201-1D15-6F65-2A7B04C79695}"/>
              </a:ext>
            </a:extLst>
          </p:cNvPr>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46EAD033-9CE6-B70C-D5C2-E69ADCEB5325}"/>
              </a:ext>
            </a:extLst>
          </p:cNvPr>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0C1FF-51C6-7171-F73F-1F735C79B65F}"/>
              </a:ext>
            </a:extLst>
          </p:cNvPr>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pitchFamily="34"/>
                <a:cs typeface="Arial"/>
              </a:defRPr>
            </a:lvl1pPr>
          </a:lstStyle>
          <a:p>
            <a:pPr lvl="0"/>
            <a:fld id="{B993A0E5-2BE1-C74E-8F8A-B779D86AD854}" type="datetime1">
              <a:rPr lang="en-US"/>
              <a:pPr lvl="0"/>
              <a:t>10/26/2022</a:t>
            </a:fld>
            <a:endParaRPr lang="en-US"/>
          </a:p>
        </p:txBody>
      </p:sp>
      <p:sp>
        <p:nvSpPr>
          <p:cNvPr id="5" name="Footer Placeholder 4">
            <a:extLst>
              <a:ext uri="{FF2B5EF4-FFF2-40B4-BE49-F238E27FC236}">
                <a16:creationId xmlns:a16="http://schemas.microsoft.com/office/drawing/2014/main" id="{E6419A5D-68BE-5DCF-CB63-C09DF7A500B8}"/>
              </a:ext>
            </a:extLst>
          </p:cNvPr>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l-GR" sz="1200" b="0" i="0" u="none" strike="noStrike" kern="1200" cap="none" spc="0" baseline="0">
                <a:solidFill>
                  <a:srgbClr val="898989"/>
                </a:solidFill>
                <a:uFillTx/>
                <a:latin typeface="Calibri" pitchFamily="34"/>
                <a:cs typeface="Arial"/>
              </a:defRPr>
            </a:lvl1pPr>
          </a:lstStyle>
          <a:p>
            <a:pPr lvl="0"/>
            <a:endParaRPr lang="el-GR"/>
          </a:p>
        </p:txBody>
      </p:sp>
      <p:sp>
        <p:nvSpPr>
          <p:cNvPr id="6" name="Slide Number Placeholder 5">
            <a:extLst>
              <a:ext uri="{FF2B5EF4-FFF2-40B4-BE49-F238E27FC236}">
                <a16:creationId xmlns:a16="http://schemas.microsoft.com/office/drawing/2014/main" id="{BB7C644B-CBB8-9D2E-6631-C901A393F169}"/>
              </a:ext>
            </a:extLst>
          </p:cNvPr>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pitchFamily="34"/>
                <a:cs typeface="Arial" pitchFamily="34"/>
              </a:defRPr>
            </a:lvl1pPr>
          </a:lstStyle>
          <a:p>
            <a:pPr lvl="0"/>
            <a:fld id="{1E5D006A-EDBB-E743-8ABA-10385BFCB136}"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0">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p:titleStyle>
    <p:body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D6D0C2-D75F-75E8-B73B-46EF8DE51168}"/>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46D0E6ED-69E6-13E5-B1BE-D5A915A54D0A}"/>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1111443-3F11-AF02-289E-06A9A6105BEF}"/>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fld id="{0E2D62EF-5005-C640-A2D7-791BC76AA02E}" type="datetime1">
              <a:rPr lang="el-GR"/>
              <a:pPr lvl="0"/>
              <a:t>26/10/2022</a:t>
            </a:fld>
            <a:endParaRPr lang="el-GR"/>
          </a:p>
        </p:txBody>
      </p:sp>
      <p:sp>
        <p:nvSpPr>
          <p:cNvPr id="5" name="Footer Placeholder 4">
            <a:extLst>
              <a:ext uri="{FF2B5EF4-FFF2-40B4-BE49-F238E27FC236}">
                <a16:creationId xmlns:a16="http://schemas.microsoft.com/office/drawing/2014/main" id="{449ADD83-CECD-A62A-0DD7-571A09F47588}"/>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endParaRPr lang="el-GR"/>
          </a:p>
        </p:txBody>
      </p:sp>
      <p:sp>
        <p:nvSpPr>
          <p:cNvPr id="6" name="Slide Number Placeholder 5">
            <a:extLst>
              <a:ext uri="{FF2B5EF4-FFF2-40B4-BE49-F238E27FC236}">
                <a16:creationId xmlns:a16="http://schemas.microsoft.com/office/drawing/2014/main" id="{AB8F2A16-D529-599F-D8E3-B251AB874890}"/>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fld id="{B33D7621-7878-474C-BEFB-390595DB82EB}" type="slidenum">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A157C-8A7F-DBFC-167E-D19BD02905B3}"/>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C1F3374C-AD31-C350-50F6-9232AF064C42}"/>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6FCE67E-4384-C76F-BD28-B91729BD3DAD}"/>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fld id="{9D15EE75-0076-4340-A7EC-CB02FC3EB14B}" type="datetime1">
              <a:rPr lang="el-GR"/>
              <a:pPr lvl="0"/>
              <a:t>26/10/2022</a:t>
            </a:fld>
            <a:endParaRPr lang="el-GR"/>
          </a:p>
        </p:txBody>
      </p:sp>
      <p:sp>
        <p:nvSpPr>
          <p:cNvPr id="5" name="Footer Placeholder 4">
            <a:extLst>
              <a:ext uri="{FF2B5EF4-FFF2-40B4-BE49-F238E27FC236}">
                <a16:creationId xmlns:a16="http://schemas.microsoft.com/office/drawing/2014/main" id="{2B9AB39A-6E19-FC56-C858-5B930A74FAE2}"/>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endParaRPr lang="el-GR"/>
          </a:p>
        </p:txBody>
      </p:sp>
      <p:sp>
        <p:nvSpPr>
          <p:cNvPr id="6" name="Slide Number Placeholder 5">
            <a:extLst>
              <a:ext uri="{FF2B5EF4-FFF2-40B4-BE49-F238E27FC236}">
                <a16:creationId xmlns:a16="http://schemas.microsoft.com/office/drawing/2014/main" id="{D2FD8791-0D5A-3ECD-953F-4309A64D5F9C}"/>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fld id="{120870BA-D1CC-F748-8B3C-8790F23EF546}" type="slidenum">
              <a:t>‹#›</a:t>
            </a:fld>
            <a:endParaRPr lang="el-G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803A02-925F-F85B-BBE7-9C3810FFE385}"/>
              </a:ext>
            </a:extLst>
          </p:cNvPr>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C54AB686-7433-98F4-E295-466B49F6E737}"/>
              </a:ext>
            </a:extLst>
          </p:cNvPr>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AAB39-921A-37C2-947C-7F776BA2D95B}"/>
              </a:ext>
            </a:extLst>
          </p:cNvPr>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pitchFamily="34"/>
                <a:cs typeface="Arial"/>
              </a:defRPr>
            </a:lvl1pPr>
          </a:lstStyle>
          <a:p>
            <a:pPr lvl="0"/>
            <a:fld id="{D9C57492-27BA-6449-AE96-E6C40A852E26}" type="datetime1">
              <a:rPr lang="en-US"/>
              <a:pPr lvl="0"/>
              <a:t>10/26/2022</a:t>
            </a:fld>
            <a:endParaRPr lang="en-US"/>
          </a:p>
        </p:txBody>
      </p:sp>
      <p:sp>
        <p:nvSpPr>
          <p:cNvPr id="5" name="Footer Placeholder 4">
            <a:extLst>
              <a:ext uri="{FF2B5EF4-FFF2-40B4-BE49-F238E27FC236}">
                <a16:creationId xmlns:a16="http://schemas.microsoft.com/office/drawing/2014/main" id="{8CA6D851-F040-EE57-241A-E8D345CA50E0}"/>
              </a:ext>
            </a:extLst>
          </p:cNvPr>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l-GR" sz="1200" b="0" i="0" u="none" strike="noStrike" kern="1200" cap="none" spc="0" baseline="0">
                <a:solidFill>
                  <a:srgbClr val="898989"/>
                </a:solidFill>
                <a:uFillTx/>
                <a:latin typeface="Calibri" pitchFamily="34"/>
                <a:cs typeface="Arial"/>
              </a:defRPr>
            </a:lvl1pPr>
          </a:lstStyle>
          <a:p>
            <a:pPr lvl="0"/>
            <a:endParaRPr lang="el-GR"/>
          </a:p>
        </p:txBody>
      </p:sp>
      <p:sp>
        <p:nvSpPr>
          <p:cNvPr id="6" name="Slide Number Placeholder 5">
            <a:extLst>
              <a:ext uri="{FF2B5EF4-FFF2-40B4-BE49-F238E27FC236}">
                <a16:creationId xmlns:a16="http://schemas.microsoft.com/office/drawing/2014/main" id="{C8B0A591-6E3D-D285-3A0F-4608BECC26AF}"/>
              </a:ext>
            </a:extLst>
          </p:cNvPr>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pitchFamily="34"/>
                <a:cs typeface="Arial" pitchFamily="34"/>
              </a:defRPr>
            </a:lvl1pPr>
          </a:lstStyle>
          <a:p>
            <a:pPr lvl="0"/>
            <a:fld id="{9E6E80F3-2DA6-0844-AC24-F0AB04A70F55}" type="slidenum">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0" marR="0" lvl="0" indent="0" algn="ctr" defTabSz="914400" rtl="0" fontAlgn="auto" hangingPunct="0">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p:titleStyle>
    <p:body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8.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ucystudentclubs.c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2beconnected.ucy.ac.cy/2BC"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careersys.ucy.ac.cy/"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ec.europa.eu/eur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8.png"/><Relationship Id="rId7"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ucy.ac.cy/alumni" TargetMode="External"/><Relationship Id="rId7" Type="http://schemas.openxmlformats.org/officeDocument/2006/relationships/image" Target="../media/image44.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hyperlink" Target="https://ucyalumni.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png"/><Relationship Id="rId1" Type="http://schemas.openxmlformats.org/officeDocument/2006/relationships/slideLayout" Target="../slideLayouts/slideLayout40.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www.instagram.com/universityofcyprus/" TargetMode="External"/><Relationship Id="rId13" Type="http://schemas.openxmlformats.org/officeDocument/2006/relationships/image" Target="../media/image62.emf"/><Relationship Id="rId18" Type="http://schemas.openxmlformats.org/officeDocument/2006/relationships/image" Target="../media/image67.emf"/><Relationship Id="rId3" Type="http://schemas.openxmlformats.org/officeDocument/2006/relationships/image" Target="../media/image8.png"/><Relationship Id="rId7" Type="http://schemas.openxmlformats.org/officeDocument/2006/relationships/hyperlink" Target="https://www.youtube.com/c/UcyAcCy" TargetMode="External"/><Relationship Id="rId12" Type="http://schemas.openxmlformats.org/officeDocument/2006/relationships/image" Target="../media/image61.emf"/><Relationship Id="rId17" Type="http://schemas.openxmlformats.org/officeDocument/2006/relationships/image" Target="../media/image66.emf"/><Relationship Id="rId2" Type="http://schemas.openxmlformats.org/officeDocument/2006/relationships/notesSlide" Target="../notesSlides/notesSlide14.xml"/><Relationship Id="rId16" Type="http://schemas.openxmlformats.org/officeDocument/2006/relationships/image" Target="../media/image65.emf"/><Relationship Id="rId1" Type="http://schemas.openxmlformats.org/officeDocument/2006/relationships/slideLayout" Target="../slideLayouts/slideLayout40.xml"/><Relationship Id="rId6" Type="http://schemas.openxmlformats.org/officeDocument/2006/relationships/hyperlink" Target="https://www.facebook.com/UniversityOfCyprus" TargetMode="External"/><Relationship Id="rId11" Type="http://schemas.openxmlformats.org/officeDocument/2006/relationships/image" Target="../media/image60.emf"/><Relationship Id="rId5" Type="http://schemas.openxmlformats.org/officeDocument/2006/relationships/hyperlink" Target="mailto:info@ucy.ac.cy" TargetMode="External"/><Relationship Id="rId15" Type="http://schemas.openxmlformats.org/officeDocument/2006/relationships/image" Target="../media/image64.emf"/><Relationship Id="rId10" Type="http://schemas.openxmlformats.org/officeDocument/2006/relationships/hyperlink" Target="https://www.linkedin.com/school/university-of-cyprus/" TargetMode="External"/><Relationship Id="rId19" Type="http://schemas.openxmlformats.org/officeDocument/2006/relationships/image" Target="../media/image68.emf"/><Relationship Id="rId4" Type="http://schemas.openxmlformats.org/officeDocument/2006/relationships/hyperlink" Target="https://www.ucy.ac.cy/" TargetMode="External"/><Relationship Id="rId9" Type="http://schemas.openxmlformats.org/officeDocument/2006/relationships/hyperlink" Target="https://twitter.com/UCYOfficial" TargetMode="External"/><Relationship Id="rId14" Type="http://schemas.openxmlformats.org/officeDocument/2006/relationships/image" Target="../media/image63.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pic>
        <p:nvPicPr>
          <p:cNvPr id="2" name="Εικόνα 17">
            <a:extLst>
              <a:ext uri="{FF2B5EF4-FFF2-40B4-BE49-F238E27FC236}">
                <a16:creationId xmlns:a16="http://schemas.microsoft.com/office/drawing/2014/main" id="{613F9529-B43B-936D-47EA-D89CF7F5515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4796" y="292095"/>
            <a:ext cx="8534396" cy="4356101"/>
          </a:xfrm>
          <a:prstGeom prst="rect">
            <a:avLst/>
          </a:prstGeom>
          <a:noFill/>
          <a:ln cap="flat">
            <a:noFill/>
          </a:ln>
        </p:spPr>
      </p:pic>
      <p:pic>
        <p:nvPicPr>
          <p:cNvPr id="3" name="Εικόνα 20">
            <a:extLst>
              <a:ext uri="{FF2B5EF4-FFF2-40B4-BE49-F238E27FC236}">
                <a16:creationId xmlns:a16="http://schemas.microsoft.com/office/drawing/2014/main" id="{702132BB-B77F-CDB6-FAE3-7C751341FED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4" name="Ορθογώνιο 6">
            <a:extLst>
              <a:ext uri="{FF2B5EF4-FFF2-40B4-BE49-F238E27FC236}">
                <a16:creationId xmlns:a16="http://schemas.microsoft.com/office/drawing/2014/main" id="{C936F4EC-7555-DDF3-17F2-4F13D444E0DF}"/>
              </a:ext>
            </a:extLst>
          </p:cNvPr>
          <p:cNvSpPr/>
          <p:nvPr/>
        </p:nvSpPr>
        <p:spPr>
          <a:xfrm>
            <a:off x="4968877" y="4648196"/>
            <a:ext cx="3870326" cy="1904996"/>
          </a:xfrm>
          <a:prstGeom prst="rect">
            <a:avLst/>
          </a:prstGeom>
          <a:solidFill>
            <a:srgbClr val="F9AE0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 name="Θέση αριθμού διαφάνειας 1">
            <a:extLst>
              <a:ext uri="{FF2B5EF4-FFF2-40B4-BE49-F238E27FC236}">
                <a16:creationId xmlns:a16="http://schemas.microsoft.com/office/drawing/2014/main" id="{43B886C7-571A-EAEF-098F-27E5CE369267}"/>
              </a:ext>
            </a:extLst>
          </p:cNvPr>
          <p:cNvSpPr txBox="1"/>
          <p:nvPr/>
        </p:nvSpPr>
        <p:spPr>
          <a:xfrm>
            <a:off x="274640" y="6540502"/>
            <a:ext cx="8534396" cy="327026"/>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C1F7DFF-998E-D746-B754-E44BE78D2A04}" type="slidenum">
              <a:rPr/>
              <a:t>1</a:t>
            </a:fld>
            <a:endParaRPr lang="en-US" sz="1000" b="0" i="0" u="none" strike="noStrike" kern="1200" cap="none" spc="0" baseline="0">
              <a:solidFill>
                <a:srgbClr val="898989"/>
              </a:solidFill>
              <a:uFillTx/>
              <a:latin typeface="Calibri" pitchFamily="34"/>
              <a:cs typeface="Arial" pitchFamily="34"/>
            </a:endParaRPr>
          </a:p>
        </p:txBody>
      </p:sp>
      <p:sp>
        <p:nvSpPr>
          <p:cNvPr id="6" name="Ορθογώνιο 8">
            <a:extLst>
              <a:ext uri="{FF2B5EF4-FFF2-40B4-BE49-F238E27FC236}">
                <a16:creationId xmlns:a16="http://schemas.microsoft.com/office/drawing/2014/main" id="{71BF8600-D120-E4B1-B580-75BDC37B20B5}"/>
              </a:ext>
            </a:extLst>
          </p:cNvPr>
          <p:cNvSpPr/>
          <p:nvPr/>
        </p:nvSpPr>
        <p:spPr>
          <a:xfrm>
            <a:off x="0" y="4648196"/>
            <a:ext cx="5103815" cy="1904996"/>
          </a:xfrm>
          <a:prstGeom prst="rect">
            <a:avLst/>
          </a:prstGeom>
          <a:solidFill>
            <a:srgbClr val="F291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7" name="TextBox 6">
            <a:extLst>
              <a:ext uri="{FF2B5EF4-FFF2-40B4-BE49-F238E27FC236}">
                <a16:creationId xmlns:a16="http://schemas.microsoft.com/office/drawing/2014/main" id="{1436EAEB-9B93-8A97-6E26-B467EEBD2CD8}"/>
              </a:ext>
            </a:extLst>
          </p:cNvPr>
          <p:cNvSpPr txBox="1">
            <a:spLocks/>
          </p:cNvSpPr>
          <p:nvPr/>
        </p:nvSpPr>
        <p:spPr>
          <a:xfrm>
            <a:off x="528642" y="4876796"/>
            <a:ext cx="4575172" cy="1462089"/>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3200" b="0" i="0" u="none" strike="noStrike" kern="1200" cap="none" spc="0" baseline="0" dirty="0">
                <a:solidFill>
                  <a:srgbClr val="FFFFFF"/>
                </a:solidFill>
                <a:uFillTx/>
                <a:latin typeface="Calibri" pitchFamily="34"/>
                <a:cs typeface="Calibri" pitchFamily="34"/>
              </a:rPr>
              <a:t>Το Πανεπιστήμιο Κύπρου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3200" b="0" i="0" u="none" strike="noStrike" kern="1200" cap="none" spc="0" baseline="0" dirty="0">
                <a:solidFill>
                  <a:srgbClr val="FFFFFF"/>
                </a:solidFill>
                <a:uFillTx/>
                <a:latin typeface="Calibri" pitchFamily="34"/>
                <a:cs typeface="Calibri" pitchFamily="34"/>
              </a:rPr>
              <a:t>με μια ματιά</a:t>
            </a:r>
            <a:endParaRPr lang="en-US" sz="3200" b="0" i="0" u="none" strike="noStrike" kern="1200" cap="none" spc="0" baseline="0" dirty="0">
              <a:solidFill>
                <a:srgbClr val="FFFFFF"/>
              </a:solidFill>
              <a:uFillTx/>
              <a:latin typeface="Calibri" pitchFamily="34"/>
              <a:cs typeface="Calibri" pitchFamily="34"/>
            </a:endParaRPr>
          </a:p>
        </p:txBody>
      </p:sp>
      <p:sp>
        <p:nvSpPr>
          <p:cNvPr id="8" name="TextBox 12">
            <a:extLst>
              <a:ext uri="{FF2B5EF4-FFF2-40B4-BE49-F238E27FC236}">
                <a16:creationId xmlns:a16="http://schemas.microsoft.com/office/drawing/2014/main" id="{DDF3C2A3-DDF9-A887-C79B-559A9D4F496A}"/>
              </a:ext>
            </a:extLst>
          </p:cNvPr>
          <p:cNvSpPr txBox="1">
            <a:spLocks noChangeAspect="1"/>
          </p:cNvSpPr>
          <p:nvPr/>
        </p:nvSpPr>
        <p:spPr>
          <a:xfrm>
            <a:off x="5608636" y="5040309"/>
            <a:ext cx="3200400" cy="110807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900" b="0" i="0" u="none" strike="noStrike" kern="1200" cap="none" spc="0" baseline="0" dirty="0">
                <a:solidFill>
                  <a:srgbClr val="404040"/>
                </a:solidFill>
                <a:uFillTx/>
                <a:latin typeface="Calibri" pitchFamily="34"/>
                <a:cs typeface="Calibri" pitchFamily="34"/>
              </a:rPr>
              <a:t>Κτήριο Συμβουλίου-Συγκλήτου «Αναστάσιος Γ. Λεβέντης»</a:t>
            </a:r>
            <a:br>
              <a:rPr lang="el-GR" sz="900" b="0" i="0" u="none" strike="noStrike" kern="1200" cap="none" spc="0" baseline="0" dirty="0">
                <a:solidFill>
                  <a:srgbClr val="404040"/>
                </a:solidFill>
                <a:uFillTx/>
                <a:latin typeface="Calibri" pitchFamily="34"/>
                <a:cs typeface="Calibri" pitchFamily="34"/>
              </a:rPr>
            </a:br>
            <a:r>
              <a:rPr lang="el-GR" sz="900" b="0" i="0" u="none" strike="noStrike" kern="1200" cap="none" spc="0" baseline="0" dirty="0" err="1">
                <a:solidFill>
                  <a:srgbClr val="404040"/>
                </a:solidFill>
                <a:uFillTx/>
                <a:latin typeface="Calibri" pitchFamily="34"/>
                <a:cs typeface="Calibri" pitchFamily="34"/>
              </a:rPr>
              <a:t>Λεωφ</a:t>
            </a:r>
            <a:r>
              <a:rPr lang="el-GR" sz="900" b="0" i="0" u="none" strike="noStrike" kern="1200" cap="none" spc="0" baseline="0" dirty="0">
                <a:solidFill>
                  <a:srgbClr val="404040"/>
                </a:solidFill>
                <a:uFillTx/>
                <a:latin typeface="Calibri" pitchFamily="34"/>
                <a:cs typeface="Calibri" pitchFamily="34"/>
              </a:rPr>
              <a:t>. Πανεπιστημίου 1, 2109 </a:t>
            </a:r>
            <a:r>
              <a:rPr lang="el-GR" sz="900" b="0" i="0" u="none" strike="noStrike" kern="1200" cap="none" spc="0" baseline="0" dirty="0" err="1">
                <a:solidFill>
                  <a:srgbClr val="404040"/>
                </a:solidFill>
                <a:uFillTx/>
                <a:latin typeface="Calibri" pitchFamily="34"/>
                <a:cs typeface="Calibri" pitchFamily="34"/>
              </a:rPr>
              <a:t>Αγλαντζιά</a:t>
            </a:r>
            <a:r>
              <a:rPr lang="el-GR" sz="900" b="0" i="0" u="none" strike="noStrike" kern="1200" cap="none" spc="0" baseline="0" dirty="0">
                <a:solidFill>
                  <a:srgbClr val="404040"/>
                </a:solidFill>
                <a:uFillTx/>
                <a:latin typeface="Calibri" pitchFamily="34"/>
                <a:cs typeface="Calibri" pitchFamily="34"/>
              </a:rPr>
              <a:t>, Λευκωσία</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900" b="0"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900" b="0" i="0" u="none" strike="noStrike" kern="1200" cap="none" spc="0" baseline="0" dirty="0">
                <a:solidFill>
                  <a:srgbClr val="404040"/>
                </a:solidFill>
                <a:uFillTx/>
                <a:latin typeface="Calibri" pitchFamily="34"/>
                <a:cs typeface="Calibri" pitchFamily="34"/>
              </a:rPr>
              <a:t>(+357) 22894000</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900" b="0"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dirty="0">
                <a:solidFill>
                  <a:srgbClr val="404040"/>
                </a:solidFill>
                <a:uFillTx/>
                <a:latin typeface="Calibri" pitchFamily="34"/>
                <a:cs typeface="Calibri" pitchFamily="34"/>
              </a:rPr>
              <a:t>https://</a:t>
            </a:r>
            <a:r>
              <a:rPr lang="en-GB" sz="900" b="0" i="0" u="none" strike="noStrike" kern="1200" cap="none" spc="0" baseline="0" dirty="0" err="1">
                <a:solidFill>
                  <a:srgbClr val="404040"/>
                </a:solidFill>
                <a:uFillTx/>
                <a:latin typeface="Calibri" pitchFamily="34"/>
                <a:cs typeface="Calibri" pitchFamily="34"/>
              </a:rPr>
              <a:t>www.ucy.ac.cy</a:t>
            </a:r>
            <a:r>
              <a:rPr lang="en-GB" sz="900" b="0" i="0" u="none" strike="noStrike" kern="1200" cap="none" spc="0" baseline="0" dirty="0">
                <a:solidFill>
                  <a:srgbClr val="404040"/>
                </a:solidFill>
                <a:uFillTx/>
                <a:latin typeface="Calibri" pitchFamily="34"/>
                <a:cs typeface="Calibri" pitchFamily="34"/>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900" b="0"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dirty="0" err="1">
                <a:solidFill>
                  <a:srgbClr val="404040"/>
                </a:solidFill>
                <a:uFillTx/>
                <a:latin typeface="Calibri" pitchFamily="34"/>
                <a:cs typeface="Calibri" pitchFamily="34"/>
              </a:rPr>
              <a:t>info@ucy.ac.cy</a:t>
            </a:r>
            <a:endParaRPr lang="en-GB" sz="900" b="0" i="0" u="none" strike="noStrike" kern="1200" cap="none" spc="0" baseline="0" dirty="0">
              <a:solidFill>
                <a:srgbClr val="404040"/>
              </a:solidFill>
              <a:uFillTx/>
              <a:latin typeface="Calibri" pitchFamily="34"/>
              <a:cs typeface="Calibri" pitchFamily="34"/>
            </a:endParaRPr>
          </a:p>
        </p:txBody>
      </p:sp>
      <p:pic>
        <p:nvPicPr>
          <p:cNvPr id="9" name="Εικόνα 17">
            <a:extLst>
              <a:ext uri="{FF2B5EF4-FFF2-40B4-BE49-F238E27FC236}">
                <a16:creationId xmlns:a16="http://schemas.microsoft.com/office/drawing/2014/main" id="{3387B3DA-4AAD-429F-FFCF-82BBCC918B7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345116" y="5048246"/>
            <a:ext cx="187323" cy="187323"/>
          </a:xfrm>
          <a:prstGeom prst="rect">
            <a:avLst/>
          </a:prstGeom>
          <a:noFill/>
          <a:ln cap="flat">
            <a:noFill/>
          </a:ln>
        </p:spPr>
      </p:pic>
      <p:pic>
        <p:nvPicPr>
          <p:cNvPr id="10" name="Εικόνα 18">
            <a:extLst>
              <a:ext uri="{FF2B5EF4-FFF2-40B4-BE49-F238E27FC236}">
                <a16:creationId xmlns:a16="http://schemas.microsoft.com/office/drawing/2014/main" id="{5B1FBD94-664F-07C7-89FE-085223288AF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345116" y="5451479"/>
            <a:ext cx="187323" cy="187323"/>
          </a:xfrm>
          <a:prstGeom prst="rect">
            <a:avLst/>
          </a:prstGeom>
          <a:noFill/>
          <a:ln cap="flat">
            <a:noFill/>
          </a:ln>
        </p:spPr>
      </p:pic>
      <p:pic>
        <p:nvPicPr>
          <p:cNvPr id="11" name="Εικόνα 19">
            <a:extLst>
              <a:ext uri="{FF2B5EF4-FFF2-40B4-BE49-F238E27FC236}">
                <a16:creationId xmlns:a16="http://schemas.microsoft.com/office/drawing/2014/main" id="{55EF879A-C6A8-ABF8-524D-9D1620EC563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343525" y="5716591"/>
            <a:ext cx="188915" cy="188915"/>
          </a:xfrm>
          <a:prstGeom prst="rect">
            <a:avLst/>
          </a:prstGeom>
          <a:noFill/>
          <a:ln cap="flat">
            <a:noFill/>
          </a:ln>
        </p:spPr>
      </p:pic>
      <p:pic>
        <p:nvPicPr>
          <p:cNvPr id="12" name="Εικόνα 20">
            <a:extLst>
              <a:ext uri="{FF2B5EF4-FFF2-40B4-BE49-F238E27FC236}">
                <a16:creationId xmlns:a16="http://schemas.microsoft.com/office/drawing/2014/main" id="{2B0E8591-AFC4-7608-3205-0681479A20B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341933" y="5984876"/>
            <a:ext cx="190496" cy="190496"/>
          </a:xfrm>
          <a:prstGeom prst="rect">
            <a:avLst/>
          </a:prstGeom>
          <a:noFill/>
          <a:ln cap="flat">
            <a:noFill/>
          </a:ln>
        </p:spPr>
      </p:pic>
      <p:pic>
        <p:nvPicPr>
          <p:cNvPr id="13" name="Εικόνα 14">
            <a:extLst>
              <a:ext uri="{FF2B5EF4-FFF2-40B4-BE49-F238E27FC236}">
                <a16:creationId xmlns:a16="http://schemas.microsoft.com/office/drawing/2014/main" id="{A76F7231-F04C-FC0F-906C-00EDAE335723}"/>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357567" y="1139827"/>
            <a:ext cx="3492495" cy="3508379"/>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9B0962D-3C0F-545C-F431-D273D2DB3E65}"/>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5AF975-0AE1-3B41-B425-3F066A2C560D}" type="slidenum">
              <a:t>10</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8B5030FC-335D-E330-4911-B82258A52144}"/>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0" compatLnSpc="1">
            <a:noAutofit/>
          </a:bodyPr>
          <a:lstStyle/>
          <a:p>
            <a:pPr marL="630241" marR="0" lvl="0" indent="11109"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el-GR" sz="1400" b="0" i="0" u="none" strike="noStrike" kern="0" cap="none" spc="0" baseline="0">
              <a:solidFill>
                <a:srgbClr val="000000"/>
              </a:solidFill>
              <a:uFillTx/>
              <a:latin typeface="Calibri Light" pitchFamily="34"/>
              <a:cs typeface="Calibri Light" pitchFamily="34"/>
            </a:endParaRPr>
          </a:p>
        </p:txBody>
      </p:sp>
      <p:pic>
        <p:nvPicPr>
          <p:cNvPr id="4" name="Εικόνα 3">
            <a:extLst>
              <a:ext uri="{FF2B5EF4-FFF2-40B4-BE49-F238E27FC236}">
                <a16:creationId xmlns:a16="http://schemas.microsoft.com/office/drawing/2014/main" id="{F71A1CE5-FB47-0FEB-892B-B81BE55240E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TextBox 9">
            <a:extLst>
              <a:ext uri="{FF2B5EF4-FFF2-40B4-BE49-F238E27FC236}">
                <a16:creationId xmlns:a16="http://schemas.microsoft.com/office/drawing/2014/main" id="{14346EDD-DE72-4115-EC2C-D682364E440A}"/>
              </a:ext>
            </a:extLst>
          </p:cNvPr>
          <p:cNvSpPr txBox="1"/>
          <p:nvPr/>
        </p:nvSpPr>
        <p:spPr>
          <a:xfrm>
            <a:off x="1066803" y="1447796"/>
            <a:ext cx="6553203" cy="73866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Διδασκαλία και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μάθηση</a:t>
            </a:r>
          </a:p>
        </p:txBody>
      </p:sp>
      <p:grpSp>
        <p:nvGrpSpPr>
          <p:cNvPr id="6" name="Diagram 5">
            <a:extLst>
              <a:ext uri="{FF2B5EF4-FFF2-40B4-BE49-F238E27FC236}">
                <a16:creationId xmlns:a16="http://schemas.microsoft.com/office/drawing/2014/main" id="{B2AAA54B-EACD-B675-0D8F-18B8F2073273}"/>
              </a:ext>
            </a:extLst>
          </p:cNvPr>
          <p:cNvGrpSpPr/>
          <p:nvPr/>
        </p:nvGrpSpPr>
        <p:grpSpPr>
          <a:xfrm>
            <a:off x="2960415" y="809353"/>
            <a:ext cx="5469474" cy="5469474"/>
            <a:chOff x="2960415" y="809353"/>
            <a:chExt cx="5469474" cy="5469474"/>
          </a:xfrm>
        </p:grpSpPr>
        <p:sp>
          <p:nvSpPr>
            <p:cNvPr id="7" name="Freeform: Shape 6">
              <a:extLst>
                <a:ext uri="{FF2B5EF4-FFF2-40B4-BE49-F238E27FC236}">
                  <a16:creationId xmlns:a16="http://schemas.microsoft.com/office/drawing/2014/main" id="{4503D143-0439-62DA-01DA-20CBEF53F61E}"/>
                </a:ext>
              </a:extLst>
            </p:cNvPr>
            <p:cNvSpPr/>
            <p:nvPr/>
          </p:nvSpPr>
          <p:spPr>
            <a:xfrm>
              <a:off x="5152735" y="3001673"/>
              <a:ext cx="1084844" cy="1084844"/>
            </a:xfrm>
            <a:custGeom>
              <a:avLst/>
              <a:gdLst>
                <a:gd name="f0" fmla="val 10800000"/>
                <a:gd name="f1" fmla="val 5400000"/>
                <a:gd name="f2" fmla="val 180"/>
                <a:gd name="f3" fmla="val w"/>
                <a:gd name="f4" fmla="val h"/>
                <a:gd name="f5" fmla="val 0"/>
                <a:gd name="f6" fmla="val 1084840"/>
                <a:gd name="f7" fmla="val 542420"/>
                <a:gd name="f8" fmla="val 242850"/>
                <a:gd name="f9" fmla="val 841990"/>
                <a:gd name="f10" fmla="+- 0 0 -90"/>
                <a:gd name="f11" fmla="*/ f3 1 1084840"/>
                <a:gd name="f12" fmla="*/ f4 1 1084840"/>
                <a:gd name="f13" fmla="+- f6 0 f5"/>
                <a:gd name="f14" fmla="*/ f10 f0 1"/>
                <a:gd name="f15" fmla="*/ f13 1 1084840"/>
                <a:gd name="f16" fmla="*/ 0 f13 1"/>
                <a:gd name="f17" fmla="*/ 542420 f13 1"/>
                <a:gd name="f18" fmla="*/ 1084840 f13 1"/>
                <a:gd name="f19" fmla="*/ f14 1 f2"/>
                <a:gd name="f20" fmla="*/ f16 1 1084840"/>
                <a:gd name="f21" fmla="*/ f17 1 1084840"/>
                <a:gd name="f22" fmla="*/ f18 1 1084840"/>
                <a:gd name="f23" fmla="*/ f5 1 f15"/>
                <a:gd name="f24" fmla="*/ f6 1 f15"/>
                <a:gd name="f25" fmla="+- f19 0 f1"/>
                <a:gd name="f26" fmla="*/ f20 1 f15"/>
                <a:gd name="f27" fmla="*/ f21 1 f15"/>
                <a:gd name="f28" fmla="*/ f22 1 f15"/>
                <a:gd name="f29" fmla="*/ f23 f11 1"/>
                <a:gd name="f30" fmla="*/ f24 f11 1"/>
                <a:gd name="f31" fmla="*/ f24 f12 1"/>
                <a:gd name="f32" fmla="*/ f23 f12 1"/>
                <a:gd name="f33" fmla="*/ f26 f11 1"/>
                <a:gd name="f34" fmla="*/ f27 f12 1"/>
                <a:gd name="f35" fmla="*/ f27 f11 1"/>
                <a:gd name="f36" fmla="*/ f26 f12 1"/>
                <a:gd name="f37" fmla="*/ f28 f11 1"/>
                <a:gd name="f38" fmla="*/ f28 f12 1"/>
              </a:gdLst>
              <a:ahLst/>
              <a:cxnLst>
                <a:cxn ang="3cd4">
                  <a:pos x="hc" y="t"/>
                </a:cxn>
                <a:cxn ang="0">
                  <a:pos x="r" y="vc"/>
                </a:cxn>
                <a:cxn ang="cd4">
                  <a:pos x="hc" y="b"/>
                </a:cxn>
                <a:cxn ang="cd2">
                  <a:pos x="l" y="vc"/>
                </a:cxn>
                <a:cxn ang="f25">
                  <a:pos x="f33" y="f34"/>
                </a:cxn>
                <a:cxn ang="f25">
                  <a:pos x="f35" y="f36"/>
                </a:cxn>
                <a:cxn ang="f25">
                  <a:pos x="f37" y="f34"/>
                </a:cxn>
                <a:cxn ang="f25">
                  <a:pos x="f35" y="f38"/>
                </a:cxn>
                <a:cxn ang="f25">
                  <a:pos x="f33" y="f34"/>
                </a:cxn>
              </a:cxnLst>
              <a:rect l="f29" t="f32" r="f30" b="f31"/>
              <a:pathLst>
                <a:path w="1084840" h="1084840">
                  <a:moveTo>
                    <a:pt x="f5" y="f7"/>
                  </a:moveTo>
                  <a:cubicBezTo>
                    <a:pt x="f5" y="f8"/>
                    <a:pt x="f8" y="f5"/>
                    <a:pt x="f7" y="f5"/>
                  </a:cubicBezTo>
                  <a:cubicBezTo>
                    <a:pt x="f9" y="f5"/>
                    <a:pt x="f6" y="f8"/>
                    <a:pt x="f6" y="f7"/>
                  </a:cubicBezTo>
                  <a:cubicBezTo>
                    <a:pt x="f6" y="f9"/>
                    <a:pt x="f9" y="f6"/>
                    <a:pt x="f7" y="f6"/>
                  </a:cubicBezTo>
                  <a:cubicBezTo>
                    <a:pt x="f8" y="f6"/>
                    <a:pt x="f5" y="f9"/>
                    <a:pt x="f5" y="f7"/>
                  </a:cubicBezTo>
                  <a:close/>
                </a:path>
              </a:pathLst>
            </a:custGeom>
            <a:solidFill>
              <a:srgbClr val="CFCBA5"/>
            </a:solidFill>
            <a:ln cap="flat">
              <a:noFill/>
              <a:prstDash val="solid"/>
            </a:ln>
          </p:spPr>
          <p:txBody>
            <a:bodyPr vert="horz" wrap="square" lIns="172839" tIns="172839" rIns="172839" bIns="172839"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l-GR" sz="1100" b="0" i="0" u="none" strike="noStrike" kern="1200" cap="none" spc="0" baseline="0">
                  <a:solidFill>
                    <a:srgbClr val="404040"/>
                  </a:solidFill>
                  <a:uFillTx/>
                  <a:latin typeface="Calibri" pitchFamily="34"/>
                  <a:cs typeface="Calibri" pitchFamily="34"/>
                </a:rPr>
                <a:t>Αριστεία στη Διδασκαλία  &amp; Μάθηση</a:t>
              </a:r>
            </a:p>
          </p:txBody>
        </p:sp>
        <p:sp>
          <p:nvSpPr>
            <p:cNvPr id="8" name="Freeform: Shape 7">
              <a:extLst>
                <a:ext uri="{FF2B5EF4-FFF2-40B4-BE49-F238E27FC236}">
                  <a16:creationId xmlns:a16="http://schemas.microsoft.com/office/drawing/2014/main" id="{21A400A1-9FB8-7594-28F9-0DC847336347}"/>
                </a:ext>
              </a:extLst>
            </p:cNvPr>
            <p:cNvSpPr/>
            <p:nvPr/>
          </p:nvSpPr>
          <p:spPr>
            <a:xfrm rot="16200004">
              <a:off x="5452489" y="2382391"/>
              <a:ext cx="485345" cy="350297"/>
            </a:xfrm>
            <a:custGeom>
              <a:avLst/>
              <a:gdLst>
                <a:gd name="f0" fmla="val 10800000"/>
                <a:gd name="f1" fmla="val 5400000"/>
                <a:gd name="f2" fmla="val 180"/>
                <a:gd name="f3" fmla="val w"/>
                <a:gd name="f4" fmla="val h"/>
                <a:gd name="f5" fmla="val 0"/>
                <a:gd name="f6" fmla="val 485342"/>
                <a:gd name="f7" fmla="val 350294"/>
                <a:gd name="f8" fmla="val 70059"/>
                <a:gd name="f9" fmla="val 310195"/>
                <a:gd name="f10" fmla="val 175147"/>
                <a:gd name="f11" fmla="val 280235"/>
                <a:gd name="f12" fmla="+- 0 0 -90"/>
                <a:gd name="f13" fmla="*/ f3 1 485342"/>
                <a:gd name="f14" fmla="*/ f4 1 350294"/>
                <a:gd name="f15" fmla="+- f7 0 f5"/>
                <a:gd name="f16" fmla="+- f6 0 f5"/>
                <a:gd name="f17" fmla="*/ f12 f0 1"/>
                <a:gd name="f18" fmla="*/ f16 1 485342"/>
                <a:gd name="f19" fmla="*/ f15 1 350294"/>
                <a:gd name="f20" fmla="*/ 0 f16 1"/>
                <a:gd name="f21" fmla="*/ 70059 f15 1"/>
                <a:gd name="f22" fmla="*/ 310195 f16 1"/>
                <a:gd name="f23" fmla="*/ 0 f15 1"/>
                <a:gd name="f24" fmla="*/ 485342 f16 1"/>
                <a:gd name="f25" fmla="*/ 175147 f15 1"/>
                <a:gd name="f26" fmla="*/ 350294 f15 1"/>
                <a:gd name="f27" fmla="*/ 280235 f15 1"/>
                <a:gd name="f28" fmla="*/ f17 1 f2"/>
                <a:gd name="f29" fmla="*/ f20 1 485342"/>
                <a:gd name="f30" fmla="*/ f21 1 350294"/>
                <a:gd name="f31" fmla="*/ f22 1 485342"/>
                <a:gd name="f32" fmla="*/ f23 1 350294"/>
                <a:gd name="f33" fmla="*/ f24 1 485342"/>
                <a:gd name="f34" fmla="*/ f25 1 350294"/>
                <a:gd name="f35" fmla="*/ f26 1 350294"/>
                <a:gd name="f36" fmla="*/ f27 1 350294"/>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485342" h="350294">
                  <a:moveTo>
                    <a:pt x="f5" y="f8"/>
                  </a:moveTo>
                  <a:lnTo>
                    <a:pt x="f9" y="f8"/>
                  </a:lnTo>
                  <a:lnTo>
                    <a:pt x="f9" y="f5"/>
                  </a:lnTo>
                  <a:lnTo>
                    <a:pt x="f6" y="f10"/>
                  </a:lnTo>
                  <a:lnTo>
                    <a:pt x="f9" y="f7"/>
                  </a:lnTo>
                  <a:lnTo>
                    <a:pt x="f9" y="f11"/>
                  </a:lnTo>
                  <a:lnTo>
                    <a:pt x="f5" y="f11"/>
                  </a:lnTo>
                  <a:lnTo>
                    <a:pt x="f5" y="f8"/>
                  </a:lnTo>
                  <a:close/>
                </a:path>
              </a:pathLst>
            </a:custGeom>
            <a:solidFill>
              <a:srgbClr val="CFCBA5"/>
            </a:solidFill>
            <a:ln cap="flat">
              <a:noFill/>
              <a:prstDash val="solid"/>
            </a:ln>
          </p:spPr>
          <p:txBody>
            <a:bodyPr vert="horz" wrap="square" lIns="0" tIns="70061" rIns="105082"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9" name="Freeform: Shape 8">
              <a:extLst>
                <a:ext uri="{FF2B5EF4-FFF2-40B4-BE49-F238E27FC236}">
                  <a16:creationId xmlns:a16="http://schemas.microsoft.com/office/drawing/2014/main" id="{83E5DA55-4779-51B8-6B38-F31A3F9616B6}"/>
                </a:ext>
              </a:extLst>
            </p:cNvPr>
            <p:cNvSpPr/>
            <p:nvPr/>
          </p:nvSpPr>
          <p:spPr>
            <a:xfrm>
              <a:off x="5056869" y="809353"/>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E46C0A"/>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Ποιότητα Ακαδημαϊκού Προσωπικού </a:t>
              </a:r>
            </a:p>
          </p:txBody>
        </p:sp>
        <p:sp>
          <p:nvSpPr>
            <p:cNvPr id="10" name="Freeform: Shape 9">
              <a:extLst>
                <a:ext uri="{FF2B5EF4-FFF2-40B4-BE49-F238E27FC236}">
                  <a16:creationId xmlns:a16="http://schemas.microsoft.com/office/drawing/2014/main" id="{609A6599-D4A7-F276-5E86-EC57C3094915}"/>
                </a:ext>
              </a:extLst>
            </p:cNvPr>
            <p:cNvSpPr/>
            <p:nvPr/>
          </p:nvSpPr>
          <p:spPr>
            <a:xfrm rot="18900010">
              <a:off x="6150084" y="2671345"/>
              <a:ext cx="485345" cy="350297"/>
            </a:xfrm>
            <a:custGeom>
              <a:avLst/>
              <a:gdLst>
                <a:gd name="f0" fmla="val 10800000"/>
                <a:gd name="f1" fmla="val 5400000"/>
                <a:gd name="f2" fmla="val 180"/>
                <a:gd name="f3" fmla="val w"/>
                <a:gd name="f4" fmla="val h"/>
                <a:gd name="f5" fmla="val 0"/>
                <a:gd name="f6" fmla="val 485342"/>
                <a:gd name="f7" fmla="val 350294"/>
                <a:gd name="f8" fmla="val 70059"/>
                <a:gd name="f9" fmla="val 310195"/>
                <a:gd name="f10" fmla="val 175147"/>
                <a:gd name="f11" fmla="val 280235"/>
                <a:gd name="f12" fmla="+- 0 0 -90"/>
                <a:gd name="f13" fmla="*/ f3 1 485342"/>
                <a:gd name="f14" fmla="*/ f4 1 350294"/>
                <a:gd name="f15" fmla="+- f7 0 f5"/>
                <a:gd name="f16" fmla="+- f6 0 f5"/>
                <a:gd name="f17" fmla="*/ f12 f0 1"/>
                <a:gd name="f18" fmla="*/ f16 1 485342"/>
                <a:gd name="f19" fmla="*/ f15 1 350294"/>
                <a:gd name="f20" fmla="*/ 0 f16 1"/>
                <a:gd name="f21" fmla="*/ 70059 f15 1"/>
                <a:gd name="f22" fmla="*/ 310195 f16 1"/>
                <a:gd name="f23" fmla="*/ 0 f15 1"/>
                <a:gd name="f24" fmla="*/ 485342 f16 1"/>
                <a:gd name="f25" fmla="*/ 175147 f15 1"/>
                <a:gd name="f26" fmla="*/ 350294 f15 1"/>
                <a:gd name="f27" fmla="*/ 280235 f15 1"/>
                <a:gd name="f28" fmla="*/ f17 1 f2"/>
                <a:gd name="f29" fmla="*/ f20 1 485342"/>
                <a:gd name="f30" fmla="*/ f21 1 350294"/>
                <a:gd name="f31" fmla="*/ f22 1 485342"/>
                <a:gd name="f32" fmla="*/ f23 1 350294"/>
                <a:gd name="f33" fmla="*/ f24 1 485342"/>
                <a:gd name="f34" fmla="*/ f25 1 350294"/>
                <a:gd name="f35" fmla="*/ f26 1 350294"/>
                <a:gd name="f36" fmla="*/ f27 1 350294"/>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485342" h="350294">
                  <a:moveTo>
                    <a:pt x="f5" y="f8"/>
                  </a:moveTo>
                  <a:lnTo>
                    <a:pt x="f9" y="f8"/>
                  </a:lnTo>
                  <a:lnTo>
                    <a:pt x="f9" y="f5"/>
                  </a:lnTo>
                  <a:lnTo>
                    <a:pt x="f6" y="f10"/>
                  </a:lnTo>
                  <a:lnTo>
                    <a:pt x="f9" y="f7"/>
                  </a:lnTo>
                  <a:lnTo>
                    <a:pt x="f9" y="f11"/>
                  </a:lnTo>
                  <a:lnTo>
                    <a:pt x="f5" y="f11"/>
                  </a:lnTo>
                  <a:lnTo>
                    <a:pt x="f5" y="f8"/>
                  </a:lnTo>
                  <a:close/>
                </a:path>
              </a:pathLst>
            </a:custGeom>
            <a:solidFill>
              <a:srgbClr val="CFCBA5"/>
            </a:solidFill>
            <a:ln cap="flat">
              <a:noFill/>
              <a:prstDash val="solid"/>
            </a:ln>
          </p:spPr>
          <p:txBody>
            <a:bodyPr vert="horz" wrap="square" lIns="0" tIns="70061" rIns="105082"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11" name="Freeform: Shape 10">
              <a:extLst>
                <a:ext uri="{FF2B5EF4-FFF2-40B4-BE49-F238E27FC236}">
                  <a16:creationId xmlns:a16="http://schemas.microsoft.com/office/drawing/2014/main" id="{6AB6FC62-8674-B55B-6A86-39B730D2C45B}"/>
                </a:ext>
              </a:extLst>
            </p:cNvPr>
            <p:cNvSpPr/>
            <p:nvPr/>
          </p:nvSpPr>
          <p:spPr>
            <a:xfrm>
              <a:off x="6539285" y="1423391"/>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F7921C"/>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Ποιότητα Φοιτητών/τριών </a:t>
              </a:r>
            </a:p>
          </p:txBody>
        </p:sp>
        <p:sp>
          <p:nvSpPr>
            <p:cNvPr id="12" name="Freeform: Shape 11">
              <a:extLst>
                <a:ext uri="{FF2B5EF4-FFF2-40B4-BE49-F238E27FC236}">
                  <a16:creationId xmlns:a16="http://schemas.microsoft.com/office/drawing/2014/main" id="{60120CAB-3648-130E-B7A4-6719B73F16A8}"/>
                </a:ext>
              </a:extLst>
            </p:cNvPr>
            <p:cNvSpPr/>
            <p:nvPr/>
          </p:nvSpPr>
          <p:spPr>
            <a:xfrm>
              <a:off x="6439040" y="3368942"/>
              <a:ext cx="485345" cy="350297"/>
            </a:xfrm>
            <a:custGeom>
              <a:avLst/>
              <a:gdLst>
                <a:gd name="f0" fmla="val 10800000"/>
                <a:gd name="f1" fmla="val 5400000"/>
                <a:gd name="f2" fmla="val 180"/>
                <a:gd name="f3" fmla="val w"/>
                <a:gd name="f4" fmla="val h"/>
                <a:gd name="f5" fmla="val 0"/>
                <a:gd name="f6" fmla="val 485342"/>
                <a:gd name="f7" fmla="val 350294"/>
                <a:gd name="f8" fmla="val 70059"/>
                <a:gd name="f9" fmla="val 310195"/>
                <a:gd name="f10" fmla="val 175147"/>
                <a:gd name="f11" fmla="val 280235"/>
                <a:gd name="f12" fmla="+- 0 0 -90"/>
                <a:gd name="f13" fmla="*/ f3 1 485342"/>
                <a:gd name="f14" fmla="*/ f4 1 350294"/>
                <a:gd name="f15" fmla="+- f7 0 f5"/>
                <a:gd name="f16" fmla="+- f6 0 f5"/>
                <a:gd name="f17" fmla="*/ f12 f0 1"/>
                <a:gd name="f18" fmla="*/ f16 1 485342"/>
                <a:gd name="f19" fmla="*/ f15 1 350294"/>
                <a:gd name="f20" fmla="*/ 0 f16 1"/>
                <a:gd name="f21" fmla="*/ 70059 f15 1"/>
                <a:gd name="f22" fmla="*/ 310195 f16 1"/>
                <a:gd name="f23" fmla="*/ 0 f15 1"/>
                <a:gd name="f24" fmla="*/ 485342 f16 1"/>
                <a:gd name="f25" fmla="*/ 175147 f15 1"/>
                <a:gd name="f26" fmla="*/ 350294 f15 1"/>
                <a:gd name="f27" fmla="*/ 280235 f15 1"/>
                <a:gd name="f28" fmla="*/ f17 1 f2"/>
                <a:gd name="f29" fmla="*/ f20 1 485342"/>
                <a:gd name="f30" fmla="*/ f21 1 350294"/>
                <a:gd name="f31" fmla="*/ f22 1 485342"/>
                <a:gd name="f32" fmla="*/ f23 1 350294"/>
                <a:gd name="f33" fmla="*/ f24 1 485342"/>
                <a:gd name="f34" fmla="*/ f25 1 350294"/>
                <a:gd name="f35" fmla="*/ f26 1 350294"/>
                <a:gd name="f36" fmla="*/ f27 1 350294"/>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485342" h="350294">
                  <a:moveTo>
                    <a:pt x="f5" y="f8"/>
                  </a:moveTo>
                  <a:lnTo>
                    <a:pt x="f9" y="f8"/>
                  </a:lnTo>
                  <a:lnTo>
                    <a:pt x="f9" y="f5"/>
                  </a:lnTo>
                  <a:lnTo>
                    <a:pt x="f6" y="f10"/>
                  </a:lnTo>
                  <a:lnTo>
                    <a:pt x="f9" y="f7"/>
                  </a:lnTo>
                  <a:lnTo>
                    <a:pt x="f9" y="f11"/>
                  </a:lnTo>
                  <a:lnTo>
                    <a:pt x="f5" y="f11"/>
                  </a:lnTo>
                  <a:lnTo>
                    <a:pt x="f5" y="f8"/>
                  </a:lnTo>
                  <a:close/>
                </a:path>
              </a:pathLst>
            </a:custGeom>
            <a:solidFill>
              <a:srgbClr val="CFCBA5"/>
            </a:solidFill>
            <a:ln cap="flat">
              <a:noFill/>
              <a:prstDash val="solid"/>
            </a:ln>
          </p:spPr>
          <p:txBody>
            <a:bodyPr vert="horz" wrap="square" lIns="0" tIns="70061" rIns="105091"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13" name="Freeform: Shape 12">
              <a:extLst>
                <a:ext uri="{FF2B5EF4-FFF2-40B4-BE49-F238E27FC236}">
                  <a16:creationId xmlns:a16="http://schemas.microsoft.com/office/drawing/2014/main" id="{8A7AF252-CAE3-441D-35E8-56493A341560}"/>
                </a:ext>
              </a:extLst>
            </p:cNvPr>
            <p:cNvSpPr/>
            <p:nvPr/>
          </p:nvSpPr>
          <p:spPr>
            <a:xfrm>
              <a:off x="7153314" y="2905807"/>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FFA800"/>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Πλαίσιο Λειτουργίας: Κανόνες</a:t>
              </a:r>
              <a:r>
                <a:rPr lang="es-ES" sz="1000" b="0" i="0" u="none" strike="noStrike" kern="1200" cap="none" spc="0" baseline="0">
                  <a:solidFill>
                    <a:srgbClr val="FFFFFF"/>
                  </a:solidFill>
                  <a:uFillTx/>
                  <a:latin typeface="Calibri" pitchFamily="34"/>
                  <a:cs typeface="Calibri" pitchFamily="34"/>
                </a:rPr>
                <a:t>,</a:t>
              </a:r>
              <a:r>
                <a:rPr lang="el-GR" sz="1000" b="0" i="0" u="none" strike="noStrike" kern="1200" cap="none" spc="0" baseline="0">
                  <a:solidFill>
                    <a:srgbClr val="FFFFFF"/>
                  </a:solidFill>
                  <a:uFillTx/>
                  <a:latin typeface="Calibri" pitchFamily="34"/>
                  <a:cs typeface="Calibri" pitchFamily="34"/>
                </a:rPr>
                <a:t> πολιτικές, βραβεία, κώδικες, </a:t>
              </a:r>
              <a:r>
                <a:rPr lang="en-US" sz="1000" b="0" i="0" u="none" strike="noStrike" kern="1200" cap="none" spc="0" baseline="0">
                  <a:solidFill>
                    <a:srgbClr val="FFFFFF"/>
                  </a:solidFill>
                  <a:uFillTx/>
                  <a:latin typeface="Calibri" pitchFamily="34"/>
                  <a:cs typeface="Calibri" pitchFamily="34"/>
                </a:rPr>
                <a:t>ESG </a:t>
              </a:r>
              <a:endParaRPr lang="el-GR" sz="1000" b="0" i="0" u="none" strike="noStrike" kern="1200" cap="none" spc="0" baseline="0">
                <a:solidFill>
                  <a:srgbClr val="FFFFFF"/>
                </a:solidFill>
                <a:uFillTx/>
                <a:latin typeface="Calibri" pitchFamily="34"/>
                <a:cs typeface="Calibri" pitchFamily="34"/>
              </a:endParaRPr>
            </a:p>
          </p:txBody>
        </p:sp>
        <p:sp>
          <p:nvSpPr>
            <p:cNvPr id="14" name="Freeform: Shape 13">
              <a:extLst>
                <a:ext uri="{FF2B5EF4-FFF2-40B4-BE49-F238E27FC236}">
                  <a16:creationId xmlns:a16="http://schemas.microsoft.com/office/drawing/2014/main" id="{10ED62C9-AFD5-C07C-D8B1-B7A8B5F94D3C}"/>
                </a:ext>
              </a:extLst>
            </p:cNvPr>
            <p:cNvSpPr/>
            <p:nvPr/>
          </p:nvSpPr>
          <p:spPr>
            <a:xfrm rot="2700006">
              <a:off x="6150078" y="4066546"/>
              <a:ext cx="485345" cy="350297"/>
            </a:xfrm>
            <a:custGeom>
              <a:avLst/>
              <a:gdLst>
                <a:gd name="f0" fmla="val 10800000"/>
                <a:gd name="f1" fmla="val 5400000"/>
                <a:gd name="f2" fmla="val 180"/>
                <a:gd name="f3" fmla="val w"/>
                <a:gd name="f4" fmla="val h"/>
                <a:gd name="f5" fmla="val 0"/>
                <a:gd name="f6" fmla="val 485342"/>
                <a:gd name="f7" fmla="val 350294"/>
                <a:gd name="f8" fmla="val 70059"/>
                <a:gd name="f9" fmla="val 310195"/>
                <a:gd name="f10" fmla="val 175147"/>
                <a:gd name="f11" fmla="val 280235"/>
                <a:gd name="f12" fmla="+- 0 0 -90"/>
                <a:gd name="f13" fmla="*/ f3 1 485342"/>
                <a:gd name="f14" fmla="*/ f4 1 350294"/>
                <a:gd name="f15" fmla="+- f7 0 f5"/>
                <a:gd name="f16" fmla="+- f6 0 f5"/>
                <a:gd name="f17" fmla="*/ f12 f0 1"/>
                <a:gd name="f18" fmla="*/ f16 1 485342"/>
                <a:gd name="f19" fmla="*/ f15 1 350294"/>
                <a:gd name="f20" fmla="*/ 0 f16 1"/>
                <a:gd name="f21" fmla="*/ 70059 f15 1"/>
                <a:gd name="f22" fmla="*/ 310195 f16 1"/>
                <a:gd name="f23" fmla="*/ 0 f15 1"/>
                <a:gd name="f24" fmla="*/ 485342 f16 1"/>
                <a:gd name="f25" fmla="*/ 175147 f15 1"/>
                <a:gd name="f26" fmla="*/ 350294 f15 1"/>
                <a:gd name="f27" fmla="*/ 280235 f15 1"/>
                <a:gd name="f28" fmla="*/ f17 1 f2"/>
                <a:gd name="f29" fmla="*/ f20 1 485342"/>
                <a:gd name="f30" fmla="*/ f21 1 350294"/>
                <a:gd name="f31" fmla="*/ f22 1 485342"/>
                <a:gd name="f32" fmla="*/ f23 1 350294"/>
                <a:gd name="f33" fmla="*/ f24 1 485342"/>
                <a:gd name="f34" fmla="*/ f25 1 350294"/>
                <a:gd name="f35" fmla="*/ f26 1 350294"/>
                <a:gd name="f36" fmla="*/ f27 1 350294"/>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485342" h="350294">
                  <a:moveTo>
                    <a:pt x="f5" y="f8"/>
                  </a:moveTo>
                  <a:lnTo>
                    <a:pt x="f9" y="f8"/>
                  </a:lnTo>
                  <a:lnTo>
                    <a:pt x="f9" y="f5"/>
                  </a:lnTo>
                  <a:lnTo>
                    <a:pt x="f6" y="f10"/>
                  </a:lnTo>
                  <a:lnTo>
                    <a:pt x="f9" y="f7"/>
                  </a:lnTo>
                  <a:lnTo>
                    <a:pt x="f9" y="f11"/>
                  </a:lnTo>
                  <a:lnTo>
                    <a:pt x="f5" y="f11"/>
                  </a:lnTo>
                  <a:lnTo>
                    <a:pt x="f5" y="f8"/>
                  </a:lnTo>
                  <a:close/>
                </a:path>
              </a:pathLst>
            </a:custGeom>
            <a:solidFill>
              <a:srgbClr val="CFCBA5"/>
            </a:solidFill>
            <a:ln cap="flat">
              <a:noFill/>
              <a:prstDash val="solid"/>
            </a:ln>
          </p:spPr>
          <p:txBody>
            <a:bodyPr vert="horz" wrap="square" lIns="0" tIns="70061" rIns="105082"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15" name="Freeform: Shape 14">
              <a:extLst>
                <a:ext uri="{FF2B5EF4-FFF2-40B4-BE49-F238E27FC236}">
                  <a16:creationId xmlns:a16="http://schemas.microsoft.com/office/drawing/2014/main" id="{1A0B7B01-8F39-A330-B9AB-3C7894AF61B4}"/>
                </a:ext>
              </a:extLst>
            </p:cNvPr>
            <p:cNvSpPr/>
            <p:nvPr/>
          </p:nvSpPr>
          <p:spPr>
            <a:xfrm>
              <a:off x="6539285" y="4388214"/>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FEB400"/>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ΚΕΔΙΜΑ </a:t>
              </a:r>
            </a:p>
          </p:txBody>
        </p:sp>
        <p:sp>
          <p:nvSpPr>
            <p:cNvPr id="16" name="Freeform: Shape 15">
              <a:extLst>
                <a:ext uri="{FF2B5EF4-FFF2-40B4-BE49-F238E27FC236}">
                  <a16:creationId xmlns:a16="http://schemas.microsoft.com/office/drawing/2014/main" id="{D4637F34-98E5-7573-75B4-94B12C995056}"/>
                </a:ext>
              </a:extLst>
            </p:cNvPr>
            <p:cNvSpPr/>
            <p:nvPr/>
          </p:nvSpPr>
          <p:spPr>
            <a:xfrm rot="5400013">
              <a:off x="5452471" y="4355502"/>
              <a:ext cx="485345" cy="350297"/>
            </a:xfrm>
            <a:custGeom>
              <a:avLst/>
              <a:gdLst>
                <a:gd name="f0" fmla="val 10800000"/>
                <a:gd name="f1" fmla="val 5400000"/>
                <a:gd name="f2" fmla="val 180"/>
                <a:gd name="f3" fmla="val w"/>
                <a:gd name="f4" fmla="val h"/>
                <a:gd name="f5" fmla="val 0"/>
                <a:gd name="f6" fmla="val 485342"/>
                <a:gd name="f7" fmla="val 350294"/>
                <a:gd name="f8" fmla="val 70059"/>
                <a:gd name="f9" fmla="val 310195"/>
                <a:gd name="f10" fmla="val 175147"/>
                <a:gd name="f11" fmla="val 280235"/>
                <a:gd name="f12" fmla="+- 0 0 -90"/>
                <a:gd name="f13" fmla="*/ f3 1 485342"/>
                <a:gd name="f14" fmla="*/ f4 1 350294"/>
                <a:gd name="f15" fmla="+- f7 0 f5"/>
                <a:gd name="f16" fmla="+- f6 0 f5"/>
                <a:gd name="f17" fmla="*/ f12 f0 1"/>
                <a:gd name="f18" fmla="*/ f16 1 485342"/>
                <a:gd name="f19" fmla="*/ f15 1 350294"/>
                <a:gd name="f20" fmla="*/ 0 f16 1"/>
                <a:gd name="f21" fmla="*/ 70059 f15 1"/>
                <a:gd name="f22" fmla="*/ 310195 f16 1"/>
                <a:gd name="f23" fmla="*/ 0 f15 1"/>
                <a:gd name="f24" fmla="*/ 485342 f16 1"/>
                <a:gd name="f25" fmla="*/ 175147 f15 1"/>
                <a:gd name="f26" fmla="*/ 350294 f15 1"/>
                <a:gd name="f27" fmla="*/ 280235 f15 1"/>
                <a:gd name="f28" fmla="*/ f17 1 f2"/>
                <a:gd name="f29" fmla="*/ f20 1 485342"/>
                <a:gd name="f30" fmla="*/ f21 1 350294"/>
                <a:gd name="f31" fmla="*/ f22 1 485342"/>
                <a:gd name="f32" fmla="*/ f23 1 350294"/>
                <a:gd name="f33" fmla="*/ f24 1 485342"/>
                <a:gd name="f34" fmla="*/ f25 1 350294"/>
                <a:gd name="f35" fmla="*/ f26 1 350294"/>
                <a:gd name="f36" fmla="*/ f27 1 350294"/>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485342" h="350294">
                  <a:moveTo>
                    <a:pt x="f5" y="f8"/>
                  </a:moveTo>
                  <a:lnTo>
                    <a:pt x="f9" y="f8"/>
                  </a:lnTo>
                  <a:lnTo>
                    <a:pt x="f9" y="f5"/>
                  </a:lnTo>
                  <a:lnTo>
                    <a:pt x="f6" y="f10"/>
                  </a:lnTo>
                  <a:lnTo>
                    <a:pt x="f9" y="f7"/>
                  </a:lnTo>
                  <a:lnTo>
                    <a:pt x="f9" y="f11"/>
                  </a:lnTo>
                  <a:lnTo>
                    <a:pt x="f5" y="f11"/>
                  </a:lnTo>
                  <a:lnTo>
                    <a:pt x="f5" y="f8"/>
                  </a:lnTo>
                  <a:close/>
                </a:path>
              </a:pathLst>
            </a:custGeom>
            <a:solidFill>
              <a:srgbClr val="CFCBA5"/>
            </a:solidFill>
            <a:ln cap="flat">
              <a:noFill/>
              <a:prstDash val="solid"/>
            </a:ln>
          </p:spPr>
          <p:txBody>
            <a:bodyPr vert="horz" wrap="square" lIns="0" tIns="70061" rIns="105082"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17" name="Freeform: Shape 16">
              <a:extLst>
                <a:ext uri="{FF2B5EF4-FFF2-40B4-BE49-F238E27FC236}">
                  <a16:creationId xmlns:a16="http://schemas.microsoft.com/office/drawing/2014/main" id="{27176EAB-C0EB-0914-E19A-D96DD9F80E00}"/>
                </a:ext>
              </a:extLst>
            </p:cNvPr>
            <p:cNvSpPr/>
            <p:nvPr/>
          </p:nvSpPr>
          <p:spPr>
            <a:xfrm>
              <a:off x="5056869" y="5002252"/>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FFC700"/>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Εξωτερική Αξιολόγηση &amp; Πιστοποίηση Προγραμμάτων Σπουδών  </a:t>
              </a:r>
            </a:p>
          </p:txBody>
        </p:sp>
        <p:sp>
          <p:nvSpPr>
            <p:cNvPr id="18" name="Freeform: Shape 17">
              <a:extLst>
                <a:ext uri="{FF2B5EF4-FFF2-40B4-BE49-F238E27FC236}">
                  <a16:creationId xmlns:a16="http://schemas.microsoft.com/office/drawing/2014/main" id="{99EFA440-1329-28CC-CF44-1A852E5B7705}"/>
                </a:ext>
              </a:extLst>
            </p:cNvPr>
            <p:cNvSpPr/>
            <p:nvPr/>
          </p:nvSpPr>
          <p:spPr>
            <a:xfrm rot="18900010">
              <a:off x="4754883" y="4066546"/>
              <a:ext cx="485345" cy="350297"/>
            </a:xfrm>
            <a:custGeom>
              <a:avLst/>
              <a:gdLst>
                <a:gd name="f0" fmla="val 10800000"/>
                <a:gd name="f1" fmla="val 5400000"/>
                <a:gd name="f2" fmla="val 180"/>
                <a:gd name="f3" fmla="val w"/>
                <a:gd name="f4" fmla="val h"/>
                <a:gd name="f5" fmla="val 0"/>
                <a:gd name="f6" fmla="val 485342"/>
                <a:gd name="f7" fmla="val 350294"/>
                <a:gd name="f8" fmla="val 280235"/>
                <a:gd name="f9" fmla="val 175147"/>
                <a:gd name="f10" fmla="val 70059"/>
                <a:gd name="f11" fmla="+- 0 0 -90"/>
                <a:gd name="f12" fmla="*/ f3 1 485342"/>
                <a:gd name="f13" fmla="*/ f4 1 350294"/>
                <a:gd name="f14" fmla="+- f7 0 f5"/>
                <a:gd name="f15" fmla="+- f6 0 f5"/>
                <a:gd name="f16" fmla="*/ f11 f0 1"/>
                <a:gd name="f17" fmla="*/ f15 1 485342"/>
                <a:gd name="f18" fmla="*/ f14 1 350294"/>
                <a:gd name="f19" fmla="*/ 0 f15 1"/>
                <a:gd name="f20" fmla="*/ 70059 f14 1"/>
                <a:gd name="f21" fmla="*/ 310195 f15 1"/>
                <a:gd name="f22" fmla="*/ 0 f14 1"/>
                <a:gd name="f23" fmla="*/ 485342 f15 1"/>
                <a:gd name="f24" fmla="*/ 175147 f14 1"/>
                <a:gd name="f25" fmla="*/ 350294 f14 1"/>
                <a:gd name="f26" fmla="*/ 280235 f14 1"/>
                <a:gd name="f27" fmla="*/ f16 1 f2"/>
                <a:gd name="f28" fmla="*/ f19 1 485342"/>
                <a:gd name="f29" fmla="*/ f20 1 350294"/>
                <a:gd name="f30" fmla="*/ f21 1 485342"/>
                <a:gd name="f31" fmla="*/ f22 1 350294"/>
                <a:gd name="f32" fmla="*/ f23 1 485342"/>
                <a:gd name="f33" fmla="*/ f24 1 350294"/>
                <a:gd name="f34" fmla="*/ f25 1 350294"/>
                <a:gd name="f35" fmla="*/ f26 1 350294"/>
                <a:gd name="f36" fmla="*/ f5 1 f17"/>
                <a:gd name="f37" fmla="*/ f6 1 f17"/>
                <a:gd name="f38" fmla="*/ f5 1 f18"/>
                <a:gd name="f39" fmla="*/ f7 1 f18"/>
                <a:gd name="f40" fmla="+- f27 0 f1"/>
                <a:gd name="f41" fmla="*/ f28 1 f17"/>
                <a:gd name="f42" fmla="*/ f29 1 f18"/>
                <a:gd name="f43" fmla="*/ f30 1 f17"/>
                <a:gd name="f44" fmla="*/ f31 1 f18"/>
                <a:gd name="f45" fmla="*/ f32 1 f17"/>
                <a:gd name="f46" fmla="*/ f33 1 f18"/>
                <a:gd name="f47" fmla="*/ f34 1 f18"/>
                <a:gd name="f48" fmla="*/ f35 1 f18"/>
                <a:gd name="f49" fmla="*/ f36 f12 1"/>
                <a:gd name="f50" fmla="*/ f37 f12 1"/>
                <a:gd name="f51" fmla="*/ f39 f13 1"/>
                <a:gd name="f52" fmla="*/ f38 f13 1"/>
                <a:gd name="f53" fmla="*/ f41 f12 1"/>
                <a:gd name="f54" fmla="*/ f42 f13 1"/>
                <a:gd name="f55" fmla="*/ f43 f12 1"/>
                <a:gd name="f56" fmla="*/ f44 f13 1"/>
                <a:gd name="f57" fmla="*/ f45 f12 1"/>
                <a:gd name="f58" fmla="*/ f46 f13 1"/>
                <a:gd name="f59" fmla="*/ f47 f13 1"/>
                <a:gd name="f60" fmla="*/ f48 f13 1"/>
              </a:gdLst>
              <a:ahLst/>
              <a:cxnLst>
                <a:cxn ang="3cd4">
                  <a:pos x="hc" y="t"/>
                </a:cxn>
                <a:cxn ang="0">
                  <a:pos x="r" y="vc"/>
                </a:cxn>
                <a:cxn ang="cd4">
                  <a:pos x="hc" y="b"/>
                </a:cxn>
                <a:cxn ang="cd2">
                  <a:pos x="l" y="vc"/>
                </a:cxn>
                <a:cxn ang="f40">
                  <a:pos x="f53" y="f54"/>
                </a:cxn>
                <a:cxn ang="f40">
                  <a:pos x="f55" y="f54"/>
                </a:cxn>
                <a:cxn ang="f40">
                  <a:pos x="f55" y="f56"/>
                </a:cxn>
                <a:cxn ang="f40">
                  <a:pos x="f57" y="f58"/>
                </a:cxn>
                <a:cxn ang="f40">
                  <a:pos x="f55" y="f59"/>
                </a:cxn>
                <a:cxn ang="f40">
                  <a:pos x="f55" y="f60"/>
                </a:cxn>
                <a:cxn ang="f40">
                  <a:pos x="f53" y="f60"/>
                </a:cxn>
                <a:cxn ang="f40">
                  <a:pos x="f53" y="f54"/>
                </a:cxn>
              </a:cxnLst>
              <a:rect l="f49" t="f52" r="f50" b="f51"/>
              <a:pathLst>
                <a:path w="485342" h="350294">
                  <a:moveTo>
                    <a:pt x="f6" y="f8"/>
                  </a:moveTo>
                  <a:lnTo>
                    <a:pt x="f9" y="f8"/>
                  </a:lnTo>
                  <a:lnTo>
                    <a:pt x="f9" y="f7"/>
                  </a:lnTo>
                  <a:lnTo>
                    <a:pt x="f5" y="f9"/>
                  </a:lnTo>
                  <a:lnTo>
                    <a:pt x="f9" y="f5"/>
                  </a:lnTo>
                  <a:lnTo>
                    <a:pt x="f9" y="f10"/>
                  </a:lnTo>
                  <a:lnTo>
                    <a:pt x="f6" y="f10"/>
                  </a:lnTo>
                  <a:lnTo>
                    <a:pt x="f6" y="f8"/>
                  </a:lnTo>
                  <a:close/>
                </a:path>
              </a:pathLst>
            </a:custGeom>
            <a:solidFill>
              <a:srgbClr val="CFCBA5"/>
            </a:solidFill>
            <a:ln cap="flat">
              <a:noFill/>
              <a:prstDash val="solid"/>
            </a:ln>
          </p:spPr>
          <p:txBody>
            <a:bodyPr vert="horz" wrap="square" lIns="105082" tIns="70061" rIns="0"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19" name="Freeform: Shape 18">
              <a:extLst>
                <a:ext uri="{FF2B5EF4-FFF2-40B4-BE49-F238E27FC236}">
                  <a16:creationId xmlns:a16="http://schemas.microsoft.com/office/drawing/2014/main" id="{49EE06DD-1C9B-6CF2-6B38-4D2F55C06C06}"/>
                </a:ext>
              </a:extLst>
            </p:cNvPr>
            <p:cNvSpPr/>
            <p:nvPr/>
          </p:nvSpPr>
          <p:spPr>
            <a:xfrm>
              <a:off x="3574453" y="4388214"/>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CBC800"/>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Διασύνδεση </a:t>
              </a:r>
              <a:br>
                <a:rPr lang="el-GR" sz="1000" b="0" i="0" u="none" strike="noStrike" kern="1200" cap="none" spc="0" baseline="0">
                  <a:solidFill>
                    <a:srgbClr val="FFFFFF"/>
                  </a:solidFill>
                  <a:uFillTx/>
                  <a:latin typeface="Calibri" pitchFamily="34"/>
                  <a:cs typeface="Calibri" pitchFamily="34"/>
                </a:rPr>
              </a:br>
              <a:r>
                <a:rPr lang="el-GR" sz="1000" b="0" i="0" u="none" strike="noStrike" kern="1200" cap="none" spc="0" baseline="0">
                  <a:solidFill>
                    <a:srgbClr val="FFFFFF"/>
                  </a:solidFill>
                  <a:uFillTx/>
                  <a:latin typeface="Calibri" pitchFamily="34"/>
                  <a:cs typeface="Calibri" pitchFamily="34"/>
                </a:rPr>
                <a:t>με έρευνα </a:t>
              </a:r>
            </a:p>
          </p:txBody>
        </p:sp>
        <p:sp>
          <p:nvSpPr>
            <p:cNvPr id="20" name="Freeform: Shape 19">
              <a:extLst>
                <a:ext uri="{FF2B5EF4-FFF2-40B4-BE49-F238E27FC236}">
                  <a16:creationId xmlns:a16="http://schemas.microsoft.com/office/drawing/2014/main" id="{D674D229-5D1A-DC4D-65CB-13909BB73D02}"/>
                </a:ext>
              </a:extLst>
            </p:cNvPr>
            <p:cNvSpPr/>
            <p:nvPr/>
          </p:nvSpPr>
          <p:spPr>
            <a:xfrm>
              <a:off x="4465929" y="3368942"/>
              <a:ext cx="485345" cy="350297"/>
            </a:xfrm>
            <a:custGeom>
              <a:avLst/>
              <a:gdLst>
                <a:gd name="f0" fmla="val 10800000"/>
                <a:gd name="f1" fmla="val 5400000"/>
                <a:gd name="f2" fmla="val 180"/>
                <a:gd name="f3" fmla="val w"/>
                <a:gd name="f4" fmla="val h"/>
                <a:gd name="f5" fmla="val 0"/>
                <a:gd name="f6" fmla="val 485342"/>
                <a:gd name="f7" fmla="val 350294"/>
                <a:gd name="f8" fmla="val 280235"/>
                <a:gd name="f9" fmla="val 175147"/>
                <a:gd name="f10" fmla="val 70059"/>
                <a:gd name="f11" fmla="+- 0 0 -90"/>
                <a:gd name="f12" fmla="*/ f3 1 485342"/>
                <a:gd name="f13" fmla="*/ f4 1 350294"/>
                <a:gd name="f14" fmla="+- f7 0 f5"/>
                <a:gd name="f15" fmla="+- f6 0 f5"/>
                <a:gd name="f16" fmla="*/ f11 f0 1"/>
                <a:gd name="f17" fmla="*/ f15 1 485342"/>
                <a:gd name="f18" fmla="*/ f14 1 350294"/>
                <a:gd name="f19" fmla="*/ 0 f15 1"/>
                <a:gd name="f20" fmla="*/ 70059 f14 1"/>
                <a:gd name="f21" fmla="*/ 310195 f15 1"/>
                <a:gd name="f22" fmla="*/ 0 f14 1"/>
                <a:gd name="f23" fmla="*/ 485342 f15 1"/>
                <a:gd name="f24" fmla="*/ 175147 f14 1"/>
                <a:gd name="f25" fmla="*/ 350294 f14 1"/>
                <a:gd name="f26" fmla="*/ 280235 f14 1"/>
                <a:gd name="f27" fmla="*/ f16 1 f2"/>
                <a:gd name="f28" fmla="*/ f19 1 485342"/>
                <a:gd name="f29" fmla="*/ f20 1 350294"/>
                <a:gd name="f30" fmla="*/ f21 1 485342"/>
                <a:gd name="f31" fmla="*/ f22 1 350294"/>
                <a:gd name="f32" fmla="*/ f23 1 485342"/>
                <a:gd name="f33" fmla="*/ f24 1 350294"/>
                <a:gd name="f34" fmla="*/ f25 1 350294"/>
                <a:gd name="f35" fmla="*/ f26 1 350294"/>
                <a:gd name="f36" fmla="*/ f5 1 f17"/>
                <a:gd name="f37" fmla="*/ f6 1 f17"/>
                <a:gd name="f38" fmla="*/ f5 1 f18"/>
                <a:gd name="f39" fmla="*/ f7 1 f18"/>
                <a:gd name="f40" fmla="+- f27 0 f1"/>
                <a:gd name="f41" fmla="*/ f28 1 f17"/>
                <a:gd name="f42" fmla="*/ f29 1 f18"/>
                <a:gd name="f43" fmla="*/ f30 1 f17"/>
                <a:gd name="f44" fmla="*/ f31 1 f18"/>
                <a:gd name="f45" fmla="*/ f32 1 f17"/>
                <a:gd name="f46" fmla="*/ f33 1 f18"/>
                <a:gd name="f47" fmla="*/ f34 1 f18"/>
                <a:gd name="f48" fmla="*/ f35 1 f18"/>
                <a:gd name="f49" fmla="*/ f36 f12 1"/>
                <a:gd name="f50" fmla="*/ f37 f12 1"/>
                <a:gd name="f51" fmla="*/ f39 f13 1"/>
                <a:gd name="f52" fmla="*/ f38 f13 1"/>
                <a:gd name="f53" fmla="*/ f41 f12 1"/>
                <a:gd name="f54" fmla="*/ f42 f13 1"/>
                <a:gd name="f55" fmla="*/ f43 f12 1"/>
                <a:gd name="f56" fmla="*/ f44 f13 1"/>
                <a:gd name="f57" fmla="*/ f45 f12 1"/>
                <a:gd name="f58" fmla="*/ f46 f13 1"/>
                <a:gd name="f59" fmla="*/ f47 f13 1"/>
                <a:gd name="f60" fmla="*/ f48 f13 1"/>
              </a:gdLst>
              <a:ahLst/>
              <a:cxnLst>
                <a:cxn ang="3cd4">
                  <a:pos x="hc" y="t"/>
                </a:cxn>
                <a:cxn ang="0">
                  <a:pos x="r" y="vc"/>
                </a:cxn>
                <a:cxn ang="cd4">
                  <a:pos x="hc" y="b"/>
                </a:cxn>
                <a:cxn ang="cd2">
                  <a:pos x="l" y="vc"/>
                </a:cxn>
                <a:cxn ang="f40">
                  <a:pos x="f53" y="f54"/>
                </a:cxn>
                <a:cxn ang="f40">
                  <a:pos x="f55" y="f54"/>
                </a:cxn>
                <a:cxn ang="f40">
                  <a:pos x="f55" y="f56"/>
                </a:cxn>
                <a:cxn ang="f40">
                  <a:pos x="f57" y="f58"/>
                </a:cxn>
                <a:cxn ang="f40">
                  <a:pos x="f55" y="f59"/>
                </a:cxn>
                <a:cxn ang="f40">
                  <a:pos x="f55" y="f60"/>
                </a:cxn>
                <a:cxn ang="f40">
                  <a:pos x="f53" y="f60"/>
                </a:cxn>
                <a:cxn ang="f40">
                  <a:pos x="f53" y="f54"/>
                </a:cxn>
              </a:cxnLst>
              <a:rect l="f49" t="f52" r="f50" b="f51"/>
              <a:pathLst>
                <a:path w="485342" h="350294">
                  <a:moveTo>
                    <a:pt x="f6" y="f8"/>
                  </a:moveTo>
                  <a:lnTo>
                    <a:pt x="f9" y="f8"/>
                  </a:lnTo>
                  <a:lnTo>
                    <a:pt x="f9" y="f7"/>
                  </a:lnTo>
                  <a:lnTo>
                    <a:pt x="f5" y="f9"/>
                  </a:lnTo>
                  <a:lnTo>
                    <a:pt x="f9" y="f5"/>
                  </a:lnTo>
                  <a:lnTo>
                    <a:pt x="f9" y="f10"/>
                  </a:lnTo>
                  <a:lnTo>
                    <a:pt x="f6" y="f10"/>
                  </a:lnTo>
                  <a:lnTo>
                    <a:pt x="f6" y="f8"/>
                  </a:lnTo>
                  <a:close/>
                </a:path>
              </a:pathLst>
            </a:custGeom>
            <a:solidFill>
              <a:srgbClr val="CFCBA5"/>
            </a:solidFill>
            <a:ln cap="flat">
              <a:noFill/>
              <a:prstDash val="solid"/>
            </a:ln>
          </p:spPr>
          <p:txBody>
            <a:bodyPr vert="horz" wrap="square" lIns="105091" tIns="70061" rIns="0"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21" name="Freeform: Shape 20">
              <a:extLst>
                <a:ext uri="{FF2B5EF4-FFF2-40B4-BE49-F238E27FC236}">
                  <a16:creationId xmlns:a16="http://schemas.microsoft.com/office/drawing/2014/main" id="{B75B6760-2E44-9773-3BF8-1190F8A0AA21}"/>
                </a:ext>
              </a:extLst>
            </p:cNvPr>
            <p:cNvSpPr/>
            <p:nvPr/>
          </p:nvSpPr>
          <p:spPr>
            <a:xfrm>
              <a:off x="2960415" y="2905807"/>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9DB400"/>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Συνεργασία με Πανεπιστήμια εξωτερικού &amp; επιχειρήσεις </a:t>
              </a:r>
            </a:p>
          </p:txBody>
        </p:sp>
        <p:sp>
          <p:nvSpPr>
            <p:cNvPr id="22" name="Freeform: Shape 21">
              <a:extLst>
                <a:ext uri="{FF2B5EF4-FFF2-40B4-BE49-F238E27FC236}">
                  <a16:creationId xmlns:a16="http://schemas.microsoft.com/office/drawing/2014/main" id="{D9AA1309-5431-2D9D-5A75-4A303CF1420C}"/>
                </a:ext>
              </a:extLst>
            </p:cNvPr>
            <p:cNvSpPr/>
            <p:nvPr/>
          </p:nvSpPr>
          <p:spPr>
            <a:xfrm rot="2700006">
              <a:off x="4754877" y="2671345"/>
              <a:ext cx="485345" cy="350297"/>
            </a:xfrm>
            <a:custGeom>
              <a:avLst/>
              <a:gdLst>
                <a:gd name="f0" fmla="val 10800000"/>
                <a:gd name="f1" fmla="val 5400000"/>
                <a:gd name="f2" fmla="val 180"/>
                <a:gd name="f3" fmla="val w"/>
                <a:gd name="f4" fmla="val h"/>
                <a:gd name="f5" fmla="val 0"/>
                <a:gd name="f6" fmla="val 485342"/>
                <a:gd name="f7" fmla="val 350294"/>
                <a:gd name="f8" fmla="val 280235"/>
                <a:gd name="f9" fmla="val 175147"/>
                <a:gd name="f10" fmla="val 70059"/>
                <a:gd name="f11" fmla="+- 0 0 -90"/>
                <a:gd name="f12" fmla="*/ f3 1 485342"/>
                <a:gd name="f13" fmla="*/ f4 1 350294"/>
                <a:gd name="f14" fmla="+- f7 0 f5"/>
                <a:gd name="f15" fmla="+- f6 0 f5"/>
                <a:gd name="f16" fmla="*/ f11 f0 1"/>
                <a:gd name="f17" fmla="*/ f15 1 485342"/>
                <a:gd name="f18" fmla="*/ f14 1 350294"/>
                <a:gd name="f19" fmla="*/ 0 f15 1"/>
                <a:gd name="f20" fmla="*/ 70059 f14 1"/>
                <a:gd name="f21" fmla="*/ 310195 f15 1"/>
                <a:gd name="f22" fmla="*/ 0 f14 1"/>
                <a:gd name="f23" fmla="*/ 485342 f15 1"/>
                <a:gd name="f24" fmla="*/ 175147 f14 1"/>
                <a:gd name="f25" fmla="*/ 350294 f14 1"/>
                <a:gd name="f26" fmla="*/ 280235 f14 1"/>
                <a:gd name="f27" fmla="*/ f16 1 f2"/>
                <a:gd name="f28" fmla="*/ f19 1 485342"/>
                <a:gd name="f29" fmla="*/ f20 1 350294"/>
                <a:gd name="f30" fmla="*/ f21 1 485342"/>
                <a:gd name="f31" fmla="*/ f22 1 350294"/>
                <a:gd name="f32" fmla="*/ f23 1 485342"/>
                <a:gd name="f33" fmla="*/ f24 1 350294"/>
                <a:gd name="f34" fmla="*/ f25 1 350294"/>
                <a:gd name="f35" fmla="*/ f26 1 350294"/>
                <a:gd name="f36" fmla="*/ f5 1 f17"/>
                <a:gd name="f37" fmla="*/ f6 1 f17"/>
                <a:gd name="f38" fmla="*/ f5 1 f18"/>
                <a:gd name="f39" fmla="*/ f7 1 f18"/>
                <a:gd name="f40" fmla="+- f27 0 f1"/>
                <a:gd name="f41" fmla="*/ f28 1 f17"/>
                <a:gd name="f42" fmla="*/ f29 1 f18"/>
                <a:gd name="f43" fmla="*/ f30 1 f17"/>
                <a:gd name="f44" fmla="*/ f31 1 f18"/>
                <a:gd name="f45" fmla="*/ f32 1 f17"/>
                <a:gd name="f46" fmla="*/ f33 1 f18"/>
                <a:gd name="f47" fmla="*/ f34 1 f18"/>
                <a:gd name="f48" fmla="*/ f35 1 f18"/>
                <a:gd name="f49" fmla="*/ f36 f12 1"/>
                <a:gd name="f50" fmla="*/ f37 f12 1"/>
                <a:gd name="f51" fmla="*/ f39 f13 1"/>
                <a:gd name="f52" fmla="*/ f38 f13 1"/>
                <a:gd name="f53" fmla="*/ f41 f12 1"/>
                <a:gd name="f54" fmla="*/ f42 f13 1"/>
                <a:gd name="f55" fmla="*/ f43 f12 1"/>
                <a:gd name="f56" fmla="*/ f44 f13 1"/>
                <a:gd name="f57" fmla="*/ f45 f12 1"/>
                <a:gd name="f58" fmla="*/ f46 f13 1"/>
                <a:gd name="f59" fmla="*/ f47 f13 1"/>
                <a:gd name="f60" fmla="*/ f48 f13 1"/>
              </a:gdLst>
              <a:ahLst/>
              <a:cxnLst>
                <a:cxn ang="3cd4">
                  <a:pos x="hc" y="t"/>
                </a:cxn>
                <a:cxn ang="0">
                  <a:pos x="r" y="vc"/>
                </a:cxn>
                <a:cxn ang="cd4">
                  <a:pos x="hc" y="b"/>
                </a:cxn>
                <a:cxn ang="cd2">
                  <a:pos x="l" y="vc"/>
                </a:cxn>
                <a:cxn ang="f40">
                  <a:pos x="f53" y="f54"/>
                </a:cxn>
                <a:cxn ang="f40">
                  <a:pos x="f55" y="f54"/>
                </a:cxn>
                <a:cxn ang="f40">
                  <a:pos x="f55" y="f56"/>
                </a:cxn>
                <a:cxn ang="f40">
                  <a:pos x="f57" y="f58"/>
                </a:cxn>
                <a:cxn ang="f40">
                  <a:pos x="f55" y="f59"/>
                </a:cxn>
                <a:cxn ang="f40">
                  <a:pos x="f55" y="f60"/>
                </a:cxn>
                <a:cxn ang="f40">
                  <a:pos x="f53" y="f60"/>
                </a:cxn>
                <a:cxn ang="f40">
                  <a:pos x="f53" y="f54"/>
                </a:cxn>
              </a:cxnLst>
              <a:rect l="f49" t="f52" r="f50" b="f51"/>
              <a:pathLst>
                <a:path w="485342" h="350294">
                  <a:moveTo>
                    <a:pt x="f6" y="f8"/>
                  </a:moveTo>
                  <a:lnTo>
                    <a:pt x="f9" y="f8"/>
                  </a:lnTo>
                  <a:lnTo>
                    <a:pt x="f9" y="f7"/>
                  </a:lnTo>
                  <a:lnTo>
                    <a:pt x="f5" y="f9"/>
                  </a:lnTo>
                  <a:lnTo>
                    <a:pt x="f9" y="f5"/>
                  </a:lnTo>
                  <a:lnTo>
                    <a:pt x="f9" y="f10"/>
                  </a:lnTo>
                  <a:lnTo>
                    <a:pt x="f6" y="f10"/>
                  </a:lnTo>
                  <a:lnTo>
                    <a:pt x="f6" y="f8"/>
                  </a:lnTo>
                  <a:close/>
                </a:path>
              </a:pathLst>
            </a:custGeom>
            <a:solidFill>
              <a:srgbClr val="CFCBA5"/>
            </a:solidFill>
            <a:ln cap="flat">
              <a:noFill/>
              <a:prstDash val="solid"/>
            </a:ln>
          </p:spPr>
          <p:txBody>
            <a:bodyPr vert="horz" wrap="square" lIns="105082" tIns="70061" rIns="0"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23" name="Freeform: Shape 22">
              <a:extLst>
                <a:ext uri="{FF2B5EF4-FFF2-40B4-BE49-F238E27FC236}">
                  <a16:creationId xmlns:a16="http://schemas.microsoft.com/office/drawing/2014/main" id="{B2D7A9EC-8000-CC53-4CC5-1F3717905491}"/>
                </a:ext>
              </a:extLst>
            </p:cNvPr>
            <p:cNvSpPr/>
            <p:nvPr/>
          </p:nvSpPr>
          <p:spPr>
            <a:xfrm>
              <a:off x="3574453" y="1423391"/>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77933C"/>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Σύγχρονες εγκαταστάσεις, μαθησιακό υλικό και συστήματα μάθησης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941143E3-E54A-EDE4-C1B2-7991D9DC8107}"/>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CBC680-597B-784F-825D-5FE857DB42D7}" type="slidenum">
              <a:t>11</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4E5CFD6A-C853-BCE7-EA0F-FA5FBB4DC595}"/>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FF9948B0-F53E-B60B-BABB-6348CC26952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931398B4-5C3D-2197-E055-2AE63B3037B3}"/>
              </a:ext>
            </a:extLst>
          </p:cNvPr>
          <p:cNvSpPr txBox="1"/>
          <p:nvPr/>
        </p:nvSpPr>
        <p:spPr>
          <a:xfrm>
            <a:off x="1066803" y="2025652"/>
            <a:ext cx="3530598" cy="3384551"/>
          </a:xfrm>
          <a:prstGeom prst="rect">
            <a:avLst/>
          </a:prstGeom>
          <a:noFill/>
          <a:ln cap="flat">
            <a:noFill/>
          </a:ln>
        </p:spPr>
        <p:txBody>
          <a:bodyPr vert="horz" wrap="square" lIns="0" tIns="0" rIns="0" bIns="0" anchor="t" anchorCtr="0" compatLnSpc="1">
            <a:noAutofit/>
          </a:bodyPr>
          <a:lstStyle/>
          <a:p>
            <a:pPr marL="179999" marR="0" lvl="1" indent="-179999" algn="l" defTabSz="914400" rtl="0" fontAlgn="auto" hangingPunct="0">
              <a:lnSpc>
                <a:spcPct val="10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Φοιτητικές Εστίες</a:t>
            </a: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Κέντρο Κοινωνικών Δραστηριοτήτων</a:t>
            </a: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Αθλητικό Κέντρο</a:t>
            </a: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Ραδιοφωνικός Σταθμός </a:t>
            </a:r>
            <a:r>
              <a:rPr lang="en-US" sz="1400" b="1" i="0" u="none" strike="noStrike" kern="1200" cap="none" spc="0" baseline="0" dirty="0">
                <a:solidFill>
                  <a:srgbClr val="404040"/>
                </a:solidFill>
                <a:uFillTx/>
                <a:latin typeface="Calibri Light" pitchFamily="34"/>
                <a:cs typeface="Calibri Light" pitchFamily="34"/>
              </a:rPr>
              <a:t>UCY Voice</a:t>
            </a:r>
            <a:r>
              <a:rPr lang="el-GR" sz="1400" b="1" i="0" u="none" strike="noStrike" kern="1200" cap="none" spc="0" baseline="0" dirty="0">
                <a:solidFill>
                  <a:srgbClr val="404040"/>
                </a:solidFill>
                <a:uFillTx/>
                <a:latin typeface="Calibri Light" pitchFamily="34"/>
                <a:cs typeface="Calibri Light" pitchFamily="34"/>
              </a:rPr>
              <a:t> </a:t>
            </a:r>
            <a:r>
              <a:rPr lang="el-GR" sz="1400" b="1" i="0" u="none" strike="noStrike" kern="1200" cap="none" spc="0" baseline="0" dirty="0">
                <a:solidFill>
                  <a:srgbClr val="404040"/>
                </a:solidFill>
                <a:uFillTx/>
                <a:latin typeface="Calibri" pitchFamily="34"/>
                <a:cs typeface="Calibri" pitchFamily="34"/>
              </a:rPr>
              <a:t>95,2 </a:t>
            </a:r>
            <a:r>
              <a:rPr lang="tr-TR" sz="1400" b="1" i="0" u="none" strike="noStrike" kern="1200" cap="none" spc="0" baseline="0" dirty="0">
                <a:solidFill>
                  <a:srgbClr val="404040"/>
                </a:solidFill>
                <a:uFillTx/>
                <a:latin typeface="Calibri" pitchFamily="34"/>
                <a:cs typeface="Calibri" pitchFamily="34"/>
              </a:rPr>
              <a:t>FM</a:t>
            </a:r>
            <a:endParaRPr lang="el-GR" sz="1400" b="1" i="0" u="none" strike="noStrike" kern="1200" cap="none" spc="0" baseline="0" dirty="0">
              <a:solidFill>
                <a:srgbClr val="404040"/>
              </a:solidFill>
              <a:uFillTx/>
              <a:latin typeface="Calibri" pitchFamily="34"/>
              <a:cs typeface="Calibri" pitchFamily="34"/>
            </a:endParaRP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Κέντρο Ψυχικής Υγείας</a:t>
            </a: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Παροχή Εύλογων Προσαρμογών </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για ισότιμη πρόσβαση στη φοίτηση</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για όλους/</a:t>
            </a:r>
            <a:r>
              <a:rPr lang="el-GR" sz="1400" b="0" i="0" u="none" strike="noStrike" kern="1200" cap="none" spc="0" baseline="0" dirty="0" err="1">
                <a:solidFill>
                  <a:srgbClr val="404040"/>
                </a:solidFill>
                <a:uFillTx/>
                <a:latin typeface="Calibri Light" pitchFamily="34"/>
                <a:cs typeface="Calibri Light" pitchFamily="34"/>
              </a:rPr>
              <a:t>ες</a:t>
            </a:r>
            <a:r>
              <a:rPr lang="en-US" sz="1400" b="0" i="0" u="none" strike="noStrike" kern="1200" cap="none" spc="0" baseline="0" dirty="0">
                <a:solidFill>
                  <a:srgbClr val="404040"/>
                </a:solidFill>
                <a:uFillTx/>
                <a:latin typeface="Calibri Light" pitchFamily="34"/>
                <a:cs typeface="Calibri Light" pitchFamily="34"/>
              </a:rPr>
              <a:t> </a:t>
            </a:r>
            <a:r>
              <a:rPr lang="el-GR" sz="1400" b="0" i="0" u="none" strike="noStrike" kern="1200" cap="none" spc="0" baseline="0" dirty="0">
                <a:solidFill>
                  <a:srgbClr val="404040"/>
                </a:solidFill>
                <a:uFillTx/>
                <a:latin typeface="Calibri Light" pitchFamily="34"/>
                <a:cs typeface="Calibri Light" pitchFamily="34"/>
              </a:rPr>
              <a:t>τους φοιτητές και φοιτήτριες</a:t>
            </a: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Σωματείο Ευημερίας Φοιτητών</a:t>
            </a:r>
          </a:p>
          <a:p>
            <a:pPr marL="0"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1400" b="1" i="0" u="none" strike="noStrike" kern="1200" cap="none" spc="0" baseline="0" dirty="0">
              <a:solidFill>
                <a:srgbClr val="404040"/>
              </a:solidFill>
              <a:uFillTx/>
              <a:latin typeface="Calibri" pitchFamily="34"/>
              <a:cs typeface="Calibri" pitchFamily="34"/>
            </a:endParaRPr>
          </a:p>
        </p:txBody>
      </p:sp>
      <p:sp>
        <p:nvSpPr>
          <p:cNvPr id="6" name="TextBox 9">
            <a:extLst>
              <a:ext uri="{FF2B5EF4-FFF2-40B4-BE49-F238E27FC236}">
                <a16:creationId xmlns:a16="http://schemas.microsoft.com/office/drawing/2014/main" id="{D781EB15-A922-177C-A8FD-FD8495066420}"/>
              </a:ext>
            </a:extLst>
          </p:cNvPr>
          <p:cNvSpPr txBox="1"/>
          <p:nvPr/>
        </p:nvSpPr>
        <p:spPr>
          <a:xfrm>
            <a:off x="1066803" y="1447796"/>
            <a:ext cx="3530598"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Φοιτητική Ζωή</a:t>
            </a:r>
            <a:endParaRPr lang="en-US" sz="2400" b="0" i="0" u="none" strike="noStrike" kern="1200" cap="none" spc="0" baseline="0">
              <a:solidFill>
                <a:srgbClr val="404040"/>
              </a:solidFill>
              <a:uFillTx/>
              <a:latin typeface="Calibri Light" pitchFamily="34"/>
              <a:cs typeface="Calibri Light" pitchFamily="34"/>
            </a:endParaRPr>
          </a:p>
        </p:txBody>
      </p:sp>
      <p:pic>
        <p:nvPicPr>
          <p:cNvPr id="7" name="Εικόνα 11">
            <a:extLst>
              <a:ext uri="{FF2B5EF4-FFF2-40B4-BE49-F238E27FC236}">
                <a16:creationId xmlns:a16="http://schemas.microsoft.com/office/drawing/2014/main" id="{0E3BD41A-24AA-B15C-44D3-5412DFA3720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97402" y="301623"/>
            <a:ext cx="4241801" cy="2289172"/>
          </a:xfrm>
          <a:prstGeom prst="rect">
            <a:avLst/>
          </a:prstGeom>
          <a:noFill/>
          <a:ln cap="flat">
            <a:noFill/>
          </a:ln>
        </p:spPr>
      </p:pic>
      <p:pic>
        <p:nvPicPr>
          <p:cNvPr id="8" name="Εικόνα 2">
            <a:extLst>
              <a:ext uri="{FF2B5EF4-FFF2-40B4-BE49-F238E27FC236}">
                <a16:creationId xmlns:a16="http://schemas.microsoft.com/office/drawing/2014/main" id="{2493775A-2256-CB9E-4EEA-1212751F46D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665786" y="2555876"/>
            <a:ext cx="3173416" cy="2016123"/>
          </a:xfrm>
          <a:prstGeom prst="rect">
            <a:avLst/>
          </a:prstGeom>
          <a:noFill/>
          <a:ln cap="flat">
            <a:noFill/>
          </a:ln>
        </p:spPr>
      </p:pic>
      <p:pic>
        <p:nvPicPr>
          <p:cNvPr id="9" name="Εικόνα 7">
            <a:extLst>
              <a:ext uri="{FF2B5EF4-FFF2-40B4-BE49-F238E27FC236}">
                <a16:creationId xmlns:a16="http://schemas.microsoft.com/office/drawing/2014/main" id="{DB02CC46-10A4-57E8-99E9-032480AF2C2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597402" y="2555876"/>
            <a:ext cx="1346197" cy="2016123"/>
          </a:xfrm>
          <a:prstGeom prst="rect">
            <a:avLst/>
          </a:prstGeom>
          <a:noFill/>
          <a:ln cap="flat">
            <a:noFill/>
          </a:ln>
        </p:spPr>
      </p:pic>
      <p:pic>
        <p:nvPicPr>
          <p:cNvPr id="10" name="Εικόνα 15">
            <a:extLst>
              <a:ext uri="{FF2B5EF4-FFF2-40B4-BE49-F238E27FC236}">
                <a16:creationId xmlns:a16="http://schemas.microsoft.com/office/drawing/2014/main" id="{CD7BF202-456A-43AD-F661-7AAB284165F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597402" y="4546597"/>
            <a:ext cx="3451229" cy="2006595"/>
          </a:xfrm>
          <a:prstGeom prst="rect">
            <a:avLst/>
          </a:prstGeom>
          <a:noFill/>
          <a:ln cap="flat">
            <a:noFill/>
          </a:ln>
        </p:spPr>
      </p:pic>
      <p:pic>
        <p:nvPicPr>
          <p:cNvPr id="11" name="Εικόνα 13">
            <a:extLst>
              <a:ext uri="{FF2B5EF4-FFF2-40B4-BE49-F238E27FC236}">
                <a16:creationId xmlns:a16="http://schemas.microsoft.com/office/drawing/2014/main" id="{2638A8DE-A502-D3C7-BDAA-523481E07DB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7492995" y="4546597"/>
            <a:ext cx="1346197" cy="2006595"/>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FC5D170-33F3-2162-088B-427D2FE10C06}"/>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488A57A-282B-0F4B-9400-4B88FA78B952}" type="slidenum">
              <a:t>12</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5D16FB19-8FD7-B79E-16D3-08E92E50804A}"/>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0EB9AB67-5721-0F70-EFBC-195192F9D4A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5347BE60-FB7C-1430-8296-09C6FEBEB2E8}"/>
              </a:ext>
            </a:extLst>
          </p:cNvPr>
          <p:cNvSpPr txBox="1"/>
          <p:nvPr/>
        </p:nvSpPr>
        <p:spPr>
          <a:xfrm>
            <a:off x="1066803" y="1904996"/>
            <a:ext cx="7315200" cy="1811334"/>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ea typeface="Calibri" pitchFamily="34"/>
                <a:cs typeface="Calibri Light" pitchFamily="34"/>
              </a:rPr>
              <a:t>Οι δραστηριότητες των Φοιτητικών Ομίλων καλύπτουν ένα ευρύ φάσμα ενδιαφερόντων. Προσφέρουν μια ευρεία γκάμα από μουσικοχορευτικές παραστάσεις, θεατρικά εργαστήρια, σεμινάρια φωτογραφίας, πληροφορικής, λογοτεχνίας και φιλοσοφίας. Επιπλέον</a:t>
            </a:r>
            <a:r>
              <a:rPr lang="en-US" sz="1200" b="0" i="0" u="none" strike="noStrike" kern="1200" cap="none" spc="0" baseline="0" dirty="0">
                <a:solidFill>
                  <a:srgbClr val="404040"/>
                </a:solidFill>
                <a:uFillTx/>
                <a:latin typeface="Calibri Light" pitchFamily="34"/>
                <a:ea typeface="Calibri" pitchFamily="34"/>
                <a:cs typeface="Calibri Light" pitchFamily="34"/>
              </a:rPr>
              <a:t>,</a:t>
            </a:r>
            <a:r>
              <a:rPr lang="el-GR" sz="1200" b="0" i="0" u="none" strike="noStrike" kern="1200" cap="none" spc="0" baseline="0" dirty="0">
                <a:solidFill>
                  <a:srgbClr val="404040"/>
                </a:solidFill>
                <a:uFillTx/>
                <a:latin typeface="Calibri Light" pitchFamily="34"/>
                <a:ea typeface="Calibri" pitchFamily="34"/>
                <a:cs typeface="Calibri Light" pitchFamily="34"/>
              </a:rPr>
              <a:t> ανά τακτά χρονικά διαστήματα διοργανώνονται φιλανθρωπικά </a:t>
            </a:r>
            <a:r>
              <a:rPr lang="el-GR" sz="1200" b="0" i="0" u="none" strike="noStrike" kern="1200" cap="none" spc="0" baseline="0" dirty="0" err="1">
                <a:solidFill>
                  <a:srgbClr val="404040"/>
                </a:solidFill>
                <a:uFillTx/>
                <a:latin typeface="Calibri Light" pitchFamily="34"/>
                <a:ea typeface="Calibri" pitchFamily="34"/>
                <a:cs typeface="Calibri Light" pitchFamily="34"/>
              </a:rPr>
              <a:t>παζαράκια</a:t>
            </a:r>
            <a:r>
              <a:rPr lang="el-GR" sz="1200" b="0" i="0" u="none" strike="noStrike" kern="1200" cap="none" spc="0" baseline="0" dirty="0">
                <a:solidFill>
                  <a:srgbClr val="404040"/>
                </a:solidFill>
                <a:uFillTx/>
                <a:latin typeface="Calibri Light" pitchFamily="34"/>
                <a:ea typeface="Calibri" pitchFamily="34"/>
                <a:cs typeface="Calibri Light" pitchFamily="34"/>
              </a:rPr>
              <a:t>, δενδροφυτεύσεις και εκδρομές σε πολύ όμορφα μέρη της Κύπρου.</a:t>
            </a:r>
            <a:endParaRPr lang="en-US" sz="1200" b="0" i="0" u="none" strike="noStrike" kern="1200" cap="none" spc="0" baseline="0" dirty="0">
              <a:solidFill>
                <a:srgbClr val="404040"/>
              </a:solidFill>
              <a:uFillTx/>
              <a:latin typeface="Calibri Light" pitchFamily="34"/>
              <a:ea typeface="Calibri" pitchFamily="34"/>
              <a:cs typeface="Calibri Light" pitchFamily="34"/>
            </a:endParaRP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404040"/>
              </a:solidFill>
              <a:uFillTx/>
              <a:latin typeface="Calibri Light" pitchFamily="34"/>
              <a:ea typeface="Calibri" pitchFamily="34"/>
              <a:cs typeface="Calibri Light" pitchFamily="34"/>
            </a:endParaRP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ea typeface="Calibri" pitchFamily="34"/>
                <a:cs typeface="Calibri Light" pitchFamily="34"/>
              </a:rPr>
              <a:t>Η οικογένεια των Φοιτητικών Ομίλων περιμένει</a:t>
            </a:r>
            <a:r>
              <a:rPr lang="en-US" sz="1200" b="0" i="0" u="none" strike="noStrike" kern="1200" cap="none" spc="0" baseline="0" dirty="0">
                <a:solidFill>
                  <a:srgbClr val="404040"/>
                </a:solidFill>
                <a:uFillTx/>
                <a:latin typeface="Calibri Light" pitchFamily="34"/>
                <a:ea typeface="Calibri" pitchFamily="34"/>
                <a:cs typeface="Calibri Light" pitchFamily="34"/>
              </a:rPr>
              <a:t> </a:t>
            </a:r>
            <a:r>
              <a:rPr lang="el-GR" sz="1200" b="0" i="0" u="none" strike="noStrike" kern="1200" cap="none" spc="0" baseline="0" dirty="0">
                <a:solidFill>
                  <a:srgbClr val="404040"/>
                </a:solidFill>
                <a:uFillTx/>
                <a:latin typeface="Calibri Light" pitchFamily="34"/>
                <a:ea typeface="Calibri" pitchFamily="34"/>
                <a:cs typeface="Calibri Light" pitchFamily="34"/>
              </a:rPr>
              <a:t>όλους τους φοιτητές και όλες τις φοιτήτριες για αξέχαστες στιγμές </a:t>
            </a:r>
            <a:br>
              <a:rPr lang="en-US" sz="1200" b="0" i="0" u="none" strike="noStrike" kern="1200" cap="none" spc="0" baseline="0" dirty="0">
                <a:solidFill>
                  <a:srgbClr val="404040"/>
                </a:solidFill>
                <a:uFillTx/>
                <a:latin typeface="Calibri Light" pitchFamily="34"/>
                <a:ea typeface="Calibri" pitchFamily="34"/>
                <a:cs typeface="Calibri Light" pitchFamily="34"/>
              </a:rPr>
            </a:br>
            <a:r>
              <a:rPr lang="el-GR" sz="1200" b="0" i="0" u="none" strike="noStrike" kern="1200" cap="none" spc="0" baseline="0" dirty="0">
                <a:solidFill>
                  <a:srgbClr val="404040"/>
                </a:solidFill>
                <a:uFillTx/>
                <a:latin typeface="Calibri Light" pitchFamily="34"/>
                <a:ea typeface="Calibri" pitchFamily="34"/>
                <a:cs typeface="Calibri Light" pitchFamily="34"/>
              </a:rPr>
              <a:t>και νέες εμπειρίες.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404040"/>
              </a:solidFill>
              <a:uFillTx/>
              <a:latin typeface="Calibri Light" pitchFamily="34"/>
              <a:ea typeface="Calibri" pitchFamily="34"/>
              <a:cs typeface="Calibri Light" pitchFamily="34"/>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400" b="1" i="0" u="none" strike="noStrike" kern="1200" cap="none" spc="0" baseline="0" dirty="0">
                <a:solidFill>
                  <a:srgbClr val="F7921C"/>
                </a:solidFill>
                <a:uFillTx/>
                <a:latin typeface="Calibri" pitchFamily="34"/>
                <a:ea typeface="Calibri" pitchFamily="34"/>
                <a:cs typeface="Calibri" pitchFamily="34"/>
              </a:rPr>
              <a:t>Φοιτητικοί Όμιλοι που δραστηριοποιούνται στο Π.Κ.</a:t>
            </a:r>
          </a:p>
        </p:txBody>
      </p:sp>
      <p:sp>
        <p:nvSpPr>
          <p:cNvPr id="6" name="TextBox 9">
            <a:extLst>
              <a:ext uri="{FF2B5EF4-FFF2-40B4-BE49-F238E27FC236}">
                <a16:creationId xmlns:a16="http://schemas.microsoft.com/office/drawing/2014/main" id="{EA136AA9-689C-F546-BD9A-5D518ABA3FAC}"/>
              </a:ext>
            </a:extLst>
          </p:cNvPr>
          <p:cNvSpPr txBox="1"/>
          <p:nvPr/>
        </p:nvSpPr>
        <p:spPr>
          <a:xfrm>
            <a:off x="1066803" y="1447796"/>
            <a:ext cx="3530598"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Φοιτητικοί Όμιλοι</a:t>
            </a:r>
            <a:endParaRPr lang="en-US" sz="2400" b="0" i="0" u="none" strike="noStrike" kern="1200" cap="none" spc="0" baseline="0">
              <a:solidFill>
                <a:srgbClr val="404040"/>
              </a:solidFill>
              <a:uFillTx/>
              <a:latin typeface="Calibri Light" pitchFamily="34"/>
              <a:cs typeface="Calibri Light" pitchFamily="34"/>
            </a:endParaRPr>
          </a:p>
        </p:txBody>
      </p:sp>
      <p:sp>
        <p:nvSpPr>
          <p:cNvPr id="7" name="Rectangle 4">
            <a:extLst>
              <a:ext uri="{FF2B5EF4-FFF2-40B4-BE49-F238E27FC236}">
                <a16:creationId xmlns:a16="http://schemas.microsoft.com/office/drawing/2014/main" id="{5B9CDCBF-3ADE-F36D-5626-851F40EFEAE8}"/>
              </a:ext>
            </a:extLst>
          </p:cNvPr>
          <p:cNvSpPr txBox="1"/>
          <p:nvPr/>
        </p:nvSpPr>
        <p:spPr>
          <a:xfrm>
            <a:off x="1066803" y="3962396"/>
            <a:ext cx="7035795" cy="2209803"/>
          </a:xfrm>
          <a:prstGeom prst="rect">
            <a:avLst/>
          </a:prstGeom>
          <a:noFill/>
          <a:ln cap="flat">
            <a:noFill/>
          </a:ln>
        </p:spPr>
        <p:txBody>
          <a:bodyPr vert="horz" wrap="square" lIns="0" tIns="0" rIns="0" bIns="0" numCol="3" anchor="t" anchorCtr="0" compatLnSpc="1">
            <a:noAutofit/>
          </a:bodyPr>
          <a:lstStyle/>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 </a:t>
            </a:r>
            <a:r>
              <a:rPr lang="el-GR" sz="1200" b="1" i="0" u="none" strike="noStrike" kern="1200" cap="none" spc="0" baseline="0">
                <a:solidFill>
                  <a:srgbClr val="404040"/>
                </a:solidFill>
                <a:uFillTx/>
                <a:latin typeface="Calibri" pitchFamily="34"/>
                <a:cs typeface="Calibri" pitchFamily="34"/>
              </a:rPr>
              <a:t>Αρχαιολογίας </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2. </a:t>
            </a:r>
            <a:r>
              <a:rPr lang="el-GR" sz="1200" b="1" i="0" u="none" strike="noStrike" kern="1200" cap="none" spc="0" baseline="0">
                <a:solidFill>
                  <a:srgbClr val="404040"/>
                </a:solidFill>
                <a:uFillTx/>
                <a:latin typeface="Calibri" pitchFamily="34"/>
                <a:cs typeface="Calibri" pitchFamily="34"/>
              </a:rPr>
              <a:t>Δημοσιογραφικός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3. </a:t>
            </a:r>
            <a:r>
              <a:rPr lang="el-GR" sz="1200" b="1" i="0" u="none" strike="noStrike" kern="1200" cap="none" spc="0" baseline="0">
                <a:solidFill>
                  <a:srgbClr val="404040"/>
                </a:solidFill>
                <a:uFillTx/>
                <a:latin typeface="Calibri" pitchFamily="34"/>
                <a:cs typeface="Calibri" pitchFamily="34"/>
              </a:rPr>
              <a:t>Διεθνών Σχέσεων </a:t>
            </a:r>
            <a:br>
              <a:rPr lang="el-GR" sz="1200" b="1" i="0" u="none" strike="noStrike" kern="1200" cap="none" spc="0" baseline="0">
                <a:solidFill>
                  <a:srgbClr val="404040"/>
                </a:solidFill>
                <a:uFillTx/>
                <a:latin typeface="Calibri" pitchFamily="34"/>
                <a:cs typeface="Calibri" pitchFamily="34"/>
              </a:rPr>
            </a:br>
            <a:r>
              <a:rPr lang="el-GR" sz="1200" b="1" i="0" u="none" strike="noStrike" kern="1200" cap="none" spc="0" baseline="0">
                <a:solidFill>
                  <a:srgbClr val="404040"/>
                </a:solidFill>
                <a:uFillTx/>
                <a:latin typeface="Calibri" pitchFamily="34"/>
                <a:cs typeface="Calibri" pitchFamily="34"/>
              </a:rPr>
              <a:t>    και Διπλωματίας </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4. </a:t>
            </a:r>
            <a:r>
              <a:rPr lang="el-GR" sz="1200" b="1" i="0" u="none" strike="noStrike" kern="1200" cap="none" spc="0" baseline="0">
                <a:solidFill>
                  <a:srgbClr val="404040"/>
                </a:solidFill>
                <a:uFillTx/>
                <a:latin typeface="Calibri" pitchFamily="34"/>
                <a:cs typeface="Calibri" pitchFamily="34"/>
              </a:rPr>
              <a:t>Εθελοντές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5. </a:t>
            </a:r>
            <a:r>
              <a:rPr lang="el-GR" sz="1200" b="1" i="0" u="none" strike="noStrike" kern="1200" cap="none" spc="0" baseline="0">
                <a:solidFill>
                  <a:srgbClr val="404040"/>
                </a:solidFill>
                <a:uFillTx/>
                <a:latin typeface="Calibri" pitchFamily="34"/>
                <a:cs typeface="Calibri" pitchFamily="34"/>
              </a:rPr>
              <a:t>Επιτραπέζιων Παιχνιδιών</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6. </a:t>
            </a:r>
            <a:r>
              <a:rPr lang="el-GR" sz="1200" b="1" i="0" u="none" strike="noStrike" kern="1200" cap="none" spc="0" baseline="0">
                <a:solidFill>
                  <a:srgbClr val="404040"/>
                </a:solidFill>
                <a:uFillTx/>
                <a:latin typeface="Calibri" pitchFamily="34"/>
                <a:cs typeface="Calibri" pitchFamily="34"/>
              </a:rPr>
              <a:t>Ηνωμένων Εθνών </a:t>
            </a:r>
            <a:br>
              <a:rPr lang="el-GR" sz="1200" b="1" i="0" u="none" strike="noStrike" kern="1200" cap="none" spc="0" baseline="0">
                <a:solidFill>
                  <a:srgbClr val="404040"/>
                </a:solidFill>
                <a:uFillTx/>
                <a:latin typeface="Calibri" pitchFamily="34"/>
                <a:cs typeface="Calibri" pitchFamily="34"/>
              </a:rPr>
            </a:br>
            <a:r>
              <a:rPr lang="el-GR" sz="1200" b="1" i="0" u="none" strike="noStrike" kern="1200" cap="none" spc="0" baseline="0">
                <a:solidFill>
                  <a:srgbClr val="404040"/>
                </a:solidFill>
                <a:uFillTx/>
                <a:latin typeface="Calibri" pitchFamily="34"/>
                <a:cs typeface="Calibri" pitchFamily="34"/>
              </a:rPr>
              <a:t>     και Ευρωπαϊκής Ένωσης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7. </a:t>
            </a:r>
            <a:r>
              <a:rPr lang="el-GR" sz="1200" b="1" i="0" u="none" strike="noStrike" kern="1200" cap="none" spc="0" baseline="0">
                <a:solidFill>
                  <a:srgbClr val="404040"/>
                </a:solidFill>
                <a:uFillTx/>
                <a:latin typeface="Calibri" pitchFamily="34"/>
                <a:cs typeface="Calibri" pitchFamily="34"/>
              </a:rPr>
              <a:t>Θεατρικός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8. </a:t>
            </a:r>
            <a:r>
              <a:rPr lang="el-GR" sz="1200" b="1" i="0" u="none" strike="noStrike" kern="1200" cap="none" spc="0" baseline="0">
                <a:solidFill>
                  <a:srgbClr val="404040"/>
                </a:solidFill>
                <a:uFillTx/>
                <a:latin typeface="Calibri" pitchFamily="34"/>
                <a:cs typeface="Calibri" pitchFamily="34"/>
              </a:rPr>
              <a:t>Κινηματογραφικός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9. </a:t>
            </a:r>
            <a:r>
              <a:rPr lang="el-GR" sz="1200" b="1" i="0" u="none" strike="noStrike" kern="1200" cap="none" spc="0" baseline="0">
                <a:solidFill>
                  <a:srgbClr val="404040"/>
                </a:solidFill>
                <a:uFillTx/>
                <a:latin typeface="Calibri" pitchFamily="34"/>
                <a:cs typeface="Calibri" pitchFamily="34"/>
              </a:rPr>
              <a:t>Κ.Ο.Ε.Ε. </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10. </a:t>
            </a:r>
            <a:r>
              <a:rPr lang="el-GR" sz="1200" b="1" i="0" u="none" strike="noStrike" kern="1200" cap="none" spc="0" baseline="0">
                <a:solidFill>
                  <a:srgbClr val="404040"/>
                </a:solidFill>
                <a:uFillTx/>
                <a:latin typeface="Calibri" pitchFamily="34"/>
                <a:cs typeface="Calibri" pitchFamily="34"/>
              </a:rPr>
              <a:t>Κοινωνιολογίας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11.</a:t>
            </a:r>
            <a:r>
              <a:rPr lang="el-GR" sz="1200" b="0" i="0" u="none" strike="noStrike" kern="1200" cap="none" spc="0" baseline="0">
                <a:solidFill>
                  <a:srgbClr val="000000"/>
                </a:solidFill>
                <a:uFillTx/>
                <a:latin typeface="Calibri" pitchFamily="34"/>
                <a:cs typeface="Calibri" pitchFamily="34"/>
              </a:rPr>
              <a:t> </a:t>
            </a:r>
            <a:r>
              <a:rPr lang="el-GR" sz="1200" b="1" i="0" u="none" strike="noStrike" kern="1200" cap="none" spc="0" baseline="0">
                <a:solidFill>
                  <a:srgbClr val="404040"/>
                </a:solidFill>
                <a:uFillTx/>
                <a:latin typeface="Calibri" pitchFamily="34"/>
                <a:cs typeface="Calibri" pitchFamily="34"/>
              </a:rPr>
              <a:t>Λογοτεχνίας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12. </a:t>
            </a:r>
            <a:r>
              <a:rPr lang="el-GR" sz="1200" b="1" i="0" u="none" strike="noStrike" kern="1200" cap="none" spc="0" baseline="0">
                <a:solidFill>
                  <a:srgbClr val="404040"/>
                </a:solidFill>
                <a:uFillTx/>
                <a:latin typeface="Calibri" pitchFamily="34"/>
                <a:cs typeface="Calibri" pitchFamily="34"/>
              </a:rPr>
              <a:t>Λοατκι+ Και Φίλων</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13. </a:t>
            </a:r>
            <a:r>
              <a:rPr lang="el-GR" sz="1200" b="1" i="0" u="none" strike="noStrike" kern="1200" cap="none" spc="0" baseline="0">
                <a:solidFill>
                  <a:srgbClr val="404040"/>
                </a:solidFill>
                <a:uFillTx/>
                <a:latin typeface="Calibri" pitchFamily="34"/>
                <a:cs typeface="Calibri" pitchFamily="34"/>
              </a:rPr>
              <a:t>Μουσικός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14. </a:t>
            </a:r>
            <a:r>
              <a:rPr lang="el-GR" sz="1200" b="1" i="0" u="none" strike="noStrike" kern="1200" cap="none" spc="0" baseline="0">
                <a:solidFill>
                  <a:srgbClr val="404040"/>
                </a:solidFill>
                <a:uFillTx/>
                <a:latin typeface="Calibri" pitchFamily="34"/>
                <a:cs typeface="Calibri" pitchFamily="34"/>
              </a:rPr>
              <a:t>Νομικής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15. </a:t>
            </a:r>
            <a:r>
              <a:rPr lang="el-GR" sz="1200" b="1" i="0" u="none" strike="noStrike" kern="1200" cap="none" spc="0" baseline="0">
                <a:solidFill>
                  <a:srgbClr val="404040"/>
                </a:solidFill>
                <a:uFillTx/>
                <a:latin typeface="Calibri" pitchFamily="34"/>
                <a:cs typeface="Calibri" pitchFamily="34"/>
              </a:rPr>
              <a:t>Ορθόδοξης </a:t>
            </a:r>
            <a:br>
              <a:rPr lang="el-GR" sz="1200" b="1" i="0" u="none" strike="noStrike" kern="1200" cap="none" spc="0" baseline="0">
                <a:solidFill>
                  <a:srgbClr val="404040"/>
                </a:solidFill>
                <a:uFillTx/>
                <a:latin typeface="Calibri" pitchFamily="34"/>
                <a:cs typeface="Calibri" pitchFamily="34"/>
              </a:rPr>
            </a:br>
            <a:r>
              <a:rPr lang="el-GR" sz="1200" b="1" i="0" u="none" strike="noStrike" kern="1200" cap="none" spc="0" baseline="0">
                <a:solidFill>
                  <a:srgbClr val="404040"/>
                </a:solidFill>
                <a:uFillTx/>
                <a:latin typeface="Calibri" pitchFamily="34"/>
                <a:cs typeface="Calibri" pitchFamily="34"/>
              </a:rPr>
              <a:t>       και Ελληνικής Παράδοσης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16. </a:t>
            </a:r>
            <a:r>
              <a:rPr lang="el-GR" sz="1200" b="1" i="0" u="none" strike="noStrike" kern="1200" cap="none" spc="0" baseline="0">
                <a:solidFill>
                  <a:srgbClr val="404040"/>
                </a:solidFill>
                <a:uFillTx/>
                <a:latin typeface="Calibri" pitchFamily="34"/>
                <a:cs typeface="Calibri" pitchFamily="34"/>
              </a:rPr>
              <a:t>Περιβαλλοντικός </a:t>
            </a:r>
            <a:br>
              <a:rPr lang="el-GR" sz="1200" b="1" i="0" u="none" strike="noStrike" kern="1200" cap="none" spc="0" baseline="0">
                <a:solidFill>
                  <a:srgbClr val="404040"/>
                </a:solidFill>
                <a:uFillTx/>
                <a:latin typeface="Calibri" pitchFamily="34"/>
                <a:cs typeface="Calibri" pitchFamily="34"/>
              </a:rPr>
            </a:br>
            <a:r>
              <a:rPr lang="el-GR" sz="1200" b="1" i="0" u="none" strike="noStrike" kern="1200" cap="none" spc="0" baseline="0">
                <a:solidFill>
                  <a:srgbClr val="404040"/>
                </a:solidFill>
                <a:uFillTx/>
                <a:latin typeface="Calibri" pitchFamily="34"/>
                <a:cs typeface="Calibri" pitchFamily="34"/>
              </a:rPr>
              <a:t>       και Φιλοζωικός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17. </a:t>
            </a:r>
            <a:r>
              <a:rPr lang="el-GR" sz="1200" b="1" i="0" u="none" strike="noStrike" kern="1200" cap="none" spc="0" baseline="0">
                <a:solidFill>
                  <a:srgbClr val="404040"/>
                </a:solidFill>
                <a:uFillTx/>
                <a:latin typeface="Calibri" pitchFamily="34"/>
                <a:cs typeface="Calibri" pitchFamily="34"/>
              </a:rPr>
              <a:t>Πληροφορικής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18. </a:t>
            </a:r>
            <a:r>
              <a:rPr lang="el-GR" sz="1200" b="1" i="0" u="none" strike="noStrike" kern="1200" cap="none" spc="0" baseline="0">
                <a:solidFill>
                  <a:srgbClr val="404040"/>
                </a:solidFill>
                <a:uFillTx/>
                <a:latin typeface="Calibri" pitchFamily="34"/>
                <a:cs typeface="Calibri" pitchFamily="34"/>
              </a:rPr>
              <a:t>Ρητορικής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19. </a:t>
            </a:r>
            <a:r>
              <a:rPr lang="el-GR" sz="1200" b="1" i="0" u="none" strike="noStrike" kern="1200" cap="none" spc="0" baseline="0">
                <a:solidFill>
                  <a:srgbClr val="404040"/>
                </a:solidFill>
                <a:uFillTx/>
                <a:latin typeface="Calibri" pitchFamily="34"/>
                <a:cs typeface="Calibri" pitchFamily="34"/>
              </a:rPr>
              <a:t>Τέχνης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20. </a:t>
            </a:r>
            <a:r>
              <a:rPr lang="el-GR" sz="1200" b="1" i="0" u="none" strike="noStrike" kern="1200" cap="none" spc="0" baseline="0">
                <a:solidFill>
                  <a:srgbClr val="404040"/>
                </a:solidFill>
                <a:uFillTx/>
                <a:latin typeface="Calibri" pitchFamily="34"/>
                <a:cs typeface="Calibri" pitchFamily="34"/>
              </a:rPr>
              <a:t>Φωτογραφικός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21. </a:t>
            </a:r>
            <a:r>
              <a:rPr lang="el-GR" sz="1200" b="1" i="0" u="none" strike="noStrike" kern="1200" cap="none" spc="0" baseline="0">
                <a:solidFill>
                  <a:srgbClr val="404040"/>
                </a:solidFill>
                <a:uFillTx/>
                <a:latin typeface="Calibri" pitchFamily="34"/>
                <a:cs typeface="Calibri" pitchFamily="34"/>
              </a:rPr>
              <a:t>Φ.Μ.Ε.Α.</a:t>
            </a:r>
            <a:r>
              <a:rPr lang="el-GR" sz="1200" b="0" i="0" u="none" strike="noStrike" kern="1200" cap="none" spc="0" baseline="0">
                <a:solidFill>
                  <a:srgbClr val="000000"/>
                </a:solidFill>
                <a:uFillTx/>
                <a:latin typeface="Calibri" pitchFamily="34"/>
                <a:cs typeface="Calibri" pitchFamily="34"/>
              </a:rPr>
              <a:t> </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22. </a:t>
            </a:r>
            <a:r>
              <a:rPr lang="el-GR" sz="1200" b="1" i="0" u="none" strike="noStrike" kern="1200" cap="none" spc="0" baseline="0">
                <a:solidFill>
                  <a:srgbClr val="404040"/>
                </a:solidFill>
                <a:uFillTx/>
                <a:latin typeface="Calibri" pitchFamily="34"/>
                <a:cs typeface="Calibri" pitchFamily="34"/>
              </a:rPr>
              <a:t>Φιλοσοφίας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23. </a:t>
            </a:r>
            <a:r>
              <a:rPr lang="el-GR" sz="1200" b="1" i="0" u="none" strike="noStrike" kern="1200" cap="none" spc="0" baseline="0">
                <a:solidFill>
                  <a:srgbClr val="404040"/>
                </a:solidFill>
                <a:uFillTx/>
                <a:latin typeface="Calibri" pitchFamily="34"/>
                <a:cs typeface="Calibri" pitchFamily="34"/>
              </a:rPr>
              <a:t>Χορευτικός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24. </a:t>
            </a:r>
            <a:r>
              <a:rPr lang="el-GR" sz="1200" b="1" i="0" u="none" strike="noStrike" kern="1200" cap="none" spc="0" baseline="0">
                <a:solidFill>
                  <a:srgbClr val="404040"/>
                </a:solidFill>
                <a:uFillTx/>
                <a:latin typeface="Calibri" pitchFamily="34"/>
                <a:cs typeface="Calibri" pitchFamily="34"/>
              </a:rPr>
              <a:t>Ψυχολογίας</a:t>
            </a:r>
          </a:p>
        </p:txBody>
      </p:sp>
      <p:sp>
        <p:nvSpPr>
          <p:cNvPr id="8" name="TextBox 12">
            <a:extLst>
              <a:ext uri="{FF2B5EF4-FFF2-40B4-BE49-F238E27FC236}">
                <a16:creationId xmlns:a16="http://schemas.microsoft.com/office/drawing/2014/main" id="{3616CC6F-46F8-7765-B4E4-A22B6D5EEBD3}"/>
              </a:ext>
            </a:extLst>
          </p:cNvPr>
          <p:cNvSpPr txBox="1"/>
          <p:nvPr/>
        </p:nvSpPr>
        <p:spPr>
          <a:xfrm>
            <a:off x="3505196" y="6019796"/>
            <a:ext cx="4572000" cy="153884"/>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000" b="0" i="0" u="sng" strike="noStrike" kern="1200" cap="none" spc="0" baseline="0">
                <a:solidFill>
                  <a:srgbClr val="0563C1"/>
                </a:solidFill>
                <a:uFillTx/>
                <a:latin typeface="Calibri" pitchFamily="34"/>
                <a:ea typeface="Calibri" pitchFamily="34"/>
                <a:cs typeface="Calibri" pitchFamily="34"/>
                <a:hlinkClick r:id="rId4"/>
              </a:rPr>
              <a:t>https://ucystudentclubs.cy/</a:t>
            </a:r>
            <a:r>
              <a:rPr lang="el-GR" sz="1000" b="0" i="0" u="none" strike="noStrike" kern="1200" cap="none" spc="0" baseline="0">
                <a:solidFill>
                  <a:srgbClr val="000000"/>
                </a:solidFill>
                <a:uFillTx/>
                <a:latin typeface="Calibri" pitchFamily="34"/>
                <a:cs typeface="Calibri" pitchFamily="34"/>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DD0E859-9D7C-23A1-A05F-E67F312DB55E}"/>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AA103C-3DF8-EF4D-B80E-91D273CD8459}" type="slidenum">
              <a:t>13</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4">
            <a:extLst>
              <a:ext uri="{FF2B5EF4-FFF2-40B4-BE49-F238E27FC236}">
                <a16:creationId xmlns:a16="http://schemas.microsoft.com/office/drawing/2014/main" id="{3B05C2A3-C240-019F-BB48-91C02F0C892B}"/>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C5E6C6F6-6897-9B1A-D4A9-0824F7371A4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C52AC611-9147-48FB-58C9-173933A159A1}"/>
              </a:ext>
            </a:extLst>
          </p:cNvPr>
          <p:cNvSpPr txBox="1"/>
          <p:nvPr/>
        </p:nvSpPr>
        <p:spPr>
          <a:xfrm>
            <a:off x="1066803" y="1904996"/>
            <a:ext cx="7010403" cy="4416423"/>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Το Κέντρο Σταδιοδρομίας (ΚΣ) προσφέρει ολοκληρωμένες υπηρεσίες προς τους φοιτητές/</a:t>
            </a:r>
            <a:r>
              <a:rPr lang="el-GR" sz="1200" b="0" i="0" u="none" strike="noStrike" kern="1200" cap="none" spc="0" baseline="0" dirty="0" err="1">
                <a:solidFill>
                  <a:srgbClr val="404040"/>
                </a:solidFill>
                <a:uFillTx/>
                <a:latin typeface="Calibri Light" pitchFamily="34"/>
                <a:cs typeface="Calibri Light" pitchFamily="34"/>
              </a:rPr>
              <a:t>τριες</a:t>
            </a:r>
            <a:r>
              <a:rPr lang="el-GR" sz="1200" b="0" i="0" u="none" strike="noStrike" kern="1200" cap="none" spc="0" baseline="0" dirty="0">
                <a:solidFill>
                  <a:srgbClr val="404040"/>
                </a:solidFill>
                <a:uFillTx/>
                <a:latin typeface="Calibri Light" pitchFamily="34"/>
                <a:cs typeface="Calibri Light" pitchFamily="34"/>
              </a:rPr>
              <a:t> και απόφοιτους/</a:t>
            </a:r>
            <a:r>
              <a:rPr lang="el-GR" sz="1200" b="0" i="0" u="none" strike="noStrike" kern="1200" cap="none" spc="0" baseline="0" dirty="0" err="1">
                <a:solidFill>
                  <a:srgbClr val="404040"/>
                </a:solidFill>
                <a:uFillTx/>
                <a:latin typeface="Calibri Light" pitchFamily="34"/>
                <a:cs typeface="Calibri Light" pitchFamily="34"/>
              </a:rPr>
              <a:t>ες</a:t>
            </a:r>
            <a:r>
              <a:rPr lang="el-GR" sz="1200" b="0" i="0" u="none" strike="noStrike" kern="1200" cap="none" spc="0" baseline="0" dirty="0">
                <a:solidFill>
                  <a:srgbClr val="404040"/>
                </a:solidFill>
                <a:uFillTx/>
                <a:latin typeface="Calibri Light" pitchFamily="34"/>
                <a:cs typeface="Calibri Light" pitchFamily="34"/>
              </a:rPr>
              <a:t> που αφορούν την επαγγελματική απασχόληση, την εκπαίδευση και την ανάπτυξη, </a:t>
            </a:r>
            <a:br>
              <a:rPr lang="en-US"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καθώς και τη διασύνδεση με τον κόσμο της εργασίας. </a:t>
            </a:r>
          </a:p>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Calibri" pitchFamily="34"/>
              </a:rPr>
              <a:t>Συμβουλευτική Σταδιοδρομίας </a:t>
            </a:r>
          </a:p>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Οι φοιτητές/</a:t>
            </a:r>
            <a:r>
              <a:rPr lang="el-GR" sz="1200" b="0" i="0" u="none" strike="noStrike" kern="1200" cap="none" spc="0" baseline="0" dirty="0" err="1">
                <a:solidFill>
                  <a:srgbClr val="404040"/>
                </a:solidFill>
                <a:uFillTx/>
                <a:latin typeface="Calibri Light" pitchFamily="34"/>
                <a:cs typeface="Calibri Light" pitchFamily="34"/>
              </a:rPr>
              <a:t>τριες</a:t>
            </a:r>
            <a:r>
              <a:rPr lang="el-GR" sz="1200" b="0" i="0" u="none" strike="noStrike" kern="1200" cap="none" spc="0" baseline="0" dirty="0">
                <a:solidFill>
                  <a:srgbClr val="404040"/>
                </a:solidFill>
                <a:uFillTx/>
                <a:latin typeface="Calibri Light" pitchFamily="34"/>
                <a:cs typeface="Calibri Light" pitchFamily="34"/>
              </a:rPr>
              <a:t> έχουν τη δυνατότητα διευθέτησης συνάντησης με Λειτουργό του ΚΣ, για καθοδήγηση </a:t>
            </a:r>
            <a:br>
              <a:rPr lang="en-US"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σε ζητήματα που αφορούν τη σταδιοδρομία τους ή για παροχή πληροφοριών σχετικά με τη συνέχιση </a:t>
            </a:r>
            <a:br>
              <a:rPr lang="en-US"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των σπουδών τους σε μεταπτυχιακό επίπεδο. </a:t>
            </a:r>
          </a:p>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Calibri" pitchFamily="34"/>
              </a:rPr>
              <a:t>Ακαδημία Καριέρας για Ανάπτυξη Δεξιοτήτων </a:t>
            </a:r>
          </a:p>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Μέσα από προγράμματα και δράσεις επιμόρφωσης, το ΚΣ προετοιμάζει κατάλληλα τους/τις φοιτητές/</a:t>
            </a:r>
            <a:r>
              <a:rPr lang="el-GR" sz="1200" b="0" i="0" u="none" strike="noStrike" kern="1200" cap="none" spc="0" baseline="0" dirty="0" err="1">
                <a:solidFill>
                  <a:srgbClr val="404040"/>
                </a:solidFill>
                <a:uFillTx/>
                <a:latin typeface="Calibri Light" pitchFamily="34"/>
                <a:cs typeface="Calibri Light" pitchFamily="34"/>
              </a:rPr>
              <a:t>τριες</a:t>
            </a:r>
            <a:r>
              <a:rPr lang="el-GR" sz="1200" b="0" i="0" u="none" strike="noStrike" kern="1200" cap="none" spc="0" baseline="0" dirty="0">
                <a:solidFill>
                  <a:srgbClr val="404040"/>
                </a:solidFill>
                <a:uFillTx/>
                <a:latin typeface="Calibri Light" pitchFamily="34"/>
                <a:cs typeface="Calibri Light" pitchFamily="34"/>
              </a:rPr>
              <a:t> </a:t>
            </a:r>
            <a:br>
              <a:rPr lang="en-US"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για την ομαλή ένταξή τους στην αγορά εργασίας. Το ΚΣ προσφέρει την Ακαδημία Καριέρας “</a:t>
            </a:r>
            <a:r>
              <a:rPr lang="el-GR" sz="1200" b="0" i="0" u="none" strike="noStrike" kern="1200" cap="none" spc="0" baseline="0" dirty="0" err="1">
                <a:solidFill>
                  <a:srgbClr val="404040"/>
                </a:solidFill>
                <a:uFillTx/>
                <a:latin typeface="Calibri Light" pitchFamily="34"/>
                <a:cs typeface="Calibri Light" pitchFamily="34"/>
              </a:rPr>
              <a:t>Career</a:t>
            </a:r>
            <a:r>
              <a:rPr lang="el-GR" sz="1200" b="0" i="0" u="none" strike="noStrike" kern="1200" cap="none" spc="0" baseline="0" dirty="0">
                <a:solidFill>
                  <a:srgbClr val="404040"/>
                </a:solidFill>
                <a:uFillTx/>
                <a:latin typeface="Calibri Light" pitchFamily="34"/>
                <a:cs typeface="Calibri Light" pitchFamily="34"/>
              </a:rPr>
              <a:t> </a:t>
            </a:r>
            <a:r>
              <a:rPr lang="el-GR" sz="1200" b="0" i="0" u="none" strike="noStrike" kern="1200" cap="none" spc="0" baseline="0" dirty="0" err="1">
                <a:solidFill>
                  <a:srgbClr val="404040"/>
                </a:solidFill>
                <a:uFillTx/>
                <a:latin typeface="Calibri Light" pitchFamily="34"/>
                <a:cs typeface="Calibri Light" pitchFamily="34"/>
              </a:rPr>
              <a:t>Accelerator</a:t>
            </a:r>
            <a:r>
              <a:rPr lang="el-GR" sz="1200" b="0" i="0" u="none" strike="noStrike" kern="1200" cap="none" spc="0" baseline="0" dirty="0">
                <a:solidFill>
                  <a:srgbClr val="404040"/>
                </a:solidFill>
                <a:uFillTx/>
                <a:latin typeface="Calibri Light" pitchFamily="34"/>
                <a:cs typeface="Calibri Light" pitchFamily="34"/>
              </a:rPr>
              <a:t>”, ένα ολοκληρωμένο πρόγραμμα εκπαίδευσης συνολικής διάρκειας 20 ωρών, με στόχο την ενίσχυση </a:t>
            </a:r>
            <a:br>
              <a:rPr lang="en-US"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των δεξιοτήτων που θεωρούνται σήμερα απαραίτητες από τους εργοδότες. Ταυτόχρονα, διοργανώνονται σεμινάρια για την εκμάθηση εργαλείων πλοήγησης στην αγορά εργασίας, όπως Βιογραφικό Σημείωμα, </a:t>
            </a:r>
            <a:br>
              <a:rPr lang="en-US"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Τεχνικές Συνέντευξης, LinkedIn και εργαστήρια. </a:t>
            </a:r>
          </a:p>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Calibri" pitchFamily="34"/>
              </a:rPr>
              <a:t>Τοποθέτηση σε Επιχειρήσεις και Οργανισμούς </a:t>
            </a:r>
          </a:p>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Δίνεται η δυνατότητα σε όλους τους φοιτητές/</a:t>
            </a:r>
            <a:r>
              <a:rPr lang="el-GR" sz="1200" b="0" i="0" u="none" strike="noStrike" kern="1200" cap="none" spc="0" baseline="0" dirty="0" err="1">
                <a:solidFill>
                  <a:srgbClr val="404040"/>
                </a:solidFill>
                <a:uFillTx/>
                <a:latin typeface="Calibri Light" pitchFamily="34"/>
                <a:cs typeface="Calibri Light" pitchFamily="34"/>
              </a:rPr>
              <a:t>τριες</a:t>
            </a:r>
            <a:r>
              <a:rPr lang="el-GR" sz="1200" b="0" i="0" u="none" strike="noStrike" kern="1200" cap="none" spc="0" baseline="0" dirty="0">
                <a:solidFill>
                  <a:srgbClr val="404040"/>
                </a:solidFill>
                <a:uFillTx/>
                <a:latin typeface="Calibri Light" pitchFamily="34"/>
                <a:cs typeface="Calibri Light" pitchFamily="34"/>
              </a:rPr>
              <a:t> να αποκτήσουν επαγγελματική εμπειρία κατά τη διάρκεια των σπουδών τους, αξιοποιώντας το Έργο Διασύνδεσης των Πανεπιστημίων με την Αγορά Εργασίας, καθώς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και το Πρόγραμμα Τοποθέτησης Φοιτητών σε Επιχειρήσεις και Οργανισμούς. </a:t>
            </a:r>
            <a:r>
              <a:rPr lang="el-GR" sz="1000" b="0" i="0" u="none" strike="noStrike" kern="1200" cap="none" spc="0" baseline="0" dirty="0">
                <a:solidFill>
                  <a:srgbClr val="000000"/>
                </a:solidFill>
                <a:uFillTx/>
                <a:latin typeface="Calibri" pitchFamily="34"/>
                <a:ea typeface="Calibri" pitchFamily="34"/>
                <a:cs typeface="Calibri" pitchFamily="34"/>
              </a:rPr>
              <a:t>(</a:t>
            </a:r>
            <a:r>
              <a:rPr lang="el-GR" sz="1000" b="0" i="0" u="sng" strike="noStrike" kern="1200" cap="none" spc="0" baseline="0" dirty="0">
                <a:solidFill>
                  <a:srgbClr val="B68637"/>
                </a:solidFill>
                <a:uFillTx/>
                <a:latin typeface="Calibri" pitchFamily="34"/>
                <a:ea typeface="Calibri" pitchFamily="34"/>
                <a:cs typeface="Calibri" pitchFamily="34"/>
                <a:hlinkClick r:id="rId3"/>
              </a:rPr>
              <a:t>https://2beconnected.ucy.ac.cy/2BC</a:t>
            </a:r>
            <a:r>
              <a:rPr lang="el-GR" sz="1000" b="0" i="0" u="none" strike="noStrike" kern="1200" cap="none" spc="0" baseline="0" dirty="0">
                <a:solidFill>
                  <a:srgbClr val="000000"/>
                </a:solidFill>
                <a:uFillTx/>
                <a:latin typeface="Calibri" pitchFamily="34"/>
                <a:ea typeface="Calibri" pitchFamily="34"/>
                <a:cs typeface="Calibri" pitchFamily="34"/>
              </a:rPr>
              <a:t>)</a:t>
            </a:r>
          </a:p>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endParaRPr lang="el-GR"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endParaRPr lang="el-GR" sz="1200" b="0" i="0" u="none" strike="noStrike" kern="1200" cap="none" spc="0" baseline="0" dirty="0">
              <a:solidFill>
                <a:srgbClr val="404040"/>
              </a:solidFill>
              <a:uFillTx/>
              <a:latin typeface="Calibri Light" pitchFamily="34"/>
              <a:cs typeface="Calibri Light" pitchFamily="34"/>
            </a:endParaRPr>
          </a:p>
        </p:txBody>
      </p:sp>
      <p:sp>
        <p:nvSpPr>
          <p:cNvPr id="6" name="TextBox 9">
            <a:extLst>
              <a:ext uri="{FF2B5EF4-FFF2-40B4-BE49-F238E27FC236}">
                <a16:creationId xmlns:a16="http://schemas.microsoft.com/office/drawing/2014/main" id="{E2A4E1D5-C075-6DF9-8CC2-DB454E71E05C}"/>
              </a:ext>
            </a:extLst>
          </p:cNvPr>
          <p:cNvSpPr txBox="1"/>
          <p:nvPr/>
        </p:nvSpPr>
        <p:spPr>
          <a:xfrm>
            <a:off x="1066803" y="1447796"/>
            <a:ext cx="3530598"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Κέντρο Σταδιοδρομίας</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00">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F97ACBE-E105-270C-00AD-2839A1DAAE18}"/>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0A23299-56DE-8648-B6E2-39699018AAFE}" type="slidenum">
              <a:t>14</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F60F51A4-0EC5-A65C-01F3-F6A44CBFB912}"/>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D15D5909-0AC1-5C9E-8608-7C93A4C409C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11361055-BE9C-4059-5D74-922E56827171}"/>
              </a:ext>
            </a:extLst>
          </p:cNvPr>
          <p:cNvSpPr txBox="1"/>
          <p:nvPr/>
        </p:nvSpPr>
        <p:spPr>
          <a:xfrm>
            <a:off x="1066803" y="1828800"/>
            <a:ext cx="3276596" cy="4416423"/>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err="1">
                <a:solidFill>
                  <a:srgbClr val="F7921C"/>
                </a:solidFill>
                <a:uFillTx/>
                <a:latin typeface="Calibri" pitchFamily="34"/>
                <a:cs typeface="Calibri" pitchFamily="34"/>
              </a:rPr>
              <a:t>Εργοδότηση</a:t>
            </a:r>
            <a:r>
              <a:rPr lang="el-GR" sz="1200" b="1" i="0" u="none" strike="noStrike" kern="1200" cap="none" spc="0" baseline="0" dirty="0">
                <a:solidFill>
                  <a:srgbClr val="F7921C"/>
                </a:solidFill>
                <a:uFillTx/>
                <a:latin typeface="Calibri" pitchFamily="34"/>
                <a:cs typeface="Calibri" pitchFamily="34"/>
              </a:rPr>
              <a:t> Φοιτητών/τριών και Αποφοίτων</a:t>
            </a:r>
          </a:p>
          <a:p>
            <a:pPr marL="0" marR="0" lvl="0" indent="0" defTabSz="914400" rtl="0" fontAlgn="auto" hangingPunct="0">
              <a:lnSpc>
                <a:spcPct val="100000"/>
              </a:lnSpc>
              <a:spcBef>
                <a:spcPts val="300"/>
              </a:spcBef>
              <a:spcAft>
                <a:spcPts val="800"/>
              </a:spcAft>
              <a:buNone/>
              <a:tabLst/>
              <a:defRPr sz="1800" b="0" i="0" u="none" strike="noStrike" kern="0" cap="none" spc="0" baseline="0">
                <a:solidFill>
                  <a:srgbClr val="000000"/>
                </a:solidFill>
                <a:uFillTx/>
              </a:defRPr>
            </a:pPr>
            <a:r>
              <a:rPr lang="el-GR" sz="1150" b="0" i="0" u="none" strike="noStrike" kern="1200" cap="none" spc="0" baseline="0" dirty="0">
                <a:solidFill>
                  <a:srgbClr val="404040"/>
                </a:solidFill>
                <a:uFillTx/>
                <a:latin typeface="Calibri Light" pitchFamily="34"/>
                <a:cs typeface="Calibri Light" pitchFamily="34"/>
              </a:rPr>
              <a:t>Το ΚΣ ενημερώνει τους/τις τελειόφοιτους/τες φοιτητές/</a:t>
            </a:r>
            <a:r>
              <a:rPr lang="el-GR" sz="1150" b="0" i="0" u="none" strike="noStrike" kern="1200" cap="none" spc="0" baseline="0" dirty="0" err="1">
                <a:solidFill>
                  <a:srgbClr val="404040"/>
                </a:solidFill>
                <a:uFillTx/>
                <a:latin typeface="Calibri Light" pitchFamily="34"/>
                <a:cs typeface="Calibri Light" pitchFamily="34"/>
              </a:rPr>
              <a:t>τριες</a:t>
            </a:r>
            <a:r>
              <a:rPr lang="el-GR" sz="1150" b="0" i="0" u="none" strike="noStrike" kern="1200" cap="none" spc="0" baseline="0" dirty="0">
                <a:solidFill>
                  <a:srgbClr val="404040"/>
                </a:solidFill>
                <a:uFillTx/>
                <a:latin typeface="Calibri Light" pitchFamily="34"/>
                <a:cs typeface="Calibri Light" pitchFamily="34"/>
              </a:rPr>
              <a:t> και απόφοιτους/τες για προκηρύξεις θέσεων εργασίας σε επιχειρήσεις και οργανισμούς στην Κύπρο και στο εξωτερικό μέσω της πλατφόρμας </a:t>
            </a:r>
            <a:r>
              <a:rPr lang="el-GR" sz="1000" b="0" i="0" u="sng" strike="noStrike" kern="1200" cap="none" spc="0" baseline="0" dirty="0">
                <a:solidFill>
                  <a:srgbClr val="0563C1"/>
                </a:solidFill>
                <a:uFillTx/>
                <a:latin typeface="Calibri" pitchFamily="34"/>
                <a:ea typeface="Calibri" pitchFamily="34"/>
                <a:cs typeface="Times New Roman" pitchFamily="18"/>
                <a:hlinkClick r:id="rId3"/>
              </a:rPr>
              <a:t>http://careersys.ucy.ac.cy</a:t>
            </a:r>
            <a:r>
              <a:rPr lang="el-GR" sz="1100" b="0" i="0" u="none" strike="noStrike" kern="1200" cap="none" spc="0" baseline="0" dirty="0">
                <a:solidFill>
                  <a:srgbClr val="404040"/>
                </a:solidFill>
                <a:uFillTx/>
                <a:latin typeface="Calibri Light" pitchFamily="34"/>
                <a:cs typeface="Calibri Light" pitchFamily="34"/>
              </a:rPr>
              <a:t>.  </a:t>
            </a:r>
            <a:r>
              <a:rPr lang="el-GR" sz="1150" b="0" i="0" u="none" strike="noStrike" kern="1200" cap="none" spc="0" baseline="0" dirty="0">
                <a:solidFill>
                  <a:srgbClr val="404040"/>
                </a:solidFill>
                <a:uFillTx/>
                <a:latin typeface="Calibri Light" pitchFamily="34"/>
                <a:cs typeface="Calibri Light" pitchFamily="34"/>
              </a:rPr>
              <a:t>Επιπρόσθετα, δίνεται η ευκαιρία συμμετοχής των φοιτητών/τριών και αποφοίτων σε Ημέρες </a:t>
            </a:r>
            <a:r>
              <a:rPr lang="el-GR" sz="1150" b="0" i="0" u="none" strike="noStrike" kern="1200" cap="none" spc="0" baseline="0" dirty="0" err="1">
                <a:solidFill>
                  <a:srgbClr val="404040"/>
                </a:solidFill>
                <a:uFillTx/>
                <a:latin typeface="Calibri Light" pitchFamily="34"/>
                <a:cs typeface="Calibri Light" pitchFamily="34"/>
              </a:rPr>
              <a:t>Εργοδότησης</a:t>
            </a:r>
            <a:r>
              <a:rPr lang="el-GR" sz="1150" b="0" i="0" u="none" strike="noStrike" kern="1200" cap="none" spc="0" baseline="0" dirty="0">
                <a:solidFill>
                  <a:srgbClr val="404040"/>
                </a:solidFill>
                <a:uFillTx/>
                <a:latin typeface="Calibri Light" pitchFamily="34"/>
                <a:cs typeface="Calibri Light" pitchFamily="34"/>
              </a:rPr>
              <a:t> στην Πανεπιστημιούπολη (On </a:t>
            </a:r>
            <a:r>
              <a:rPr lang="el-GR" sz="1150" b="0" i="0" u="none" strike="noStrike" kern="1200" cap="none" spc="0" baseline="0" dirty="0" err="1">
                <a:solidFill>
                  <a:srgbClr val="404040"/>
                </a:solidFill>
                <a:uFillTx/>
                <a:latin typeface="Calibri Light" pitchFamily="34"/>
                <a:cs typeface="Calibri Light" pitchFamily="34"/>
              </a:rPr>
              <a:t>Campus</a:t>
            </a:r>
            <a:r>
              <a:rPr lang="el-GR" sz="1150" b="0" i="0" u="none" strike="noStrike" kern="1200" cap="none" spc="0" baseline="0" dirty="0">
                <a:solidFill>
                  <a:srgbClr val="404040"/>
                </a:solidFill>
                <a:uFillTx/>
                <a:latin typeface="Calibri Light" pitchFamily="34"/>
                <a:cs typeface="Calibri Light" pitchFamily="34"/>
              </a:rPr>
              <a:t> </a:t>
            </a:r>
            <a:r>
              <a:rPr lang="el-GR" sz="1150" b="0" i="0" u="none" strike="noStrike" kern="1200" cap="none" spc="0" baseline="0" dirty="0" err="1">
                <a:solidFill>
                  <a:srgbClr val="404040"/>
                </a:solidFill>
                <a:uFillTx/>
                <a:latin typeface="Calibri Light" pitchFamily="34"/>
                <a:cs typeface="Calibri Light" pitchFamily="34"/>
              </a:rPr>
              <a:t>Recruitment</a:t>
            </a:r>
            <a:r>
              <a:rPr lang="el-GR" sz="1150" b="0" i="0" u="none" strike="noStrike" kern="1200" cap="none" spc="0" baseline="0" dirty="0">
                <a:solidFill>
                  <a:srgbClr val="404040"/>
                </a:solidFill>
                <a:uFillTx/>
                <a:latin typeface="Calibri Light" pitchFamily="34"/>
                <a:cs typeface="Calibri Light" pitchFamily="34"/>
              </a:rPr>
              <a:t> </a:t>
            </a:r>
            <a:r>
              <a:rPr lang="en-US" sz="1150" b="0" i="0" u="none" strike="noStrike" kern="1200" cap="none" spc="0" baseline="0" dirty="0">
                <a:solidFill>
                  <a:srgbClr val="404040"/>
                </a:solidFill>
                <a:uFillTx/>
                <a:latin typeface="Calibri Light" pitchFamily="34"/>
                <a:cs typeface="Calibri Light" pitchFamily="34"/>
              </a:rPr>
              <a:t>Days</a:t>
            </a:r>
            <a:r>
              <a:rPr lang="el-GR" sz="1150" b="0" i="0" u="none" strike="noStrike" kern="1200" cap="none" spc="0" baseline="0" dirty="0">
                <a:solidFill>
                  <a:srgbClr val="404040"/>
                </a:solidFill>
                <a:uFillTx/>
                <a:latin typeface="Calibri Light" pitchFamily="34"/>
                <a:cs typeface="Calibri Light" pitchFamily="34"/>
              </a:rPr>
              <a:t>), κατά τη διάρκεια των οποίων συμμετέχουν σε συνεντεύξεις εργοδοτών για να διεκδικήσουν θέσεις εργασίας που απευθύνονται αποκλειστικά σε αυτούς. Το ΚΣ διαχειρίζεται επίσης την </a:t>
            </a:r>
            <a:r>
              <a:rPr lang="el-GR" sz="1150" b="0" i="0" u="none" strike="noStrike" kern="1200" cap="none" spc="0" baseline="0" dirty="0" err="1">
                <a:solidFill>
                  <a:srgbClr val="404040"/>
                </a:solidFill>
                <a:uFillTx/>
                <a:latin typeface="Calibri Light" pitchFamily="34"/>
                <a:cs typeface="Calibri Light" pitchFamily="34"/>
              </a:rPr>
              <a:t>εργοδότηση</a:t>
            </a:r>
            <a:r>
              <a:rPr lang="el-GR" sz="1150" b="0" i="0" u="none" strike="noStrike" kern="1200" cap="none" spc="0" baseline="0" dirty="0">
                <a:solidFill>
                  <a:srgbClr val="404040"/>
                </a:solidFill>
                <a:uFillTx/>
                <a:latin typeface="Calibri Light" pitchFamily="34"/>
                <a:cs typeface="Calibri Light" pitchFamily="34"/>
              </a:rPr>
              <a:t> φοιτητών/τριών μερικής απασχόλησης σε διάφορες Υπηρεσίες του Πανεπιστημίου. </a:t>
            </a:r>
          </a:p>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Calibri" pitchFamily="34"/>
              </a:rPr>
              <a:t>Επαγγελματική Κινητικότητα στην Ευρώπη</a:t>
            </a:r>
          </a:p>
          <a:p>
            <a:pPr marL="0" marR="0" lvl="0" indent="0"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Calibri" pitchFamily="34"/>
              </a:rPr>
              <a:t>μέσω Δικτύου </a:t>
            </a:r>
            <a:r>
              <a:rPr lang="en-US" sz="1200" b="1" i="0" u="none" strike="noStrike" kern="1200" cap="none" spc="0" baseline="0" dirty="0">
                <a:solidFill>
                  <a:srgbClr val="F7921C"/>
                </a:solidFill>
                <a:uFillTx/>
                <a:latin typeface="Calibri" pitchFamily="34"/>
                <a:cs typeface="Calibri" pitchFamily="34"/>
              </a:rPr>
              <a:t>EURES</a:t>
            </a:r>
            <a:endParaRPr lang="el-GR" sz="1200" b="1" i="0" u="none" strike="noStrike" kern="1200" cap="none" spc="0" baseline="0" dirty="0">
              <a:solidFill>
                <a:srgbClr val="F7921C"/>
              </a:solidFill>
              <a:uFillTx/>
              <a:latin typeface="Calibri" pitchFamily="34"/>
              <a:cs typeface="Calibri" pitchFamily="34"/>
            </a:endParaRPr>
          </a:p>
          <a:p>
            <a:pPr marL="0" marR="0" lvl="0" indent="0" defTabSz="914400" rtl="0" fontAlgn="auto" hangingPunct="0">
              <a:lnSpc>
                <a:spcPct val="100000"/>
              </a:lnSpc>
              <a:spcBef>
                <a:spcPts val="300"/>
              </a:spcBef>
              <a:spcAft>
                <a:spcPts val="800"/>
              </a:spcAft>
              <a:buNone/>
              <a:tabLst/>
              <a:defRPr sz="1800" b="0" i="0" u="none" strike="noStrike" kern="0" cap="none" spc="0" baseline="0">
                <a:solidFill>
                  <a:srgbClr val="000000"/>
                </a:solidFill>
                <a:uFillTx/>
              </a:defRPr>
            </a:pPr>
            <a:r>
              <a:rPr lang="el-GR" sz="1150" b="0" i="0" u="none" strike="noStrike" kern="1200" cap="none" spc="0" baseline="0" dirty="0">
                <a:solidFill>
                  <a:srgbClr val="404040"/>
                </a:solidFill>
                <a:uFillTx/>
                <a:latin typeface="Calibri Light" pitchFamily="34"/>
                <a:cs typeface="Calibri Light" pitchFamily="34"/>
              </a:rPr>
              <a:t>Μέσω του Δικτύου </a:t>
            </a:r>
            <a:r>
              <a:rPr lang="en-US" sz="1150" b="0" i="0" u="none" strike="noStrike" kern="1200" cap="none" spc="0" baseline="0" dirty="0">
                <a:solidFill>
                  <a:srgbClr val="404040"/>
                </a:solidFill>
                <a:uFillTx/>
                <a:latin typeface="Calibri Light" pitchFamily="34"/>
                <a:cs typeface="Calibri Light" pitchFamily="34"/>
              </a:rPr>
              <a:t>EURES</a:t>
            </a:r>
            <a:r>
              <a:rPr lang="el-GR" sz="1150" b="0" i="0" u="none" strike="noStrike" kern="1200" cap="none" spc="0" baseline="0" dirty="0">
                <a:solidFill>
                  <a:srgbClr val="404040"/>
                </a:solidFill>
                <a:uFillTx/>
                <a:latin typeface="Calibri Light" pitchFamily="34"/>
                <a:cs typeface="Calibri Light" pitchFamily="34"/>
              </a:rPr>
              <a:t>, οι φοιτητές/</a:t>
            </a:r>
            <a:r>
              <a:rPr lang="el-GR" sz="1150" b="0" i="0" u="none" strike="noStrike" kern="1200" cap="none" spc="0" baseline="0" dirty="0" err="1">
                <a:solidFill>
                  <a:srgbClr val="404040"/>
                </a:solidFill>
                <a:uFillTx/>
                <a:latin typeface="Calibri Light" pitchFamily="34"/>
                <a:cs typeface="Calibri Light" pitchFamily="34"/>
              </a:rPr>
              <a:t>τριες</a:t>
            </a:r>
            <a:r>
              <a:rPr lang="el-GR" sz="1150" b="0" i="0" u="none" strike="noStrike" kern="1200" cap="none" spc="0" baseline="0" dirty="0">
                <a:solidFill>
                  <a:srgbClr val="404040"/>
                </a:solidFill>
                <a:uFillTx/>
                <a:latin typeface="Calibri Light" pitchFamily="34"/>
                <a:cs typeface="Calibri Light" pitchFamily="34"/>
              </a:rPr>
              <a:t> και οι απόφοιτοι/τες έχουν τη δυνατότητα να λάβουν χρηματοδότηση για την επαγγελματική τους κινητικότητα, καθώς και για εκμάθηση της γλώσσας. </a:t>
            </a:r>
            <a:r>
              <a:rPr lang="el-GR" sz="1100" b="0" i="0" u="none" strike="noStrike" kern="1200" cap="none" spc="0" baseline="0" dirty="0">
                <a:solidFill>
                  <a:srgbClr val="404040"/>
                </a:solidFill>
                <a:uFillTx/>
                <a:latin typeface="Calibri Light" pitchFamily="34"/>
                <a:cs typeface="Calibri Light" pitchFamily="34"/>
              </a:rPr>
              <a:t>(</a:t>
            </a:r>
            <a:r>
              <a:rPr lang="el-GR" sz="1000" b="0" i="0" u="sng" strike="noStrike" kern="1200" cap="none" spc="0" baseline="0" dirty="0">
                <a:solidFill>
                  <a:srgbClr val="0563C1"/>
                </a:solidFill>
                <a:uFillTx/>
                <a:latin typeface="Calibri" pitchFamily="34"/>
                <a:ea typeface="Calibri" pitchFamily="34"/>
                <a:cs typeface="Times New Roman" pitchFamily="18"/>
                <a:hlinkClick r:id="rId4"/>
              </a:rPr>
              <a:t>https://ec.europa.eu/eures</a:t>
            </a:r>
            <a:r>
              <a:rPr lang="el-GR" sz="1100" b="0" i="0" u="none" strike="noStrike" kern="1200" cap="none" spc="0" baseline="0" dirty="0">
                <a:solidFill>
                  <a:srgbClr val="404040"/>
                </a:solidFill>
                <a:uFillTx/>
                <a:latin typeface="Calibri Light" pitchFamily="34"/>
                <a:cs typeface="Calibri Light" pitchFamily="34"/>
              </a:rPr>
              <a:t>). </a:t>
            </a:r>
          </a:p>
        </p:txBody>
      </p:sp>
      <p:sp>
        <p:nvSpPr>
          <p:cNvPr id="6" name="Rectangle 4">
            <a:extLst>
              <a:ext uri="{FF2B5EF4-FFF2-40B4-BE49-F238E27FC236}">
                <a16:creationId xmlns:a16="http://schemas.microsoft.com/office/drawing/2014/main" id="{826B9451-74A0-ED27-350B-EF615C99E510}"/>
              </a:ext>
            </a:extLst>
          </p:cNvPr>
          <p:cNvSpPr txBox="1"/>
          <p:nvPr/>
        </p:nvSpPr>
        <p:spPr>
          <a:xfrm>
            <a:off x="4597402" y="1828800"/>
            <a:ext cx="3352803" cy="4492620"/>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Calibri" pitchFamily="34"/>
              </a:rPr>
              <a:t>Δικτύωση με Εργοδότες </a:t>
            </a:r>
          </a:p>
          <a:p>
            <a:pPr marL="0" marR="0" lvl="0" indent="0" defTabSz="914400" rtl="0" fontAlgn="auto" hangingPunct="0">
              <a:lnSpc>
                <a:spcPct val="100000"/>
              </a:lnSpc>
              <a:spcBef>
                <a:spcPts val="300"/>
              </a:spcBef>
              <a:spcAft>
                <a:spcPts val="800"/>
              </a:spcAft>
              <a:buNone/>
              <a:tabLst/>
              <a:defRPr sz="1800" b="0" i="0" u="none" strike="noStrike" kern="0" cap="none" spc="0" baseline="0">
                <a:solidFill>
                  <a:srgbClr val="000000"/>
                </a:solidFill>
                <a:uFillTx/>
              </a:defRPr>
            </a:pPr>
            <a:r>
              <a:rPr lang="el-GR" sz="1150" b="0" i="0" u="none" strike="noStrike" kern="1200" cap="none" spc="0" baseline="0" dirty="0">
                <a:solidFill>
                  <a:srgbClr val="404040"/>
                </a:solidFill>
                <a:uFillTx/>
                <a:latin typeface="Calibri Light" pitchFamily="34"/>
                <a:cs typeface="Calibri Light" pitchFamily="34"/>
              </a:rPr>
              <a:t>Η δικτύωση των φοιτητών/τριών και αποφοίτων με την αγορά εργασίας ενισχύεται με τη διοργάνωση εταιρικών παρουσιάσεων «</a:t>
            </a:r>
            <a:r>
              <a:rPr lang="en-US" sz="1150" b="0" i="0" u="none" strike="noStrike" kern="1200" cap="none" spc="0" baseline="0" dirty="0">
                <a:solidFill>
                  <a:srgbClr val="404040"/>
                </a:solidFill>
                <a:uFillTx/>
                <a:latin typeface="Calibri Light" pitchFamily="34"/>
                <a:cs typeface="Calibri Light" pitchFamily="34"/>
              </a:rPr>
              <a:t>Meet the Employers</a:t>
            </a:r>
            <a:r>
              <a:rPr lang="el-GR" sz="1150" b="0" i="0" u="none" strike="noStrike" kern="1200" cap="none" spc="0" baseline="0" dirty="0">
                <a:solidFill>
                  <a:srgbClr val="404040"/>
                </a:solidFill>
                <a:uFillTx/>
                <a:latin typeface="Calibri Light" pitchFamily="34"/>
                <a:cs typeface="Calibri Light" pitchFamily="34"/>
              </a:rPr>
              <a:t>», καθώς και με Ημερίδες Γνωριμίας με εταιρείες και οργανισμούς για τις προοπτικές απασχόλησης σε διάφορους επαγγελματικούς κλάδους. Διοργανώνεται, επίσης, Διήμερο Σταδιοδρομίας και Επιχειρηματικότητας με ποικίλες δραστηριότητες, στο οποίο συμμετέχουν πέραν των 80 εν δυνάμει εργοδοτών.</a:t>
            </a:r>
          </a:p>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Calibri" pitchFamily="34"/>
              </a:rPr>
              <a:t>Παροχή συνεχούς ενημέρωσης </a:t>
            </a:r>
          </a:p>
          <a:p>
            <a:pPr marL="0" marR="0" lvl="0" indent="0" defTabSz="914400" rtl="0" fontAlgn="auto" hangingPunct="0">
              <a:lnSpc>
                <a:spcPct val="100000"/>
              </a:lnSpc>
              <a:spcBef>
                <a:spcPts val="300"/>
              </a:spcBef>
              <a:spcAft>
                <a:spcPts val="800"/>
              </a:spcAft>
              <a:buNone/>
              <a:tabLst/>
              <a:defRPr sz="1800" b="0" i="0" u="none" strike="noStrike" kern="0" cap="none" spc="0" baseline="0">
                <a:solidFill>
                  <a:srgbClr val="000000"/>
                </a:solidFill>
                <a:uFillTx/>
              </a:defRPr>
            </a:pPr>
            <a:r>
              <a:rPr lang="el-GR" sz="1150" b="0" i="0" u="none" strike="noStrike" kern="1200" cap="none" spc="0" baseline="0" dirty="0">
                <a:solidFill>
                  <a:srgbClr val="404040"/>
                </a:solidFill>
                <a:uFillTx/>
                <a:latin typeface="Calibri Light" pitchFamily="34"/>
                <a:cs typeface="Calibri Light" pitchFamily="34"/>
              </a:rPr>
              <a:t>Το ΚΣ παρέχει συνεχή ενημέρωση στους/στις φοιτητές/</a:t>
            </a:r>
            <a:r>
              <a:rPr lang="el-GR" sz="1150" b="0" i="0" u="none" strike="noStrike" kern="1200" cap="none" spc="0" baseline="0" dirty="0" err="1">
                <a:solidFill>
                  <a:srgbClr val="404040"/>
                </a:solidFill>
                <a:uFillTx/>
                <a:latin typeface="Calibri Light" pitchFamily="34"/>
                <a:cs typeface="Calibri Light" pitchFamily="34"/>
              </a:rPr>
              <a:t>τριες</a:t>
            </a:r>
            <a:r>
              <a:rPr lang="el-GR" sz="1150" b="0" i="0" u="none" strike="noStrike" kern="1200" cap="none" spc="0" baseline="0" dirty="0">
                <a:solidFill>
                  <a:srgbClr val="404040"/>
                </a:solidFill>
                <a:uFillTx/>
                <a:latin typeface="Calibri Light" pitchFamily="34"/>
                <a:cs typeface="Calibri Light" pitchFamily="34"/>
              </a:rPr>
              <a:t> και απόφοιτους/τες σχετικά με ευκαιρίες συμμετοχής σε καλοκαιρινά και χειμερινά σχολεία, διαγωνισμούς, υποτροφίες, συνέδρια και σεμινάρια που θα συμβάλουν στην ενίσχυση των γνώσεων και δεξιοτήτων τους. </a:t>
            </a:r>
          </a:p>
        </p:txBody>
      </p:sp>
      <p:sp>
        <p:nvSpPr>
          <p:cNvPr id="7" name="TextBox 9">
            <a:extLst>
              <a:ext uri="{FF2B5EF4-FFF2-40B4-BE49-F238E27FC236}">
                <a16:creationId xmlns:a16="http://schemas.microsoft.com/office/drawing/2014/main" id="{D867133F-8D1B-D50A-A4F8-7B186D84780B}"/>
              </a:ext>
            </a:extLst>
          </p:cNvPr>
          <p:cNvSpPr txBox="1"/>
          <p:nvPr/>
        </p:nvSpPr>
        <p:spPr>
          <a:xfrm>
            <a:off x="1066803" y="1447796"/>
            <a:ext cx="3530598"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Κέντρο Σταδιοδρομίας</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E47BE57B-4151-FED2-F2D9-EF0FA7D3B26A}"/>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3" name="Εικόνα 3">
            <a:extLst>
              <a:ext uri="{FF2B5EF4-FFF2-40B4-BE49-F238E27FC236}">
                <a16:creationId xmlns:a16="http://schemas.microsoft.com/office/drawing/2014/main" id="{B75AAB2F-DBDC-B221-504A-C1AD3C9D020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4" name="Rectangle 4">
            <a:extLst>
              <a:ext uri="{FF2B5EF4-FFF2-40B4-BE49-F238E27FC236}">
                <a16:creationId xmlns:a16="http://schemas.microsoft.com/office/drawing/2014/main" id="{2C983C13-3720-79A7-4A9B-8DBA4E75EB35}"/>
              </a:ext>
            </a:extLst>
          </p:cNvPr>
          <p:cNvSpPr txBox="1"/>
          <p:nvPr/>
        </p:nvSpPr>
        <p:spPr>
          <a:xfrm>
            <a:off x="1066803" y="2025652"/>
            <a:ext cx="6858000" cy="2165354"/>
          </a:xfrm>
          <a:prstGeom prst="rect">
            <a:avLst/>
          </a:prstGeom>
          <a:noFill/>
          <a:ln cap="flat">
            <a:noFill/>
          </a:ln>
        </p:spPr>
        <p:txBody>
          <a:bodyPr vert="horz" wrap="square" lIns="0" tIns="0" rIns="0" bIns="0" anchor="t" anchorCtr="0" compatLnSpc="1">
            <a:noAutofit/>
          </a:bodyPr>
          <a:lstStyle/>
          <a:p>
            <a:pPr marL="0" marR="0" lvl="1"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n-US" sz="1400" b="1" i="0" u="none" strike="noStrike" kern="1200" cap="none" spc="0" baseline="0">
                <a:solidFill>
                  <a:srgbClr val="F38C03"/>
                </a:solidFill>
                <a:uFillTx/>
                <a:latin typeface="Calibri" pitchFamily="34"/>
                <a:cs typeface="Calibri" pitchFamily="34"/>
              </a:rPr>
              <a:t>1</a:t>
            </a:r>
            <a:r>
              <a:rPr lang="el-GR" sz="1400" b="1" i="0" u="none" strike="noStrike" kern="1200" cap="none" spc="0" baseline="0">
                <a:solidFill>
                  <a:srgbClr val="F38C03"/>
                </a:solidFill>
                <a:uFillTx/>
                <a:latin typeface="Calibri" pitchFamily="34"/>
                <a:cs typeface="Calibri" pitchFamily="34"/>
              </a:rPr>
              <a:t>2</a:t>
            </a:r>
            <a:r>
              <a:rPr lang="en-US" sz="1400" b="0" i="0" u="none" strike="noStrike" kern="1200" cap="none" spc="0" baseline="0">
                <a:solidFill>
                  <a:srgbClr val="404040"/>
                </a:solidFill>
                <a:uFillTx/>
                <a:latin typeface="Calibri" pitchFamily="34"/>
                <a:cs typeface="Calibri" pitchFamily="34"/>
              </a:rPr>
              <a:t> </a:t>
            </a:r>
            <a:r>
              <a:rPr lang="el-GR" sz="1400" b="0" i="0" u="none" strike="noStrike" kern="1200" cap="none" spc="0" baseline="0">
                <a:solidFill>
                  <a:srgbClr val="404040"/>
                </a:solidFill>
                <a:uFillTx/>
                <a:latin typeface="Calibri" pitchFamily="34"/>
                <a:cs typeface="Calibri" pitchFamily="34"/>
              </a:rPr>
              <a:t>ανεξάρτητα κτήρια</a:t>
            </a:r>
          </a:p>
          <a:p>
            <a:pPr marL="0" marR="0" lvl="1" indent="0" algn="l" defTabSz="914400" rtl="0" fontAlgn="auto" hangingPunct="0">
              <a:lnSpc>
                <a:spcPct val="100000"/>
              </a:lnSpc>
              <a:spcBef>
                <a:spcPts val="300"/>
              </a:spcBef>
              <a:spcAft>
                <a:spcPts val="200"/>
              </a:spcAft>
              <a:buNone/>
              <a:tabLst/>
              <a:defRPr sz="1800" b="0" i="0" u="none" strike="noStrike" kern="0" cap="none" spc="0" baseline="0">
                <a:solidFill>
                  <a:srgbClr val="000000"/>
                </a:solidFill>
                <a:uFillTx/>
              </a:defRPr>
            </a:pPr>
            <a:r>
              <a:rPr lang="el-GR" sz="1400" b="1" i="0" u="none" strike="noStrike" kern="1200" cap="none" spc="0" baseline="0">
                <a:solidFill>
                  <a:srgbClr val="F38C03"/>
                </a:solidFill>
                <a:uFillTx/>
                <a:latin typeface="Calibri" pitchFamily="34"/>
                <a:cs typeface="Calibri" pitchFamily="34"/>
              </a:rPr>
              <a:t>208</a:t>
            </a:r>
            <a:r>
              <a:rPr lang="el-GR" sz="1400" b="0" i="0" u="none" strike="noStrike" kern="1200" cap="none" spc="0" baseline="0">
                <a:solidFill>
                  <a:srgbClr val="404040"/>
                </a:solidFill>
                <a:uFillTx/>
                <a:latin typeface="Calibri" pitchFamily="34"/>
                <a:cs typeface="Calibri" pitchFamily="34"/>
              </a:rPr>
              <a:t> δωμάτια</a:t>
            </a:r>
          </a:p>
          <a:p>
            <a:pPr marL="0" marR="0" lvl="1"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Σε ανεξάρτητα κτήρια στεγάζονται:</a:t>
            </a:r>
          </a:p>
          <a:p>
            <a:pPr marL="0" marR="0" lvl="1" indent="-285750" algn="l" defTabSz="914400" rtl="0" fontAlgn="auto" hangingPunct="0">
              <a:lnSpc>
                <a:spcPct val="10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το Κέντρο Εξυπηρέτησης Ενοίκων και ο Χώρος Πλυντηρίων/Στεγνωτηρίων, </a:t>
            </a:r>
          </a:p>
          <a:p>
            <a:pPr marL="0" marR="0" lvl="1" indent="-285750" algn="l" defTabSz="914400" rtl="0" fontAlgn="auto" hangingPunct="0">
              <a:lnSpc>
                <a:spcPct val="10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το Κέντρο Εκδηλώσεων.</a:t>
            </a:r>
          </a:p>
          <a:p>
            <a:pPr marL="0" marR="0" lvl="1" indent="0" algn="l" defTabSz="914400" rtl="0" fontAlgn="auto" hangingPunct="0">
              <a:lnSpc>
                <a:spcPct val="100000"/>
              </a:lnSpc>
              <a:spcBef>
                <a:spcPts val="300"/>
              </a:spcBef>
              <a:spcAft>
                <a:spcPts val="200"/>
              </a:spcAft>
              <a:buNone/>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Προγραμματίζεται η Β' φάση για την προσθήκη </a:t>
            </a:r>
            <a:r>
              <a:rPr lang="el-GR" sz="1400" b="1" i="0" u="none" strike="noStrike" kern="1200" cap="none" spc="0" baseline="0">
                <a:solidFill>
                  <a:srgbClr val="F38C03"/>
                </a:solidFill>
                <a:uFillTx/>
                <a:latin typeface="Calibri" pitchFamily="34"/>
                <a:cs typeface="Calibri" pitchFamily="34"/>
              </a:rPr>
              <a:t>730</a:t>
            </a:r>
            <a:r>
              <a:rPr lang="el-GR" sz="1400" b="0" i="0" u="none" strike="noStrike" kern="1200" cap="none" spc="0" baseline="0">
                <a:solidFill>
                  <a:srgbClr val="404040"/>
                </a:solidFill>
                <a:uFillTx/>
                <a:latin typeface="Calibri" pitchFamily="34"/>
                <a:cs typeface="Calibri" pitchFamily="34"/>
              </a:rPr>
              <a:t> </a:t>
            </a:r>
            <a:r>
              <a:rPr lang="el-GR" sz="1400" b="0" i="0" u="none" strike="noStrike" kern="1200" cap="none" spc="0" baseline="0">
                <a:solidFill>
                  <a:srgbClr val="404040"/>
                </a:solidFill>
                <a:uFillTx/>
                <a:latin typeface="Calibri Light" pitchFamily="34"/>
                <a:cs typeface="Calibri Light" pitchFamily="34"/>
              </a:rPr>
              <a:t>κλινών (700 δωμάτια, κάποια δίκλινα),</a:t>
            </a:r>
            <a:br>
              <a:rPr lang="el-GR" sz="1400" b="0" i="0" u="none" strike="noStrike" kern="1200" cap="none" spc="0" baseline="0">
                <a:solidFill>
                  <a:srgbClr val="404040"/>
                </a:solidFill>
                <a:uFillTx/>
                <a:latin typeface="Calibri Light" pitchFamily="34"/>
                <a:cs typeface="Calibri Light" pitchFamily="34"/>
              </a:rPr>
            </a:br>
            <a:r>
              <a:rPr lang="el-GR" sz="1400" b="0" i="0" u="none" strike="noStrike" kern="1200" cap="none" spc="0" baseline="0">
                <a:solidFill>
                  <a:srgbClr val="404040"/>
                </a:solidFill>
                <a:uFillTx/>
                <a:latin typeface="Calibri Light" pitchFamily="34"/>
                <a:cs typeface="Calibri Light" pitchFamily="34"/>
              </a:rPr>
              <a:t>εντός της πανεπιστημιούπολης</a:t>
            </a:r>
          </a:p>
          <a:p>
            <a:pPr marL="0" marR="0" lvl="1" indent="0" algn="l" defTabSz="914400" rtl="0" fontAlgn="auto" hangingPunct="0">
              <a:lnSpc>
                <a:spcPct val="100000"/>
              </a:lnSpc>
              <a:spcBef>
                <a:spcPts val="300"/>
              </a:spcBef>
              <a:spcAft>
                <a:spcPts val="200"/>
              </a:spcAft>
              <a:buNone/>
              <a:tabLst/>
              <a:defRPr sz="1800" b="0" i="0" u="none" strike="noStrike" kern="0" cap="none" spc="0" baseline="0">
                <a:solidFill>
                  <a:srgbClr val="000000"/>
                </a:solidFill>
                <a:uFillTx/>
              </a:defRPr>
            </a:pPr>
            <a:endParaRPr lang="el-GR" sz="1200" b="0" i="0" u="none" strike="noStrike" kern="1200" cap="none" spc="0" baseline="0">
              <a:solidFill>
                <a:srgbClr val="404040"/>
              </a:solidFill>
              <a:uFillTx/>
              <a:latin typeface="Calibri Light" pitchFamily="34"/>
              <a:cs typeface="Calibri Light" pitchFamily="34"/>
            </a:endParaRPr>
          </a:p>
          <a:p>
            <a:pPr marL="457200" marR="0" lvl="1"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a:solidFill>
                <a:srgbClr val="323130"/>
              </a:solidFill>
              <a:uFillTx/>
              <a:latin typeface="Calibri" pitchFamily="34"/>
              <a:cs typeface="Arial" pitchFamily="34"/>
            </a:endParaRPr>
          </a:p>
          <a:p>
            <a:pPr marL="457200" marR="0" lvl="1"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a:solidFill>
                <a:srgbClr val="323130"/>
              </a:solidFill>
              <a:uFillTx/>
              <a:latin typeface="Calibri" pitchFamily="34"/>
              <a:cs typeface="Arial" pitchFamily="34"/>
            </a:endParaRPr>
          </a:p>
          <a:p>
            <a:pPr marL="0" marR="0" lvl="0"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a:solidFill>
                <a:srgbClr val="000000"/>
              </a:solidFill>
              <a:uFillTx/>
              <a:latin typeface="Cambria" pitchFamily="18"/>
              <a:cs typeface="Arial" pitchFamily="34"/>
            </a:endParaRPr>
          </a:p>
          <a:p>
            <a:pPr marL="0"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n-US" sz="1200" b="0" i="0" u="none" strike="noStrike" kern="1200" cap="none" spc="0" baseline="0">
              <a:solidFill>
                <a:srgbClr val="404040"/>
              </a:solidFill>
              <a:uFillTx/>
              <a:latin typeface="Calibri Light" pitchFamily="34"/>
              <a:cs typeface="Calibri Light" pitchFamily="34"/>
            </a:endParaRPr>
          </a:p>
          <a:p>
            <a:pPr marL="742950" marR="0" lvl="1" indent="-285750" algn="l" defTabSz="914400" rtl="0" fontAlgn="auto" hangingPunct="0">
              <a:lnSpc>
                <a:spcPct val="100000"/>
              </a:lnSpc>
              <a:spcBef>
                <a:spcPts val="400"/>
              </a:spcBef>
              <a:spcAft>
                <a:spcPts val="0"/>
              </a:spcAft>
              <a:buSzPts val="1600"/>
              <a:buBlip>
                <a:blip r:embed="rId3"/>
              </a:buBlip>
              <a:tabLst/>
              <a:defRPr sz="1800" b="0" i="0" u="none" strike="noStrike" kern="0" cap="none" spc="0" baseline="0">
                <a:solidFill>
                  <a:srgbClr val="000000"/>
                </a:solidFill>
                <a:uFillTx/>
              </a:defRPr>
            </a:pPr>
            <a:endParaRPr lang="el-GR" sz="1600" b="0" i="0" u="none" strike="noStrike" kern="1200" cap="none" spc="0" baseline="0">
              <a:solidFill>
                <a:srgbClr val="323130"/>
              </a:solidFill>
              <a:uFillTx/>
              <a:latin typeface="Calibri" pitchFamily="34"/>
              <a:cs typeface="Arial" pitchFamily="34"/>
            </a:endParaRPr>
          </a:p>
          <a:p>
            <a:pPr marL="457200" marR="0" lvl="1"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a:solidFill>
                <a:srgbClr val="323130"/>
              </a:solidFill>
              <a:uFillTx/>
              <a:latin typeface="Calibri" pitchFamily="34"/>
              <a:cs typeface="Arial" pitchFamily="34"/>
            </a:endParaRPr>
          </a:p>
          <a:p>
            <a:pPr marL="457200" marR="0" lvl="1"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a:solidFill>
                <a:srgbClr val="323130"/>
              </a:solidFill>
              <a:uFillTx/>
              <a:latin typeface="Calibri" pitchFamily="34"/>
              <a:cs typeface="Arial" pitchFamily="34"/>
            </a:endParaRPr>
          </a:p>
          <a:p>
            <a:pPr marL="0" marR="0" lvl="0"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a:solidFill>
                <a:srgbClr val="000000"/>
              </a:solidFill>
              <a:uFillTx/>
              <a:latin typeface="Cambria" pitchFamily="18"/>
              <a:cs typeface="Arial" pitchFamily="34"/>
            </a:endParaRPr>
          </a:p>
          <a:p>
            <a:pPr marL="171450" marR="0" lvl="0" indent="-171450" algn="l"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1400" b="0" i="0" u="none" strike="noStrike" kern="1200" cap="none" spc="0" baseline="0">
              <a:solidFill>
                <a:srgbClr val="404040"/>
              </a:solidFill>
              <a:uFillTx/>
              <a:latin typeface="Calibri Light" pitchFamily="34"/>
              <a:cs typeface="Calibri Light" pitchFamily="34"/>
            </a:endParaRPr>
          </a:p>
        </p:txBody>
      </p:sp>
      <p:sp>
        <p:nvSpPr>
          <p:cNvPr id="5" name="TextBox 9">
            <a:extLst>
              <a:ext uri="{FF2B5EF4-FFF2-40B4-BE49-F238E27FC236}">
                <a16:creationId xmlns:a16="http://schemas.microsoft.com/office/drawing/2014/main" id="{4F75F684-5B3C-0EAC-CAA4-1F7E4682218F}"/>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Φοιτητικές Εστίες</a:t>
            </a:r>
            <a:endParaRPr lang="en-US" sz="2400" b="0" i="0" u="none" strike="noStrike" kern="1200" cap="none" spc="0" baseline="0">
              <a:solidFill>
                <a:srgbClr val="404040"/>
              </a:solidFill>
              <a:uFillTx/>
              <a:latin typeface="Calibri Light" pitchFamily="34"/>
              <a:cs typeface="Calibri Light" pitchFamily="34"/>
            </a:endParaRPr>
          </a:p>
        </p:txBody>
      </p:sp>
      <p:pic>
        <p:nvPicPr>
          <p:cNvPr id="6" name="Εικόνα 2">
            <a:extLst>
              <a:ext uri="{FF2B5EF4-FFF2-40B4-BE49-F238E27FC236}">
                <a16:creationId xmlns:a16="http://schemas.microsoft.com/office/drawing/2014/main" id="{964259DE-9656-C190-801F-F3C239BD2C0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81403" y="4267203"/>
            <a:ext cx="3657600" cy="2286000"/>
          </a:xfrm>
          <a:prstGeom prst="rect">
            <a:avLst/>
          </a:prstGeom>
          <a:noFill/>
          <a:ln cap="flat">
            <a:noFill/>
          </a:ln>
        </p:spPr>
      </p:pic>
      <p:pic>
        <p:nvPicPr>
          <p:cNvPr id="7" name="Εικόνα 9">
            <a:extLst>
              <a:ext uri="{FF2B5EF4-FFF2-40B4-BE49-F238E27FC236}">
                <a16:creationId xmlns:a16="http://schemas.microsoft.com/office/drawing/2014/main" id="{A32E3BA4-3011-B714-D65B-306691AB401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04796" y="4267203"/>
            <a:ext cx="3352803" cy="2286000"/>
          </a:xfrm>
          <a:prstGeom prst="rect">
            <a:avLst/>
          </a:prstGeom>
          <a:noFill/>
          <a:ln cap="flat">
            <a:noFill/>
          </a:ln>
        </p:spPr>
      </p:pic>
      <p:pic>
        <p:nvPicPr>
          <p:cNvPr id="8" name="Εικόνα 11">
            <a:extLst>
              <a:ext uri="{FF2B5EF4-FFF2-40B4-BE49-F238E27FC236}">
                <a16:creationId xmlns:a16="http://schemas.microsoft.com/office/drawing/2014/main" id="{1A37286F-65D6-BCD7-D263-D75D322C659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210428" y="4267203"/>
            <a:ext cx="1628775" cy="2286000"/>
          </a:xfrm>
          <a:prstGeom prst="rect">
            <a:avLst/>
          </a:prstGeom>
          <a:noFill/>
          <a:ln cap="flat">
            <a:noFill/>
          </a:ln>
        </p:spPr>
      </p:pic>
      <p:sp>
        <p:nvSpPr>
          <p:cNvPr id="9" name="Θέση αριθμού διαφάνειας 1">
            <a:extLst>
              <a:ext uri="{FF2B5EF4-FFF2-40B4-BE49-F238E27FC236}">
                <a16:creationId xmlns:a16="http://schemas.microsoft.com/office/drawing/2014/main" id="{C0CBCB32-A370-6F10-606F-25D93503423C}"/>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F4EAE2F-D1DD-2E47-92F1-388CBFC2A78D}" type="slidenum">
              <a:t>15</a:t>
            </a:fld>
            <a:endParaRPr lang="en-US" sz="1000" b="0" i="0" u="none" strike="noStrike" kern="1200" cap="none" spc="0" baseline="0">
              <a:solidFill>
                <a:srgbClr val="898989"/>
              </a:solidFill>
              <a:uFillTx/>
              <a:latin typeface="Calibri" pitchFamily="34"/>
              <a:cs typeface="Arial" pitchFamily="3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EF3B30A3-5D3E-AA65-5450-0F489F3B0936}"/>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E5EEB0-06DE-424E-9D9F-37F2BEBFAB41}" type="slidenum">
              <a:t>16</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91A6904F-CC6C-EBAD-CBE1-D5487209191E}"/>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EC2C96D6-6DBC-ED88-535D-3D0D6AA5541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4A42A607-4B72-065B-3E0B-A921BCAF9F20}"/>
              </a:ext>
            </a:extLst>
          </p:cNvPr>
          <p:cNvSpPr txBox="1"/>
          <p:nvPr/>
        </p:nvSpPr>
        <p:spPr>
          <a:xfrm>
            <a:off x="1066803" y="2025652"/>
            <a:ext cx="3886200" cy="4295778"/>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Το Αθλητικό Κέντρο ξεχωρίζει για τις σύγχρονες και άρτιες εξωτερικές και εσωτερικές εγκαταστάσεις. Προσφέρει υπηρεσίες και καλύπτει ανάγκες της πανεπιστημιακής κοινότητας στον ακαδημαϊκό, αγωνιστικό και ψυχαγωγικό τομέα, όπως περιγράφονται πιο κάτω.</a:t>
            </a:r>
          </a:p>
          <a:p>
            <a:pPr marL="0"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 </a:t>
            </a:r>
          </a:p>
          <a:p>
            <a:pPr marL="0" marR="0" lvl="0" indent="-205200" algn="just"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Παροχή επιλεγόμενων Μαθημάτων Αθλητισμού</a:t>
            </a:r>
          </a:p>
          <a:p>
            <a:pPr marL="0" marR="0" lvl="0" indent="-205200" algn="just"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Συμμετοχή σε ερευνητικά προγράμματα</a:t>
            </a:r>
          </a:p>
          <a:p>
            <a:pPr marL="0" marR="0" lvl="0" indent="-205200" algn="just"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Διοργάνωση Αθλητικής Καλοκαιρινής Σχολής </a:t>
            </a:r>
          </a:p>
          <a:p>
            <a:pPr marL="0"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     για παιδιά</a:t>
            </a:r>
          </a:p>
          <a:p>
            <a:pPr marL="0" marR="0" lvl="0" indent="-205200" algn="just"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Διοργάνωση Τοπικών και Διεθνών διοργανώσεων / </a:t>
            </a:r>
          </a:p>
          <a:p>
            <a:pPr marL="0"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     εκδηλώσεων</a:t>
            </a:r>
          </a:p>
          <a:p>
            <a:pPr marL="0" marR="0" lvl="0" indent="-205200" algn="just"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Αθλοπαιδιές / Εκγύμναση:</a:t>
            </a:r>
          </a:p>
          <a:p>
            <a:pPr marL="190798"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 Γυμναστήριο</a:t>
            </a:r>
          </a:p>
          <a:p>
            <a:pPr marL="190798"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 Προγράμματα Αεροβικής</a:t>
            </a:r>
          </a:p>
          <a:p>
            <a:pPr marL="190798"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 Σκουός / Επιτραπέζια αντισφαίριση</a:t>
            </a:r>
          </a:p>
          <a:p>
            <a:pPr marL="190798"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 Ομάδες ποδοσφαίρου / βόλεϊ / μπάσκετ /  </a:t>
            </a:r>
          </a:p>
          <a:p>
            <a:pPr marL="190798"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   τένις / </a:t>
            </a:r>
            <a:r>
              <a:rPr lang="el-GR" sz="1300" b="0" i="0" u="none" strike="noStrike" kern="1200" cap="none" spc="0" baseline="0" dirty="0" err="1">
                <a:solidFill>
                  <a:srgbClr val="404040"/>
                </a:solidFill>
                <a:uFillTx/>
                <a:latin typeface="Calibri Light" pitchFamily="34"/>
                <a:cs typeface="Calibri Light" pitchFamily="34"/>
              </a:rPr>
              <a:t>μπάτμιντον</a:t>
            </a:r>
            <a:endParaRPr lang="el-GR" sz="1300" b="0" i="0" u="none" strike="noStrike" kern="1200" cap="none" spc="0" baseline="0" dirty="0">
              <a:solidFill>
                <a:srgbClr val="404040"/>
              </a:solidFill>
              <a:uFillTx/>
              <a:latin typeface="Calibri Light" pitchFamily="34"/>
              <a:cs typeface="Calibri Light" pitchFamily="34"/>
            </a:endParaRP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1300" b="0" i="0" u="none" strike="noStrike" kern="1200" cap="none" spc="0" baseline="0" dirty="0">
              <a:solidFill>
                <a:srgbClr val="404040"/>
              </a:solidFill>
              <a:uFillTx/>
              <a:latin typeface="Calibri Light" pitchFamily="34"/>
              <a:cs typeface="Calibri Light" pitchFamily="34"/>
            </a:endParaRPr>
          </a:p>
        </p:txBody>
      </p:sp>
      <p:sp>
        <p:nvSpPr>
          <p:cNvPr id="6" name="TextBox 9">
            <a:extLst>
              <a:ext uri="{FF2B5EF4-FFF2-40B4-BE49-F238E27FC236}">
                <a16:creationId xmlns:a16="http://schemas.microsoft.com/office/drawing/2014/main" id="{6D052683-3C03-1332-6570-C7C6A7F8A774}"/>
              </a:ext>
            </a:extLst>
          </p:cNvPr>
          <p:cNvSpPr txBox="1"/>
          <p:nvPr/>
        </p:nvSpPr>
        <p:spPr>
          <a:xfrm>
            <a:off x="1066803" y="1447796"/>
            <a:ext cx="4572000"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Αθλητικό Κέντρο</a:t>
            </a:r>
            <a:endParaRPr lang="en-US" sz="2400" b="0" i="0" u="none" strike="noStrike" kern="1200" cap="none" spc="0" baseline="0">
              <a:solidFill>
                <a:srgbClr val="404040"/>
              </a:solidFill>
              <a:uFillTx/>
              <a:latin typeface="Calibri Light" pitchFamily="34"/>
              <a:cs typeface="Calibri Light" pitchFamily="34"/>
            </a:endParaRPr>
          </a:p>
        </p:txBody>
      </p:sp>
      <p:pic>
        <p:nvPicPr>
          <p:cNvPr id="7" name="Εικόνα 9">
            <a:extLst>
              <a:ext uri="{FF2B5EF4-FFF2-40B4-BE49-F238E27FC236}">
                <a16:creationId xmlns:a16="http://schemas.microsoft.com/office/drawing/2014/main" id="{10C657DA-4CA7-4D02-2E7B-78570B08A5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33996" y="4429125"/>
            <a:ext cx="3505196" cy="2133596"/>
          </a:xfrm>
          <a:prstGeom prst="rect">
            <a:avLst/>
          </a:prstGeom>
          <a:noFill/>
          <a:ln cap="flat">
            <a:noFill/>
          </a:ln>
        </p:spPr>
      </p:pic>
      <p:pic>
        <p:nvPicPr>
          <p:cNvPr id="8" name="Εικόνα 7">
            <a:extLst>
              <a:ext uri="{FF2B5EF4-FFF2-40B4-BE49-F238E27FC236}">
                <a16:creationId xmlns:a16="http://schemas.microsoft.com/office/drawing/2014/main" id="{9C8CD0F5-2E24-9091-05B3-515B4E29573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333996" y="2592388"/>
            <a:ext cx="3505196" cy="2132015"/>
          </a:xfrm>
          <a:prstGeom prst="rect">
            <a:avLst/>
          </a:prstGeom>
          <a:noFill/>
          <a:ln cap="flat">
            <a:noFill/>
          </a:ln>
        </p:spPr>
      </p:pic>
      <p:pic>
        <p:nvPicPr>
          <p:cNvPr id="9" name="Εικόνα 2">
            <a:extLst>
              <a:ext uri="{FF2B5EF4-FFF2-40B4-BE49-F238E27FC236}">
                <a16:creationId xmlns:a16="http://schemas.microsoft.com/office/drawing/2014/main" id="{2EB091D1-57B4-DDCA-93A1-CB7ABDE0F6D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333996" y="303215"/>
            <a:ext cx="3505196" cy="2346322"/>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99">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6B795260-CFD2-479E-9B5E-EA3574C206D7}"/>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3" name="Εικόνα 2">
            <a:extLst>
              <a:ext uri="{FF2B5EF4-FFF2-40B4-BE49-F238E27FC236}">
                <a16:creationId xmlns:a16="http://schemas.microsoft.com/office/drawing/2014/main" id="{B0BA2C06-D3F5-E3E3-CEF6-23D2EBAC1BF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028431" y="303215"/>
            <a:ext cx="3810771" cy="6249988"/>
          </a:xfrm>
          <a:prstGeom prst="rect">
            <a:avLst/>
          </a:prstGeom>
          <a:noFill/>
          <a:ln cap="flat">
            <a:noFill/>
          </a:ln>
        </p:spPr>
      </p:pic>
      <p:sp>
        <p:nvSpPr>
          <p:cNvPr id="4" name="Θέση αριθμού διαφάνειας 1">
            <a:extLst>
              <a:ext uri="{FF2B5EF4-FFF2-40B4-BE49-F238E27FC236}">
                <a16:creationId xmlns:a16="http://schemas.microsoft.com/office/drawing/2014/main" id="{D2235C5D-9BFC-CCF6-A599-263E4535F50D}"/>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17AC9F-44FC-0E41-8A14-108C8A0CD86F}" type="slidenum">
              <a:t>17</a:t>
            </a:fld>
            <a:endParaRPr lang="en-US" sz="1000" b="0" i="0" u="none" strike="noStrike" kern="1200" cap="none" spc="0" baseline="0">
              <a:solidFill>
                <a:srgbClr val="898989"/>
              </a:solidFill>
              <a:uFillTx/>
              <a:latin typeface="Calibri" pitchFamily="34"/>
              <a:cs typeface="Arial" pitchFamily="34"/>
            </a:endParaRPr>
          </a:p>
        </p:txBody>
      </p:sp>
      <p:sp>
        <p:nvSpPr>
          <p:cNvPr id="5" name="Rectangle 4">
            <a:extLst>
              <a:ext uri="{FF2B5EF4-FFF2-40B4-BE49-F238E27FC236}">
                <a16:creationId xmlns:a16="http://schemas.microsoft.com/office/drawing/2014/main" id="{BA8675C7-EC2B-3B85-FC27-B90E66E36136}"/>
              </a:ext>
            </a:extLst>
          </p:cNvPr>
          <p:cNvSpPr txBox="1"/>
          <p:nvPr/>
        </p:nvSpPr>
        <p:spPr>
          <a:xfrm>
            <a:off x="1066803" y="2438403"/>
            <a:ext cx="3200400" cy="3882670"/>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10000"/>
              </a:lnSpc>
              <a:spcBef>
                <a:spcPts val="300"/>
              </a:spcBef>
              <a:spcAft>
                <a:spcPts val="60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Η Βιβλιοθήκη του Πανεπιστημίου Κύπρου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στεγάζεται από το Δεκέμβριο του 2018,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στο Κέντρο Πληροφόρησης-Βιβλιοθήκη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«Στέλιος Ιωάννου».</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 Το επιβλητικό κτήριο είναι σχεδιασμένο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από τον διεθνούς φήμης αρχιτέκτονα </a:t>
            </a:r>
            <a:r>
              <a:rPr lang="en-US" sz="1200" b="0" i="0" u="none" strike="noStrike" kern="1200" cap="none" spc="0" baseline="0" dirty="0">
                <a:solidFill>
                  <a:srgbClr val="404040"/>
                </a:solidFill>
                <a:uFillTx/>
                <a:latin typeface="Calibri Light" pitchFamily="34"/>
                <a:cs typeface="Calibri Light" pitchFamily="34"/>
              </a:rPr>
              <a:t>Jean </a:t>
            </a:r>
            <a:r>
              <a:rPr lang="en-GB" sz="1200" b="0" i="0" u="none" strike="noStrike" kern="1200" cap="none" spc="0" baseline="0" dirty="0" err="1">
                <a:solidFill>
                  <a:srgbClr val="404040"/>
                </a:solidFill>
                <a:uFillTx/>
                <a:latin typeface="Calibri Light" pitchFamily="34"/>
                <a:cs typeface="Calibri Light" pitchFamily="34"/>
              </a:rPr>
              <a:t>Nouvel</a:t>
            </a:r>
            <a:r>
              <a:rPr lang="el-GR" sz="1200" b="0" i="0" u="none" strike="noStrike" kern="1200" cap="none" spc="0" baseline="0" dirty="0">
                <a:solidFill>
                  <a:srgbClr val="404040"/>
                </a:solidFill>
                <a:uFillTx/>
                <a:latin typeface="Calibri Light" pitchFamily="34"/>
                <a:cs typeface="Calibri Light" pitchFamily="34"/>
              </a:rPr>
              <a:t>.</a:t>
            </a:r>
          </a:p>
          <a:p>
            <a:pPr marL="0" marR="0" lvl="0" indent="0" defTabSz="914400" rtl="0" fontAlgn="auto" hangingPunct="0">
              <a:lnSpc>
                <a:spcPct val="110000"/>
              </a:lnSpc>
              <a:spcBef>
                <a:spcPts val="300"/>
              </a:spcBef>
              <a:spcAft>
                <a:spcPts val="600"/>
              </a:spcAft>
              <a:buNone/>
              <a:tabLst>
                <a:tab pos="-20116800" algn="l"/>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Η συλλογή της περιλαμβάνει:</a:t>
            </a:r>
          </a:p>
          <a:p>
            <a:pPr marL="171450" marR="0" lvl="0" indent="-171450" defTabSz="914400" rtl="0" fontAlgn="auto" hangingPunct="0">
              <a:lnSpc>
                <a:spcPct val="100000"/>
              </a:lnSpc>
              <a:spcBef>
                <a:spcPts val="0"/>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Πέραν των 625.000 τόμων βιβλίων και περιοδικών</a:t>
            </a:r>
          </a:p>
          <a:p>
            <a:pPr marL="171450" marR="0" lvl="0" indent="-171450" defTabSz="914400" rtl="0" fontAlgn="auto" hangingPunct="0">
              <a:lnSpc>
                <a:spcPct val="100000"/>
              </a:lnSpc>
              <a:spcBef>
                <a:spcPts val="0"/>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Πέραν των 600.000 συνδρομών σε τίτλους ηλεκτρονικών βιβλίων</a:t>
            </a:r>
          </a:p>
          <a:p>
            <a:pPr marL="171450" marR="0" lvl="0" indent="-171450" defTabSz="914400" rtl="0" fontAlgn="auto" hangingPunct="0">
              <a:lnSpc>
                <a:spcPct val="100000"/>
              </a:lnSpc>
              <a:spcBef>
                <a:spcPts val="0"/>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Πέραν των των 30.000 τίτλων ηλεκτρονικών περιοδικών</a:t>
            </a:r>
          </a:p>
          <a:p>
            <a:pPr marL="171450" marR="0" lvl="0" indent="-171450" defTabSz="914400" rtl="0" fontAlgn="auto" hangingPunct="0">
              <a:lnSpc>
                <a:spcPct val="100000"/>
              </a:lnSpc>
              <a:spcBef>
                <a:spcPts val="0"/>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Εκατομμύρια άρθρα περιοδικών σε ηλεκτρονική μορφή</a:t>
            </a:r>
          </a:p>
          <a:p>
            <a:pPr marL="171450" marR="0" lvl="0" indent="-171450" defTabSz="914400" rtl="0" fontAlgn="auto" hangingPunct="0">
              <a:lnSpc>
                <a:spcPct val="100000"/>
              </a:lnSpc>
              <a:spcBef>
                <a:spcPts val="0"/>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Πέραν των 190 ηλεκτρονικών βάσεων δεδομένων</a:t>
            </a:r>
          </a:p>
          <a:p>
            <a:pPr marL="342900" marR="0" lvl="0" indent="-342900" defTabSz="914400" rtl="0" fontAlgn="auto" hangingPunct="0">
              <a:lnSpc>
                <a:spcPct val="100000"/>
              </a:lnSpc>
              <a:spcBef>
                <a:spcPts val="0"/>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endParaRPr lang="el-GR" sz="1050" b="0" i="0" u="none" strike="noStrike" kern="1200" cap="none" spc="0" baseline="0" dirty="0">
              <a:solidFill>
                <a:srgbClr val="404040"/>
              </a:solidFill>
              <a:uFillTx/>
              <a:latin typeface="Calibri" pitchFamily="34"/>
              <a:cs typeface="Calibri" pitchFamily="34"/>
            </a:endParaRPr>
          </a:p>
        </p:txBody>
      </p:sp>
      <p:sp>
        <p:nvSpPr>
          <p:cNvPr id="6" name="TextBox 7">
            <a:extLst>
              <a:ext uri="{FF2B5EF4-FFF2-40B4-BE49-F238E27FC236}">
                <a16:creationId xmlns:a16="http://schemas.microsoft.com/office/drawing/2014/main" id="{B399C176-7A50-B268-681A-4F7BD5261609}"/>
              </a:ext>
            </a:extLst>
          </p:cNvPr>
          <p:cNvSpPr txBox="1"/>
          <p:nvPr/>
        </p:nvSpPr>
        <p:spPr>
          <a:xfrm>
            <a:off x="1066803" y="1447796"/>
            <a:ext cx="5181603" cy="73866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Η Βιβλιοθήκη του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Πανεπιστημίου Κύπρου</a:t>
            </a:r>
            <a:endParaRPr lang="en-US" sz="2400" b="0" i="0" u="none" strike="noStrike" kern="1200" cap="none" spc="0" baseline="0">
              <a:solidFill>
                <a:srgbClr val="404040"/>
              </a:solidFill>
              <a:uFillTx/>
              <a:latin typeface="Calibri Light" pitchFamily="34"/>
              <a:cs typeface="Calibri Light" pitchFamily="34"/>
            </a:endParaRPr>
          </a:p>
        </p:txBody>
      </p:sp>
      <p:pic>
        <p:nvPicPr>
          <p:cNvPr id="7" name="Εικόνα 8">
            <a:extLst>
              <a:ext uri="{FF2B5EF4-FFF2-40B4-BE49-F238E27FC236}">
                <a16:creationId xmlns:a16="http://schemas.microsoft.com/office/drawing/2014/main" id="{59F4ED30-13DC-8429-08CC-B1EC806FA0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815" y="536926"/>
            <a:ext cx="1645490" cy="528285"/>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78">
    <p:spTree>
      <p:nvGrpSpPr>
        <p:cNvPr id="1" name=""/>
        <p:cNvGrpSpPr/>
        <p:nvPr/>
      </p:nvGrpSpPr>
      <p:grpSpPr>
        <a:xfrm>
          <a:off x="0" y="0"/>
          <a:ext cx="0" cy="0"/>
          <a:chOff x="0" y="0"/>
          <a:chExt cx="0" cy="0"/>
        </a:xfrm>
      </p:grpSpPr>
      <p:sp>
        <p:nvSpPr>
          <p:cNvPr id="2" name="Ορθογώνιο 4">
            <a:extLst>
              <a:ext uri="{FF2B5EF4-FFF2-40B4-BE49-F238E27FC236}">
                <a16:creationId xmlns:a16="http://schemas.microsoft.com/office/drawing/2014/main" id="{33CEB7AE-D5DC-91CE-B3E0-380E388833C8}"/>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 name="Θέση αριθμού διαφάνειας 1">
            <a:extLst>
              <a:ext uri="{FF2B5EF4-FFF2-40B4-BE49-F238E27FC236}">
                <a16:creationId xmlns:a16="http://schemas.microsoft.com/office/drawing/2014/main" id="{117E096B-B3F7-77F2-5E48-D102F6EA7912}"/>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139A521-B4DC-7744-84F6-1E464A201BD0}" type="slidenum">
              <a:t>18</a:t>
            </a:fld>
            <a:endParaRPr lang="en-US" sz="1000" b="0" i="0" u="none" strike="noStrike" kern="1200" cap="none" spc="0" baseline="0">
              <a:solidFill>
                <a:srgbClr val="898989"/>
              </a:solidFill>
              <a:uFillTx/>
              <a:latin typeface="Calibri" pitchFamily="34"/>
              <a:cs typeface="Arial" pitchFamily="34"/>
            </a:endParaRPr>
          </a:p>
        </p:txBody>
      </p:sp>
      <p:pic>
        <p:nvPicPr>
          <p:cNvPr id="4" name="Εικόνα 3">
            <a:extLst>
              <a:ext uri="{FF2B5EF4-FFF2-40B4-BE49-F238E27FC236}">
                <a16:creationId xmlns:a16="http://schemas.microsoft.com/office/drawing/2014/main" id="{3157D8BC-BB92-35B0-4361-49E35587AFC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pic>
        <p:nvPicPr>
          <p:cNvPr id="5" name="Εικόνα 12">
            <a:extLst>
              <a:ext uri="{FF2B5EF4-FFF2-40B4-BE49-F238E27FC236}">
                <a16:creationId xmlns:a16="http://schemas.microsoft.com/office/drawing/2014/main" id="{CD15622E-523A-888F-3DEF-BD21A1E37E5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028431" y="2253557"/>
            <a:ext cx="2051072" cy="1379317"/>
          </a:xfrm>
          <a:prstGeom prst="rect">
            <a:avLst/>
          </a:prstGeom>
          <a:noFill/>
          <a:ln cap="flat">
            <a:noFill/>
          </a:ln>
        </p:spPr>
      </p:pic>
      <p:pic>
        <p:nvPicPr>
          <p:cNvPr id="6" name="Εικόνα 22">
            <a:extLst>
              <a:ext uri="{FF2B5EF4-FFF2-40B4-BE49-F238E27FC236}">
                <a16:creationId xmlns:a16="http://schemas.microsoft.com/office/drawing/2014/main" id="{55C1390E-C2E2-B13F-88FC-A2C0A31F1E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90314" y="2253557"/>
            <a:ext cx="1948888" cy="2598514"/>
          </a:xfrm>
          <a:prstGeom prst="rect">
            <a:avLst/>
          </a:prstGeom>
          <a:noFill/>
          <a:ln cap="flat">
            <a:noFill/>
          </a:ln>
        </p:spPr>
      </p:pic>
      <p:pic>
        <p:nvPicPr>
          <p:cNvPr id="7" name="Εικόνα 14">
            <a:extLst>
              <a:ext uri="{FF2B5EF4-FFF2-40B4-BE49-F238E27FC236}">
                <a16:creationId xmlns:a16="http://schemas.microsoft.com/office/drawing/2014/main" id="{F94715D4-70A6-7403-5775-198EA16B1E5A}"/>
              </a:ext>
            </a:extLst>
          </p:cNvPr>
          <p:cNvPicPr>
            <a:picLocks noChangeAspect="1"/>
          </p:cNvPicPr>
          <p:nvPr/>
        </p:nvPicPr>
        <p:blipFill>
          <a:blip r:embed="rId6" cstate="email">
            <a:extLst>
              <a:ext uri="{28A0092B-C50C-407E-A947-70E740481C1C}">
                <a14:useLocalDpi xmlns:a14="http://schemas.microsoft.com/office/drawing/2010/main"/>
              </a:ext>
            </a:extLst>
          </a:blip>
          <a:srcRect b="-575"/>
          <a:stretch>
            <a:fillRect/>
          </a:stretch>
        </p:blipFill>
        <p:spPr>
          <a:xfrm>
            <a:off x="5028431" y="3632874"/>
            <a:ext cx="1861882" cy="1243922"/>
          </a:xfrm>
          <a:prstGeom prst="rect">
            <a:avLst/>
          </a:prstGeom>
          <a:noFill/>
          <a:ln cap="flat">
            <a:noFill/>
          </a:ln>
        </p:spPr>
      </p:pic>
      <p:pic>
        <p:nvPicPr>
          <p:cNvPr id="8" name="Εικόνα 24">
            <a:extLst>
              <a:ext uri="{FF2B5EF4-FFF2-40B4-BE49-F238E27FC236}">
                <a16:creationId xmlns:a16="http://schemas.microsoft.com/office/drawing/2014/main" id="{547ED0F1-6BD8-C742-C2EC-4FB59FED048D}"/>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028431" y="4724403"/>
            <a:ext cx="3810761" cy="1827547"/>
          </a:xfrm>
          <a:prstGeom prst="rect">
            <a:avLst/>
          </a:prstGeom>
          <a:noFill/>
          <a:ln cap="flat">
            <a:noFill/>
          </a:ln>
        </p:spPr>
      </p:pic>
      <p:sp>
        <p:nvSpPr>
          <p:cNvPr id="9" name="Rectangle 4">
            <a:extLst>
              <a:ext uri="{FF2B5EF4-FFF2-40B4-BE49-F238E27FC236}">
                <a16:creationId xmlns:a16="http://schemas.microsoft.com/office/drawing/2014/main" id="{EE5A34E8-DA84-3821-0F36-DCA8FD1D6F28}"/>
              </a:ext>
            </a:extLst>
          </p:cNvPr>
          <p:cNvSpPr txBox="1"/>
          <p:nvPr/>
        </p:nvSpPr>
        <p:spPr>
          <a:xfrm>
            <a:off x="1066803" y="1524003"/>
            <a:ext cx="3733796" cy="5015401"/>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Δράσεις Βιβλιοθήκης Πανεπιστημίου Κύπρου</a:t>
            </a:r>
          </a:p>
          <a:p>
            <a:pPr marL="171450" marR="0" lvl="0" indent="-171450" defTabSz="914400" rtl="0" fontAlgn="auto" hangingPunct="0">
              <a:lnSpc>
                <a:spcPct val="107000"/>
              </a:lnSpc>
              <a:spcBef>
                <a:spcPts val="300"/>
              </a:spcBef>
              <a:spcAft>
                <a:spcPts val="80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συμμετοχή σε διεθνή επαγγελματικά δίκτυα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a:t>
            </a:r>
            <a:r>
              <a:rPr lang="en-US" sz="1200" b="0" i="0" u="none" strike="noStrike" kern="1200" cap="none" spc="0" baseline="0" dirty="0">
                <a:solidFill>
                  <a:srgbClr val="404040"/>
                </a:solidFill>
                <a:uFillTx/>
                <a:latin typeface="Calibri Light" pitchFamily="34"/>
                <a:cs typeface="Calibri Light" pitchFamily="34"/>
              </a:rPr>
              <a:t>UBER</a:t>
            </a:r>
            <a:r>
              <a:rPr lang="el-GR" sz="1200" b="0" i="0" u="none" strike="noStrike" kern="1200" cap="none" spc="0" baseline="0" dirty="0">
                <a:solidFill>
                  <a:srgbClr val="404040"/>
                </a:solidFill>
                <a:uFillTx/>
                <a:latin typeface="Calibri Light" pitchFamily="34"/>
                <a:cs typeface="Calibri Light" pitchFamily="34"/>
              </a:rPr>
              <a:t>, </a:t>
            </a:r>
            <a:r>
              <a:rPr lang="en-US" sz="1200" b="0" i="0" u="none" strike="noStrike" kern="1200" cap="none" spc="0" baseline="0" dirty="0">
                <a:solidFill>
                  <a:srgbClr val="404040"/>
                </a:solidFill>
                <a:uFillTx/>
                <a:latin typeface="Calibri Light" pitchFamily="34"/>
                <a:cs typeface="Calibri Light" pitchFamily="34"/>
              </a:rPr>
              <a:t>IFLA</a:t>
            </a:r>
            <a:r>
              <a:rPr lang="el-GR" sz="1200" b="0" i="0" u="none" strike="noStrike" kern="1200" cap="none" spc="0" baseline="0" dirty="0">
                <a:solidFill>
                  <a:srgbClr val="404040"/>
                </a:solidFill>
                <a:uFillTx/>
                <a:latin typeface="Calibri Light" pitchFamily="34"/>
                <a:cs typeface="Calibri Light" pitchFamily="34"/>
              </a:rPr>
              <a:t>, </a:t>
            </a:r>
            <a:r>
              <a:rPr lang="en-US" sz="1200" b="0" i="0" u="none" strike="noStrike" kern="1200" cap="none" spc="0" baseline="0" dirty="0">
                <a:solidFill>
                  <a:srgbClr val="404040"/>
                </a:solidFill>
                <a:uFillTx/>
                <a:latin typeface="Calibri Light" pitchFamily="34"/>
                <a:cs typeface="Calibri Light" pitchFamily="34"/>
              </a:rPr>
              <a:t>YERUN</a:t>
            </a:r>
            <a:r>
              <a:rPr lang="el-GR" sz="1200" b="0" i="0" u="none" strike="noStrike" kern="1200" cap="none" spc="0" baseline="0" dirty="0">
                <a:solidFill>
                  <a:srgbClr val="404040"/>
                </a:solidFill>
                <a:uFillTx/>
                <a:latin typeface="Calibri Light" pitchFamily="34"/>
                <a:cs typeface="Calibri Light" pitchFamily="34"/>
              </a:rPr>
              <a:t>) </a:t>
            </a:r>
          </a:p>
          <a:p>
            <a:pPr marL="171450" marR="0" lvl="0" indent="-171450" defTabSz="914400" rtl="0" fontAlgn="auto" hangingPunct="0">
              <a:lnSpc>
                <a:spcPct val="107000"/>
              </a:lnSpc>
              <a:spcBef>
                <a:spcPts val="300"/>
              </a:spcBef>
              <a:spcAft>
                <a:spcPts val="80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συμμετοχή σε ευρωπαϊκά ερευνητικά προγράμματα (</a:t>
            </a:r>
            <a:r>
              <a:rPr lang="en-GB" sz="1200" b="0" i="0" u="none" strike="noStrike" kern="1200" cap="none" spc="0" baseline="0" dirty="0" err="1">
                <a:solidFill>
                  <a:srgbClr val="404040"/>
                </a:solidFill>
                <a:uFillTx/>
                <a:latin typeface="Calibri Light" pitchFamily="34"/>
                <a:cs typeface="Calibri Light" pitchFamily="34"/>
              </a:rPr>
              <a:t>OpenAIRE</a:t>
            </a:r>
            <a:r>
              <a:rPr lang="el-GR" sz="1200" b="0" i="0" u="none" strike="noStrike" kern="1200" cap="none" spc="0" baseline="0" dirty="0">
                <a:solidFill>
                  <a:srgbClr val="404040"/>
                </a:solidFill>
                <a:uFillTx/>
                <a:latin typeface="Calibri Light" pitchFamily="34"/>
                <a:cs typeface="Calibri Light" pitchFamily="34"/>
              </a:rPr>
              <a:t>, </a:t>
            </a:r>
            <a:r>
              <a:rPr lang="en-GB" sz="1200" b="0" i="0" u="none" strike="noStrike" kern="1200" cap="none" spc="0" baseline="0" dirty="0">
                <a:solidFill>
                  <a:srgbClr val="404040"/>
                </a:solidFill>
                <a:uFillTx/>
                <a:latin typeface="Calibri Light" pitchFamily="34"/>
                <a:cs typeface="Calibri Light" pitchFamily="34"/>
              </a:rPr>
              <a:t>PASTEUR</a:t>
            </a:r>
            <a:r>
              <a:rPr lang="el-GR" sz="1200" b="0" i="0" u="none" strike="noStrike" kern="1200" cap="none" spc="0" baseline="0" dirty="0">
                <a:solidFill>
                  <a:srgbClr val="404040"/>
                </a:solidFill>
                <a:uFillTx/>
                <a:latin typeface="Calibri Light" pitchFamily="34"/>
                <a:cs typeface="Calibri Light" pitchFamily="34"/>
              </a:rPr>
              <a:t>4</a:t>
            </a:r>
            <a:r>
              <a:rPr lang="en-GB" sz="1200" b="0" i="0" u="none" strike="noStrike" kern="1200" cap="none" spc="0" baseline="0" dirty="0">
                <a:solidFill>
                  <a:srgbClr val="404040"/>
                </a:solidFill>
                <a:uFillTx/>
                <a:latin typeface="Calibri Light" pitchFamily="34"/>
                <a:cs typeface="Calibri Light" pitchFamily="34"/>
              </a:rPr>
              <a:t>OA</a:t>
            </a:r>
            <a:r>
              <a:rPr lang="el-GR" sz="1200" b="0" i="0" u="none" strike="noStrike" kern="1200" cap="none" spc="0" baseline="0" dirty="0">
                <a:solidFill>
                  <a:srgbClr val="404040"/>
                </a:solidFill>
                <a:uFillTx/>
                <a:latin typeface="Calibri Light" pitchFamily="34"/>
                <a:cs typeface="Calibri Light" pitchFamily="34"/>
              </a:rPr>
              <a:t>, </a:t>
            </a:r>
            <a:r>
              <a:rPr lang="en-GB" sz="1200" b="0" i="0" u="none" strike="noStrike" kern="1200" cap="none" spc="0" baseline="0" dirty="0">
                <a:solidFill>
                  <a:srgbClr val="404040"/>
                </a:solidFill>
                <a:uFillTx/>
                <a:latin typeface="Calibri Light" pitchFamily="34"/>
                <a:cs typeface="Calibri Light" pitchFamily="34"/>
              </a:rPr>
              <a:t>FOSTER</a:t>
            </a:r>
            <a:r>
              <a:rPr lang="el-GR" sz="1200" b="0" i="0" u="none" strike="noStrike" kern="1200" cap="none" spc="0" baseline="0" dirty="0">
                <a:solidFill>
                  <a:srgbClr val="404040"/>
                </a:solidFill>
                <a:uFillTx/>
                <a:latin typeface="Calibri Light" pitchFamily="34"/>
                <a:cs typeface="Calibri Light" pitchFamily="34"/>
              </a:rPr>
              <a:t>, </a:t>
            </a:r>
            <a:r>
              <a:rPr lang="en-GB" sz="1200" b="0" i="0" u="none" strike="noStrike" kern="1200" cap="none" spc="0" baseline="0" dirty="0">
                <a:solidFill>
                  <a:srgbClr val="404040"/>
                </a:solidFill>
                <a:uFillTx/>
                <a:latin typeface="Calibri Light" pitchFamily="34"/>
                <a:cs typeface="Calibri Light" pitchFamily="34"/>
              </a:rPr>
              <a:t>NI</a:t>
            </a:r>
            <a:r>
              <a:rPr lang="el-GR" sz="1200" b="0" i="0" u="none" strike="noStrike" kern="1200" cap="none" spc="0" baseline="0" dirty="0">
                <a:solidFill>
                  <a:srgbClr val="404040"/>
                </a:solidFill>
                <a:uFillTx/>
                <a:latin typeface="Calibri Light" pitchFamily="34"/>
                <a:cs typeface="Calibri Light" pitchFamily="34"/>
              </a:rPr>
              <a:t>40</a:t>
            </a:r>
            <a:r>
              <a:rPr lang="en-GB" sz="1200" b="0" i="0" u="none" strike="noStrike" kern="1200" cap="none" spc="0" baseline="0" dirty="0">
                <a:solidFill>
                  <a:srgbClr val="404040"/>
                </a:solidFill>
                <a:uFillTx/>
                <a:latin typeface="Calibri Light" pitchFamily="34"/>
                <a:cs typeface="Calibri Light" pitchFamily="34"/>
              </a:rPr>
              <a:t>S</a:t>
            </a:r>
            <a:r>
              <a:rPr lang="el-GR" sz="1200" b="0" i="0" u="none" strike="noStrike" kern="1200" cap="none" spc="0" baseline="0" dirty="0">
                <a:solidFill>
                  <a:srgbClr val="404040"/>
                </a:solidFill>
                <a:uFillTx/>
                <a:latin typeface="Calibri Light" pitchFamily="34"/>
                <a:cs typeface="Calibri Light" pitchFamily="34"/>
              </a:rPr>
              <a:t>-</a:t>
            </a:r>
            <a:r>
              <a:rPr lang="en-GB" sz="1200" b="0" i="0" u="none" strike="noStrike" kern="1200" cap="none" spc="0" baseline="0" dirty="0">
                <a:solidFill>
                  <a:srgbClr val="404040"/>
                </a:solidFill>
                <a:uFillTx/>
                <a:latin typeface="Calibri Light" pitchFamily="34"/>
                <a:cs typeface="Calibri Light" pitchFamily="34"/>
              </a:rPr>
              <a:t>Europe</a:t>
            </a:r>
            <a:r>
              <a:rPr lang="el-GR" sz="1200" b="0" i="0" u="none" strike="noStrike" kern="1200" cap="none" spc="0" baseline="0" dirty="0">
                <a:solidFill>
                  <a:srgbClr val="404040"/>
                </a:solidFill>
                <a:uFillTx/>
                <a:latin typeface="Calibri Light" pitchFamily="34"/>
                <a:cs typeface="Calibri Light" pitchFamily="34"/>
              </a:rPr>
              <a:t>, </a:t>
            </a:r>
            <a:r>
              <a:rPr lang="en-GB" sz="1200" b="0" i="0" u="none" strike="noStrike" kern="1200" cap="none" spc="0" baseline="0" dirty="0" err="1">
                <a:solidFill>
                  <a:srgbClr val="404040"/>
                </a:solidFill>
                <a:uFillTx/>
                <a:latin typeface="Calibri Light" pitchFamily="34"/>
                <a:cs typeface="Calibri Light" pitchFamily="34"/>
              </a:rPr>
              <a:t>Yufering</a:t>
            </a:r>
            <a:r>
              <a:rPr lang="el-GR" sz="1200" b="0" i="0" u="none" strike="noStrike" kern="1200" cap="none" spc="0" baseline="0" dirty="0">
                <a:solidFill>
                  <a:srgbClr val="404040"/>
                </a:solidFill>
                <a:uFillTx/>
                <a:latin typeface="Calibri Light" pitchFamily="34"/>
                <a:cs typeface="Calibri Light" pitchFamily="34"/>
              </a:rPr>
              <a:t>, </a:t>
            </a:r>
            <a:r>
              <a:rPr lang="en-GB" sz="1200" b="0" i="0" u="none" strike="noStrike" kern="1200" cap="none" spc="0" baseline="0" dirty="0">
                <a:solidFill>
                  <a:srgbClr val="404040"/>
                </a:solidFill>
                <a:uFillTx/>
                <a:latin typeface="Calibri Light" pitchFamily="34"/>
                <a:cs typeface="Calibri Light" pitchFamily="34"/>
              </a:rPr>
              <a:t>DIOSI</a:t>
            </a:r>
            <a:r>
              <a:rPr lang="el-GR" sz="1200" b="0" i="0" u="none" strike="noStrike" kern="1200" cap="none" spc="0" baseline="0" dirty="0">
                <a:solidFill>
                  <a:srgbClr val="404040"/>
                </a:solidFill>
                <a:uFillTx/>
                <a:latin typeface="Calibri Light" pitchFamily="34"/>
                <a:cs typeface="Calibri Light" pitchFamily="34"/>
              </a:rPr>
              <a:t>, </a:t>
            </a:r>
            <a:r>
              <a:rPr lang="en-GB" sz="1200" b="0" i="0" u="none" strike="noStrike" kern="1200" cap="none" spc="0" baseline="0" dirty="0" err="1">
                <a:solidFill>
                  <a:srgbClr val="404040"/>
                </a:solidFill>
                <a:uFillTx/>
                <a:latin typeface="Calibri Light" pitchFamily="34"/>
                <a:cs typeface="Calibri Light" pitchFamily="34"/>
              </a:rPr>
              <a:t>CeOS_SE</a:t>
            </a:r>
            <a:r>
              <a:rPr lang="en-GB" sz="1200" b="0" i="0" u="none" strike="noStrike" kern="1200" cap="none" spc="0" baseline="0" dirty="0">
                <a:solidFill>
                  <a:srgbClr val="404040"/>
                </a:solidFill>
                <a:uFillTx/>
                <a:latin typeface="Calibri Light" pitchFamily="34"/>
                <a:cs typeface="Calibri Light" pitchFamily="34"/>
              </a:rPr>
              <a:t> </a:t>
            </a:r>
            <a:r>
              <a:rPr lang="el-GR" sz="1200" b="0" i="0" u="none" strike="noStrike" kern="1200" cap="none" spc="0" baseline="0" dirty="0">
                <a:solidFill>
                  <a:srgbClr val="404040"/>
                </a:solidFill>
                <a:uFillTx/>
                <a:latin typeface="Calibri Light" pitchFamily="34"/>
                <a:cs typeface="Calibri Light" pitchFamily="34"/>
              </a:rPr>
              <a:t>κ.ά.) </a:t>
            </a:r>
          </a:p>
          <a:p>
            <a:pPr marL="171450" marR="0" lvl="0" indent="-171450" defTabSz="914400" rtl="0" fontAlgn="auto" hangingPunct="0">
              <a:lnSpc>
                <a:spcPct val="107000"/>
              </a:lnSpc>
              <a:spcBef>
                <a:spcPts val="300"/>
              </a:spcBef>
              <a:spcAft>
                <a:spcPts val="80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λειτουργία ως το μοναδικό Εθνικό Γραφείο Ανοικτής Πρόσβασης </a:t>
            </a:r>
            <a:r>
              <a:rPr lang="en-GB" sz="1200" b="0" i="0" u="none" strike="noStrike" kern="1200" cap="none" spc="0" baseline="0" dirty="0" err="1">
                <a:solidFill>
                  <a:srgbClr val="404040"/>
                </a:solidFill>
                <a:uFillTx/>
                <a:latin typeface="Calibri Light" pitchFamily="34"/>
                <a:cs typeface="Calibri Light" pitchFamily="34"/>
              </a:rPr>
              <a:t>OpenAIRE</a:t>
            </a:r>
            <a:r>
              <a:rPr lang="el-GR" sz="1200" b="0" i="0" u="none" strike="noStrike" kern="1200" cap="none" spc="0" baseline="0" dirty="0">
                <a:solidFill>
                  <a:srgbClr val="404040"/>
                </a:solidFill>
                <a:uFillTx/>
                <a:latin typeface="Calibri Light" pitchFamily="34"/>
                <a:cs typeface="Calibri Light" pitchFamily="34"/>
              </a:rPr>
              <a:t> στην Κύπρο</a:t>
            </a:r>
          </a:p>
          <a:p>
            <a:pPr marL="171450" marR="0" lvl="0" indent="-171450" defTabSz="914400" rtl="0" fontAlgn="auto" hangingPunct="0">
              <a:lnSpc>
                <a:spcPct val="107000"/>
              </a:lnSpc>
              <a:spcBef>
                <a:spcPts val="300"/>
              </a:spcBef>
              <a:spcAft>
                <a:spcPts val="80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συμμετοχή στην Κοινοπραξία Κυπριακών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Βιβλιοθηκών (</a:t>
            </a:r>
            <a:r>
              <a:rPr lang="el-GR" sz="1200" b="0" i="0" u="none" strike="noStrike" kern="1200" cap="none" spc="0" baseline="0" dirty="0" err="1">
                <a:solidFill>
                  <a:srgbClr val="404040"/>
                </a:solidFill>
                <a:uFillTx/>
                <a:latin typeface="Calibri Light" pitchFamily="34"/>
                <a:cs typeface="Calibri Light" pitchFamily="34"/>
              </a:rPr>
              <a:t>ΚΚυΒ</a:t>
            </a:r>
            <a:r>
              <a:rPr lang="el-GR" sz="1200" b="0" i="0" u="none" strike="noStrike" kern="1200" cap="none" spc="0" baseline="0" dirty="0">
                <a:solidFill>
                  <a:srgbClr val="404040"/>
                </a:solidFill>
                <a:uFillTx/>
                <a:latin typeface="Calibri Light" pitchFamily="34"/>
                <a:cs typeface="Calibri Light" pitchFamily="34"/>
              </a:rPr>
              <a:t>)</a:t>
            </a:r>
          </a:p>
          <a:p>
            <a:pPr marL="171450" marR="0" lvl="0" indent="-171450" defTabSz="914400" rtl="0" fontAlgn="auto" hangingPunct="0">
              <a:lnSpc>
                <a:spcPct val="107000"/>
              </a:lnSpc>
              <a:spcBef>
                <a:spcPts val="300"/>
              </a:spcBef>
              <a:spcAft>
                <a:spcPts val="80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υποστήριξη φοιτητών/τριών με </a:t>
            </a:r>
            <a:r>
              <a:rPr lang="el-GR" sz="1200" b="0" i="0" u="none" strike="noStrike" kern="1200" cap="none" spc="0" baseline="0" dirty="0" err="1">
                <a:solidFill>
                  <a:srgbClr val="404040"/>
                </a:solidFill>
                <a:uFillTx/>
                <a:latin typeface="Calibri Light" pitchFamily="34"/>
                <a:cs typeface="Calibri Light" pitchFamily="34"/>
              </a:rPr>
              <a:t>εντυποαναπηρία</a:t>
            </a:r>
            <a:r>
              <a:rPr lang="el-GR" sz="1200" b="0" i="0" u="none" strike="noStrike" kern="1200" cap="none" spc="0" baseline="0" dirty="0">
                <a:solidFill>
                  <a:srgbClr val="404040"/>
                </a:solidFill>
                <a:uFillTx/>
                <a:latin typeface="Calibri Light" pitchFamily="34"/>
                <a:cs typeface="Calibri Light" pitchFamily="34"/>
              </a:rPr>
              <a:t>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προς κάλυψη των αναγκών τους σε διδακτικό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και ερευνητικό υλικό</a:t>
            </a:r>
          </a:p>
        </p:txBody>
      </p:sp>
      <p:pic>
        <p:nvPicPr>
          <p:cNvPr id="10" name="Εικόνα 1">
            <a:extLst>
              <a:ext uri="{FF2B5EF4-FFF2-40B4-BE49-F238E27FC236}">
                <a16:creationId xmlns:a16="http://schemas.microsoft.com/office/drawing/2014/main" id="{114CD45A-53FF-DDB1-98BA-9F3575B6257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028431" y="285750"/>
            <a:ext cx="3810771" cy="2060234"/>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F400229C-50F7-B054-7FA6-627184C7B389}"/>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0" compatLnSpc="1">
            <a:noAutofit/>
          </a:bodyPr>
          <a:lstStyle/>
          <a:p>
            <a:pPr marL="630241" marR="0" lvl="0" indent="11109"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el-GR" sz="1300" b="0" i="0" u="none" strike="noStrike" kern="0" cap="none" spc="0" baseline="0">
              <a:solidFill>
                <a:srgbClr val="000000"/>
              </a:solidFill>
              <a:uFillTx/>
              <a:latin typeface="Calibri Light" pitchFamily="34"/>
              <a:cs typeface="Calibri Light" pitchFamily="34"/>
            </a:endParaRPr>
          </a:p>
        </p:txBody>
      </p:sp>
      <p:sp>
        <p:nvSpPr>
          <p:cNvPr id="3" name="Θέση αριθμού διαφάνειας 1">
            <a:extLst>
              <a:ext uri="{FF2B5EF4-FFF2-40B4-BE49-F238E27FC236}">
                <a16:creationId xmlns:a16="http://schemas.microsoft.com/office/drawing/2014/main" id="{346AB7FC-1B1D-2995-D90C-7A4891283E24}"/>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C3C414-E9CE-D044-9583-CF1ACB827E7A}" type="slidenum">
              <a:t>19</a:t>
            </a:fld>
            <a:endParaRPr lang="en-US" sz="1000" b="0" i="0" u="none" strike="noStrike" kern="1200" cap="none" spc="0" baseline="0">
              <a:solidFill>
                <a:srgbClr val="898989"/>
              </a:solidFill>
              <a:uFillTx/>
              <a:latin typeface="Calibri" pitchFamily="34"/>
              <a:cs typeface="Arial" pitchFamily="34"/>
            </a:endParaRPr>
          </a:p>
        </p:txBody>
      </p:sp>
      <p:pic>
        <p:nvPicPr>
          <p:cNvPr id="4" name="Εικόνα 3">
            <a:extLst>
              <a:ext uri="{FF2B5EF4-FFF2-40B4-BE49-F238E27FC236}">
                <a16:creationId xmlns:a16="http://schemas.microsoft.com/office/drawing/2014/main" id="{CD1AAC77-268C-4F6D-514C-6159CA936A6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TextBox 9">
            <a:extLst>
              <a:ext uri="{FF2B5EF4-FFF2-40B4-BE49-F238E27FC236}">
                <a16:creationId xmlns:a16="http://schemas.microsoft.com/office/drawing/2014/main" id="{F6509FC9-57CE-18BC-6C81-1C7B496BC76B}"/>
              </a:ext>
            </a:extLst>
          </p:cNvPr>
          <p:cNvSpPr txBox="1"/>
          <p:nvPr/>
        </p:nvSpPr>
        <p:spPr>
          <a:xfrm>
            <a:off x="1066803" y="1447796"/>
            <a:ext cx="6553203"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Απόφοιτοι</a:t>
            </a:r>
            <a:endParaRPr lang="en-US" sz="2400" b="0" i="0" u="none" strike="noStrike" kern="1200" cap="none" spc="0" baseline="0">
              <a:solidFill>
                <a:srgbClr val="404040"/>
              </a:solidFill>
              <a:uFillTx/>
              <a:latin typeface="Calibri Light" pitchFamily="34"/>
              <a:cs typeface="Calibri Light" pitchFamily="34"/>
            </a:endParaRPr>
          </a:p>
        </p:txBody>
      </p:sp>
      <p:sp>
        <p:nvSpPr>
          <p:cNvPr id="6" name="Rectangle 4">
            <a:extLst>
              <a:ext uri="{FF2B5EF4-FFF2-40B4-BE49-F238E27FC236}">
                <a16:creationId xmlns:a16="http://schemas.microsoft.com/office/drawing/2014/main" id="{1318205D-0093-B5BE-F469-9B54EB1E794E}"/>
              </a:ext>
            </a:extLst>
          </p:cNvPr>
          <p:cNvSpPr txBox="1"/>
          <p:nvPr/>
        </p:nvSpPr>
        <p:spPr>
          <a:xfrm>
            <a:off x="1066803" y="1952481"/>
            <a:ext cx="4495803" cy="1715853"/>
          </a:xfrm>
          <a:prstGeom prst="rect">
            <a:avLst/>
          </a:prstGeom>
          <a:noFill/>
          <a:ln cap="flat">
            <a:noFill/>
          </a:ln>
        </p:spPr>
        <p:txBody>
          <a:bodyPr vert="horz" wrap="square" lIns="0" tIns="0" rIns="0" bIns="0" anchor="t" anchorCtr="0" compatLnSpc="1">
            <a:spAutoFit/>
          </a:bodyPr>
          <a:lstStyle/>
          <a:p>
            <a:pPr marL="0" marR="0" lvl="0" indent="0" defTabSz="914400" rtl="0" fontAlgn="auto" hangingPunct="0">
              <a:lnSpc>
                <a:spcPct val="100000"/>
              </a:lnSpc>
              <a:spcBef>
                <a:spcPts val="91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Οι απόφοιτοι αποτελούν κομμάτι της ιστορίας του Π.Κ., καθώς και τη μεγαλύτερη συνιστώσα της πανεπιστημιακής μας κοινότητας. Μέσω των αποφοίτων του, το Π.Κ. συνεισφέρει καταρτισμένο ανθρώπινο δυναμικό, «εμβολιάζοντας» την κοινωνία με ενεργούς πολίτες. Οι ίδιοι/</a:t>
            </a:r>
            <a:r>
              <a:rPr lang="el-GR" sz="1300" b="0" i="0" u="none" strike="noStrike" kern="1200" cap="none" spc="0" baseline="0" dirty="0" err="1">
                <a:solidFill>
                  <a:srgbClr val="404040"/>
                </a:solidFill>
                <a:uFillTx/>
                <a:latin typeface="Calibri Light" pitchFamily="34"/>
                <a:cs typeface="Calibri Light" pitchFamily="34"/>
              </a:rPr>
              <a:t>ες</a:t>
            </a:r>
            <a:r>
              <a:rPr lang="el-GR" sz="1300" b="0" i="0" u="none" strike="noStrike" kern="1200" cap="none" spc="0" baseline="0" dirty="0">
                <a:solidFill>
                  <a:srgbClr val="404040"/>
                </a:solidFill>
                <a:uFillTx/>
                <a:latin typeface="Calibri Light" pitchFamily="34"/>
                <a:cs typeface="Calibri Light" pitchFamily="34"/>
              </a:rPr>
              <a:t> οι απόφοιτοι/τες αποτελούν πρεσβευτές/</a:t>
            </a:r>
            <a:r>
              <a:rPr lang="el-GR" sz="1300" b="0" i="0" u="none" strike="noStrike" kern="1200" cap="none" spc="0" baseline="0" dirty="0" err="1">
                <a:solidFill>
                  <a:srgbClr val="404040"/>
                </a:solidFill>
                <a:uFillTx/>
                <a:latin typeface="Calibri Light" pitchFamily="34"/>
                <a:cs typeface="Calibri Light" pitchFamily="34"/>
              </a:rPr>
              <a:t>τριές</a:t>
            </a:r>
            <a:r>
              <a:rPr lang="el-GR" sz="1300" b="0" i="0" u="none" strike="noStrike" kern="1200" cap="none" spc="0" baseline="0" dirty="0">
                <a:solidFill>
                  <a:srgbClr val="404040"/>
                </a:solidFill>
                <a:uFillTx/>
                <a:latin typeface="Calibri Light" pitchFamily="34"/>
                <a:cs typeface="Calibri Light" pitchFamily="34"/>
              </a:rPr>
              <a:t> του Πανεπιστημίου και απτή απόδειξη της επιτυχημένης πορείας που αυτό ακολουθεί.</a:t>
            </a:r>
          </a:p>
          <a:p>
            <a:pPr marL="0" marR="0" lvl="0" indent="0" defTabSz="914400" rtl="0" fontAlgn="auto" hangingPunct="0">
              <a:lnSpc>
                <a:spcPct val="100000"/>
              </a:lnSpc>
              <a:spcBef>
                <a:spcPts val="91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Η κοινότητα των αποφοίτων μας αριθμεί </a:t>
            </a:r>
            <a:r>
              <a:rPr lang="el-GR" sz="1200" b="1" i="0" u="none" strike="noStrike" kern="1200" cap="none" spc="0" baseline="0" dirty="0">
                <a:solidFill>
                  <a:srgbClr val="F7921C"/>
                </a:solidFill>
                <a:uFillTx/>
                <a:latin typeface="Calibri" pitchFamily="34"/>
                <a:cs typeface="Arial" pitchFamily="34"/>
              </a:rPr>
              <a:t>30.091 </a:t>
            </a:r>
            <a:r>
              <a:rPr lang="el-GR" sz="1200" b="1" i="0" u="none" strike="noStrike" kern="1200" cap="none" spc="0" baseline="0" dirty="0">
                <a:solidFill>
                  <a:srgbClr val="404040"/>
                </a:solidFill>
                <a:uFillTx/>
                <a:latin typeface="Calibri" pitchFamily="34"/>
                <a:cs typeface="Calibri" pitchFamily="34"/>
              </a:rPr>
              <a:t> </a:t>
            </a:r>
            <a:r>
              <a:rPr lang="el-GR" sz="1300" b="0" i="0" u="none" strike="noStrike" kern="1200" cap="none" spc="0" baseline="0" dirty="0">
                <a:solidFill>
                  <a:srgbClr val="404040"/>
                </a:solidFill>
                <a:uFillTx/>
                <a:latin typeface="Calibri Light" pitchFamily="34"/>
                <a:cs typeface="Calibri Light" pitchFamily="34"/>
              </a:rPr>
              <a:t>μέλη (1996-2022).</a:t>
            </a:r>
            <a:endParaRPr lang="en-US" sz="1300" b="0" i="0" u="none" strike="noStrike" kern="1200" cap="none" spc="0" baseline="0" dirty="0">
              <a:solidFill>
                <a:srgbClr val="404040"/>
              </a:solidFill>
              <a:uFillTx/>
              <a:latin typeface="Calibri Light" pitchFamily="34"/>
              <a:cs typeface="Calibri Light" pitchFamily="34"/>
            </a:endParaRPr>
          </a:p>
        </p:txBody>
      </p:sp>
      <p:sp>
        <p:nvSpPr>
          <p:cNvPr id="7" name="Rectangle 4">
            <a:extLst>
              <a:ext uri="{FF2B5EF4-FFF2-40B4-BE49-F238E27FC236}">
                <a16:creationId xmlns:a16="http://schemas.microsoft.com/office/drawing/2014/main" id="{34BB9B1E-93C8-0163-3CE8-458A91F19286}"/>
              </a:ext>
            </a:extLst>
          </p:cNvPr>
          <p:cNvSpPr txBox="1"/>
          <p:nvPr/>
        </p:nvSpPr>
        <p:spPr>
          <a:xfrm>
            <a:off x="1066803" y="3914198"/>
            <a:ext cx="3886200" cy="2839696"/>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7921C"/>
                </a:solidFill>
                <a:uFillTx/>
                <a:latin typeface="Calibri" pitchFamily="34"/>
                <a:cs typeface="Arial" pitchFamily="34"/>
              </a:rPr>
              <a:t>Δράσεις και έργα για τους/τις απόφοιτους/ες</a:t>
            </a:r>
          </a:p>
          <a:p>
            <a:pPr marL="171450" marR="0" lvl="0" indent="-171450" algn="l"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Calibri" pitchFamily="34"/>
              </a:rPr>
              <a:t>Ιστοσελίδα: </a:t>
            </a:r>
            <a:r>
              <a:rPr lang="en-GB" sz="1000" b="0" i="0" u="none" strike="noStrike" kern="1200" cap="none" spc="0" baseline="0">
                <a:solidFill>
                  <a:srgbClr val="404040"/>
                </a:solidFill>
                <a:uFillTx/>
                <a:latin typeface="Calibri" pitchFamily="34"/>
                <a:cs typeface="Calibri" pitchFamily="34"/>
                <a:hlinkClick r:id="rId3"/>
              </a:rPr>
              <a:t>www.ucy.ac.cy/alumni</a:t>
            </a:r>
            <a:endParaRPr lang="en-US" sz="1000" b="0" i="0" u="none" strike="noStrike" kern="1200" cap="none" spc="0" baseline="0">
              <a:solidFill>
                <a:srgbClr val="404040"/>
              </a:solidFill>
              <a:uFillTx/>
              <a:latin typeface="Calibri" pitchFamily="34"/>
              <a:cs typeface="Calibri" pitchFamily="34"/>
            </a:endParaRP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n-US" sz="1200" b="1" i="0" u="none" strike="noStrike" kern="1200" cap="none" spc="0" baseline="0">
                <a:solidFill>
                  <a:srgbClr val="404040"/>
                </a:solidFill>
                <a:uFillTx/>
                <a:latin typeface="Calibri" pitchFamily="34"/>
                <a:cs typeface="Calibri" pitchFamily="34"/>
              </a:rPr>
              <a:t>UCY ALUMNI COMMUNITY</a:t>
            </a:r>
            <a:r>
              <a:rPr lang="el-GR" sz="1200" b="1" i="0" u="none" strike="noStrike" kern="1200" cap="none" spc="0" baseline="0">
                <a:solidFill>
                  <a:srgbClr val="404040"/>
                </a:solidFill>
                <a:uFillTx/>
                <a:latin typeface="Calibri" pitchFamily="34"/>
                <a:cs typeface="Calibri" pitchFamily="34"/>
              </a:rPr>
              <a:t>: </a:t>
            </a:r>
            <a:r>
              <a:rPr lang="en-GB" sz="1000" b="0" i="0" u="none" strike="noStrike" kern="1200" cap="none" spc="0" baseline="0">
                <a:solidFill>
                  <a:srgbClr val="404040"/>
                </a:solidFill>
                <a:uFillTx/>
                <a:latin typeface="Calibri" pitchFamily="34"/>
                <a:cs typeface="Calibri" pitchFamily="34"/>
                <a:hlinkClick r:id="rId4"/>
              </a:rPr>
              <a:t>www. ucyalumni.com</a:t>
            </a:r>
            <a:endParaRPr lang="en-US" sz="1000" b="0" i="0" u="none" strike="noStrike" kern="1200" cap="none" spc="0" baseline="0">
              <a:solidFill>
                <a:srgbClr val="404040"/>
              </a:solidFill>
              <a:uFillTx/>
              <a:latin typeface="Calibri" pitchFamily="34"/>
              <a:cs typeface="Calibri" pitchFamily="34"/>
            </a:endParaRP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Calibri" pitchFamily="34"/>
              </a:rPr>
              <a:t>Πρόγραμμα ΜΕΝΤΩΡ</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Calibri" pitchFamily="34"/>
              </a:rPr>
              <a:t>Πακέτο προνομίων &amp; έκδοσης καρτών μέλους</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Calibri" pitchFamily="34"/>
              </a:rPr>
              <a:t>Καμπάνιες και διαγωνισμοί</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Calibri" pitchFamily="34"/>
              </a:rPr>
              <a:t>Σχέση επικοινωνίας στα Μέσα Κοινωνικής Δικτύωσης</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Calibri" pitchFamily="34"/>
              </a:rPr>
              <a:t>Περιοδικό ενημερωτικό δελτίο</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Calibri" pitchFamily="34"/>
              </a:rPr>
              <a:t>Εκδηλώσεις</a:t>
            </a:r>
            <a:endParaRPr lang="el-GR" sz="1400" b="0" i="0" u="none" strike="noStrike" kern="1200" cap="none" spc="0" baseline="0">
              <a:solidFill>
                <a:srgbClr val="000000"/>
              </a:solidFill>
              <a:uFillTx/>
              <a:latin typeface="Calibri" pitchFamily="34"/>
              <a:cs typeface="Arial" pitchFamily="34"/>
            </a:endParaRPr>
          </a:p>
        </p:txBody>
      </p:sp>
      <p:pic>
        <p:nvPicPr>
          <p:cNvPr id="8" name="Picture 7">
            <a:extLst>
              <a:ext uri="{FF2B5EF4-FFF2-40B4-BE49-F238E27FC236}">
                <a16:creationId xmlns:a16="http://schemas.microsoft.com/office/drawing/2014/main" id="{57A1DBAB-E40F-F8BA-EAC3-5FFDE9F8C3F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441262" y="303215"/>
            <a:ext cx="2403793" cy="1436266"/>
          </a:xfrm>
          <a:prstGeom prst="rect">
            <a:avLst/>
          </a:prstGeom>
          <a:noFill/>
          <a:ln cap="flat">
            <a:noFill/>
          </a:ln>
        </p:spPr>
      </p:pic>
      <p:pic>
        <p:nvPicPr>
          <p:cNvPr id="9" name="Picture 11">
            <a:extLst>
              <a:ext uri="{FF2B5EF4-FFF2-40B4-BE49-F238E27FC236}">
                <a16:creationId xmlns:a16="http://schemas.microsoft.com/office/drawing/2014/main" id="{088F6E78-F2DE-A31D-FCA3-4878E0631B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41271" y="1678545"/>
            <a:ext cx="2403793" cy="1783180"/>
          </a:xfrm>
          <a:prstGeom prst="rect">
            <a:avLst/>
          </a:prstGeom>
          <a:noFill/>
          <a:ln cap="flat">
            <a:noFill/>
          </a:ln>
        </p:spPr>
      </p:pic>
      <p:pic>
        <p:nvPicPr>
          <p:cNvPr id="10" name="Picture 18">
            <a:extLst>
              <a:ext uri="{FF2B5EF4-FFF2-40B4-BE49-F238E27FC236}">
                <a16:creationId xmlns:a16="http://schemas.microsoft.com/office/drawing/2014/main" id="{597F71BB-6981-19D8-6004-05299A8463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45660" y="3457200"/>
            <a:ext cx="2399403" cy="1547996"/>
          </a:xfrm>
          <a:prstGeom prst="rect">
            <a:avLst/>
          </a:prstGeom>
          <a:noFill/>
          <a:ln cap="flat">
            <a:noFill/>
          </a:ln>
        </p:spPr>
      </p:pic>
      <p:pic>
        <p:nvPicPr>
          <p:cNvPr id="11" name="Εικόνα 11">
            <a:extLst>
              <a:ext uri="{FF2B5EF4-FFF2-40B4-BE49-F238E27FC236}">
                <a16:creationId xmlns:a16="http://schemas.microsoft.com/office/drawing/2014/main" id="{210B996C-B8CB-2693-1320-E3654819751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445660" y="4981559"/>
            <a:ext cx="2403793" cy="1571643"/>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C2D0C8DF-1C22-14F5-9B0E-5A0D9485565E}"/>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3" name="Εικόνα 5">
            <a:extLst>
              <a:ext uri="{FF2B5EF4-FFF2-40B4-BE49-F238E27FC236}">
                <a16:creationId xmlns:a16="http://schemas.microsoft.com/office/drawing/2014/main" id="{382B247F-3EF3-6373-94A2-A2AC08C6CB1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4" name="TextBox 5">
            <a:extLst>
              <a:ext uri="{FF2B5EF4-FFF2-40B4-BE49-F238E27FC236}">
                <a16:creationId xmlns:a16="http://schemas.microsoft.com/office/drawing/2014/main" id="{141A949D-90F1-F0B0-DEA0-94032E55C857}"/>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Γενικές πληροφορίες</a:t>
            </a:r>
            <a:endParaRPr lang="en-US" sz="2400" b="0" i="0" u="none" strike="noStrike" kern="1200" cap="none" spc="0" baseline="0">
              <a:solidFill>
                <a:srgbClr val="404040"/>
              </a:solidFill>
              <a:uFillTx/>
              <a:latin typeface="Calibri Light" pitchFamily="34"/>
              <a:cs typeface="Calibri Light" pitchFamily="34"/>
            </a:endParaRPr>
          </a:p>
        </p:txBody>
      </p:sp>
      <p:sp>
        <p:nvSpPr>
          <p:cNvPr id="5" name="Rectangle 4">
            <a:extLst>
              <a:ext uri="{FF2B5EF4-FFF2-40B4-BE49-F238E27FC236}">
                <a16:creationId xmlns:a16="http://schemas.microsoft.com/office/drawing/2014/main" id="{CED0BDFF-5A4B-B3EF-FA4B-A33081B2EB79}"/>
              </a:ext>
            </a:extLst>
          </p:cNvPr>
          <p:cNvSpPr txBox="1"/>
          <p:nvPr/>
        </p:nvSpPr>
        <p:spPr>
          <a:xfrm>
            <a:off x="1066803" y="1966115"/>
            <a:ext cx="3962396" cy="3216667"/>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Calibri" pitchFamily="34"/>
              </a:rPr>
              <a:t>Έτος ίδρυσης</a:t>
            </a:r>
            <a:br>
              <a:rPr lang="el-GR" sz="1200" b="1" i="0" u="none" strike="noStrike" kern="1200" cap="none" spc="0" baseline="0">
                <a:solidFill>
                  <a:srgbClr val="000000"/>
                </a:solidFill>
                <a:uFillTx/>
                <a:latin typeface="Calibri" pitchFamily="34"/>
                <a:cs typeface="Calibri" pitchFamily="34"/>
              </a:rPr>
            </a:br>
            <a:r>
              <a:rPr lang="tr-TR" sz="1200" b="1" i="0" u="none" strike="noStrike" kern="1200" cap="none" spc="0" baseline="0">
                <a:solidFill>
                  <a:srgbClr val="F38C03"/>
                </a:solidFill>
                <a:uFillTx/>
                <a:latin typeface="Calibri" pitchFamily="34"/>
                <a:cs typeface="Calibri" pitchFamily="34"/>
              </a:rPr>
              <a:t>1989</a:t>
            </a:r>
            <a:endParaRPr lang="el-GR" sz="1200" b="1" i="0" u="none" strike="noStrike" kern="1200" cap="none" spc="0" baseline="0">
              <a:solidFill>
                <a:srgbClr val="F38C03"/>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Calibri" pitchFamily="34"/>
              </a:rPr>
              <a:t>Φοιτητές και Φοιτήτριες που φοιτούν στο Π.Κ. </a:t>
            </a:r>
            <a:br>
              <a:rPr lang="el-GR" sz="1200" b="1" i="0" u="none" strike="noStrike" kern="1200" cap="none" spc="0" baseline="0">
                <a:solidFill>
                  <a:srgbClr val="404040"/>
                </a:solidFill>
                <a:uFillTx/>
                <a:latin typeface="Calibri" pitchFamily="34"/>
                <a:cs typeface="Calibri" pitchFamily="34"/>
              </a:rPr>
            </a:br>
            <a:r>
              <a:rPr lang="el-GR" sz="1200" b="0" i="0" u="none" strike="noStrike" kern="1200" cap="none" spc="0" baseline="0">
                <a:solidFill>
                  <a:srgbClr val="404040"/>
                </a:solidFill>
                <a:uFillTx/>
                <a:latin typeface="Calibri" pitchFamily="34"/>
                <a:cs typeface="Calibri" pitchFamily="34"/>
              </a:rPr>
              <a:t>(Χειμερινό Εξάμηνο 202</a:t>
            </a:r>
            <a:r>
              <a:rPr lang="en-US" sz="1200" b="0" i="0" u="none" strike="noStrike" kern="1200" cap="none" spc="0" baseline="0">
                <a:solidFill>
                  <a:srgbClr val="404040"/>
                </a:solidFill>
                <a:uFillTx/>
                <a:latin typeface="Calibri" pitchFamily="34"/>
                <a:cs typeface="Calibri" pitchFamily="34"/>
              </a:rPr>
              <a:t>2</a:t>
            </a:r>
            <a:r>
              <a:rPr lang="el-GR" sz="1200" b="0" i="0" u="none" strike="noStrike" kern="1200" cap="none" spc="0" baseline="0">
                <a:solidFill>
                  <a:srgbClr val="404040"/>
                </a:solidFill>
                <a:uFillTx/>
                <a:latin typeface="Calibri" pitchFamily="34"/>
                <a:cs typeface="Calibri" pitchFamily="34"/>
              </a:rPr>
              <a:t>-202</a:t>
            </a:r>
            <a:r>
              <a:rPr lang="en-US" sz="1200" b="0" i="0" u="none" strike="noStrike" kern="1200" cap="none" spc="0" baseline="0">
                <a:solidFill>
                  <a:srgbClr val="404040"/>
                </a:solidFill>
                <a:uFillTx/>
                <a:latin typeface="Calibri" pitchFamily="34"/>
                <a:cs typeface="Calibri" pitchFamily="34"/>
              </a:rPr>
              <a:t>3</a:t>
            </a:r>
            <a:r>
              <a:rPr lang="el-GR" sz="1200" b="0" i="0" u="none" strike="noStrike" kern="1200" cap="none" spc="0" baseline="0">
                <a:solidFill>
                  <a:srgbClr val="404040"/>
                </a:solidFill>
                <a:uFillTx/>
                <a:latin typeface="Calibri" pitchFamily="34"/>
                <a:cs typeface="Calibri" pitchFamily="34"/>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200" b="0" i="0" u="none" strike="noStrike" kern="1200" cap="none" spc="0" baseline="0">
              <a:solidFill>
                <a:srgbClr val="404040"/>
              </a:solidFill>
              <a:uFillTx/>
              <a:latin typeface="Calibri" pitchFamily="34"/>
              <a:cs typeface="Calibri" pitchFamily="34"/>
            </a:endParaRPr>
          </a:p>
          <a:p>
            <a:pPr marL="171450" marR="0" lvl="0" indent="-171450" algn="l" defTabSz="914400" rtl="0" fontAlgn="auto" hangingPunct="0">
              <a:lnSpc>
                <a:spcPct val="10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Arial" pitchFamily="34"/>
              </a:rPr>
              <a:t>Προπτυχιακοί</a:t>
            </a:r>
            <a:r>
              <a:rPr lang="el-GR" sz="1200" b="1" i="0" u="none" strike="noStrike" kern="1200" cap="none" spc="0" baseline="0">
                <a:solidFill>
                  <a:srgbClr val="000000"/>
                </a:solidFill>
                <a:uFillTx/>
                <a:latin typeface="Calibri" pitchFamily="34"/>
                <a:cs typeface="Calibri" pitchFamily="34"/>
              </a:rPr>
              <a:t> </a:t>
            </a:r>
            <a:r>
              <a:rPr lang="el-GR" sz="1200" b="1" i="0" u="none" strike="noStrike" kern="1200" cap="none" spc="0" baseline="0">
                <a:solidFill>
                  <a:srgbClr val="F38C03"/>
                </a:solidFill>
                <a:uFillTx/>
                <a:latin typeface="Calibri" pitchFamily="34"/>
                <a:cs typeface="Calibri" pitchFamily="34"/>
              </a:rPr>
              <a:t>5.</a:t>
            </a:r>
            <a:r>
              <a:rPr lang="en-US" sz="1200" b="1" i="0" u="none" strike="noStrike" kern="1200" cap="none" spc="0" baseline="0">
                <a:solidFill>
                  <a:srgbClr val="F38C03"/>
                </a:solidFill>
                <a:uFillTx/>
                <a:latin typeface="Calibri" pitchFamily="34"/>
                <a:cs typeface="Calibri" pitchFamily="34"/>
              </a:rPr>
              <a:t>275</a:t>
            </a:r>
          </a:p>
          <a:p>
            <a:pPr marL="171450" marR="0" lvl="0" indent="-171450" algn="l" defTabSz="914400" rtl="0" fontAlgn="auto" hangingPunct="0">
              <a:lnSpc>
                <a:spcPct val="10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Arial" pitchFamily="34"/>
              </a:rPr>
              <a:t>Μεταπτυχιακοί και Διδακτορικοί</a:t>
            </a:r>
            <a:r>
              <a:rPr lang="el-GR" sz="1200" b="1" i="0" u="none" strike="noStrike" kern="1200" cap="none" spc="0" baseline="0">
                <a:solidFill>
                  <a:srgbClr val="000000"/>
                </a:solidFill>
                <a:uFillTx/>
                <a:latin typeface="Calibri" pitchFamily="34"/>
                <a:cs typeface="Calibri" pitchFamily="34"/>
              </a:rPr>
              <a:t> </a:t>
            </a:r>
            <a:r>
              <a:rPr lang="el-GR" sz="1200" b="1" i="0" u="none" strike="noStrike" kern="1200" cap="none" spc="0" baseline="0">
                <a:solidFill>
                  <a:srgbClr val="F38C03"/>
                </a:solidFill>
                <a:uFillTx/>
                <a:latin typeface="Calibri" pitchFamily="34"/>
                <a:cs typeface="Calibri" pitchFamily="34"/>
              </a:rPr>
              <a:t>1.</a:t>
            </a:r>
            <a:r>
              <a:rPr lang="en-US" sz="1200" b="1" i="0" u="none" strike="noStrike" kern="1200" cap="none" spc="0" baseline="0">
                <a:solidFill>
                  <a:srgbClr val="F38C03"/>
                </a:solidFill>
                <a:uFillTx/>
                <a:latin typeface="Calibri" pitchFamily="34"/>
                <a:cs typeface="Calibri" pitchFamily="34"/>
              </a:rPr>
              <a:t>758</a:t>
            </a:r>
            <a:endParaRPr lang="el-GR" sz="1200" b="1" i="0" u="none" strike="noStrike" kern="1200" cap="none" spc="0" baseline="0">
              <a:solidFill>
                <a:srgbClr val="F38C03"/>
              </a:solidFill>
              <a:uFillTx/>
              <a:latin typeface="Calibri" pitchFamily="34"/>
              <a:cs typeface="Calibri" pitchFamily="34"/>
            </a:endParaRPr>
          </a:p>
          <a:p>
            <a:pPr marL="0" marR="0" lvl="0" indent="0" algn="l"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endParaRPr lang="el-GR" sz="1200" b="1" i="0" u="none" strike="noStrike" kern="1200" cap="none" spc="0" baseline="0">
              <a:solidFill>
                <a:srgbClr val="F38C03"/>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a:cs typeface="Calibri Light" pitchFamily="34"/>
              </a:rPr>
              <a:t>Προσωπικό Πανεπιστημίου Κύπρου</a:t>
            </a:r>
            <a:endParaRPr lang="en-US" sz="1200" b="1" i="0" u="none" strike="noStrike" kern="1200" cap="none" spc="0" baseline="0">
              <a:solidFill>
                <a:srgbClr val="404040"/>
              </a:solidFill>
              <a:uFillTx/>
              <a:latin typeface="Calibri"/>
              <a:cs typeface="Calibri Light" pitchFamily="34"/>
            </a:endParaRPr>
          </a:p>
          <a:p>
            <a:pPr marL="0" marR="0" lvl="0" indent="0" algn="l" defTabSz="914400" rtl="0" fontAlgn="auto" hangingPunct="0">
              <a:lnSpc>
                <a:spcPct val="100000"/>
              </a:lnSpc>
              <a:spcBef>
                <a:spcPts val="0"/>
              </a:spcBef>
              <a:spcAft>
                <a:spcPts val="20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343</a:t>
            </a:r>
            <a:r>
              <a:rPr lang="el-GR" sz="1200" b="0" i="0" u="none" strike="noStrike" kern="1200" cap="none" spc="0" baseline="0">
                <a:solidFill>
                  <a:srgbClr val="404040"/>
                </a:solidFill>
                <a:uFillTx/>
                <a:latin typeface="Calibri" pitchFamily="34"/>
                <a:cs typeface="Calibri" pitchFamily="34"/>
              </a:rPr>
              <a:t> Μέλη Ακαδημαϊκού Προσωπικού</a:t>
            </a:r>
          </a:p>
          <a:p>
            <a:pPr marL="0" marR="0" lvl="0" indent="0" algn="l" defTabSz="914400" rtl="0" fontAlgn="auto" hangingPunct="0">
              <a:lnSpc>
                <a:spcPct val="100000"/>
              </a:lnSpc>
              <a:spcBef>
                <a:spcPts val="300"/>
              </a:spcBef>
              <a:spcAft>
                <a:spcPts val="20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734</a:t>
            </a:r>
            <a:r>
              <a:rPr lang="el-GR" sz="1200" b="0" i="0" u="none" strike="noStrike" kern="1200" cap="none" spc="0" baseline="0">
                <a:solidFill>
                  <a:srgbClr val="404040"/>
                </a:solidFill>
                <a:uFillTx/>
                <a:latin typeface="Calibri" pitchFamily="34"/>
                <a:cs typeface="Calibri" pitchFamily="34"/>
              </a:rPr>
              <a:t> Ερευνητές και Ειδικοί Επιστήμονες</a:t>
            </a:r>
            <a:endParaRPr lang="en-US" sz="1200" b="0" i="0" u="none" strike="noStrike" kern="1200" cap="none" spc="0" baseline="0">
              <a:solidFill>
                <a:srgbClr val="404040"/>
              </a:solidFill>
              <a:uFillTx/>
              <a:latin typeface="Calibri" pitchFamily="34"/>
              <a:cs typeface="Calibri" pitchFamily="34"/>
            </a:endParaRPr>
          </a:p>
          <a:p>
            <a:pPr marL="0" marR="0" lvl="0" indent="0" algn="l" defTabSz="914400" rtl="0" fontAlgn="auto" hangingPunct="0">
              <a:lnSpc>
                <a:spcPct val="100000"/>
              </a:lnSpc>
              <a:spcBef>
                <a:spcPts val="300"/>
              </a:spcBef>
              <a:spcAft>
                <a:spcPts val="200"/>
              </a:spcAft>
              <a:buNone/>
              <a:tabLst/>
              <a:defRPr sz="1800" b="0" i="0" u="none" strike="noStrike" kern="0" cap="none" spc="0" baseline="0">
                <a:solidFill>
                  <a:srgbClr val="000000"/>
                </a:solidFill>
                <a:uFillTx/>
              </a:defRPr>
            </a:pPr>
            <a:r>
              <a:rPr lang="el-GR" sz="1200" b="1" i="0" u="none" strike="noStrike" kern="1200" cap="none" spc="0" baseline="0">
                <a:solidFill>
                  <a:srgbClr val="F38C03"/>
                </a:solidFill>
                <a:uFillTx/>
                <a:latin typeface="Calibri" pitchFamily="34"/>
                <a:cs typeface="Calibri" pitchFamily="34"/>
              </a:rPr>
              <a:t>47</a:t>
            </a:r>
            <a:r>
              <a:rPr lang="en-US" sz="1200" b="1" i="0" u="none" strike="noStrike" kern="1200" cap="none" spc="0" baseline="0">
                <a:solidFill>
                  <a:srgbClr val="F38C03"/>
                </a:solidFill>
                <a:uFillTx/>
                <a:latin typeface="Calibri" pitchFamily="34"/>
                <a:cs typeface="Calibri" pitchFamily="34"/>
              </a:rPr>
              <a:t>6</a:t>
            </a:r>
            <a:r>
              <a:rPr lang="el-GR" sz="1200" b="0" i="0" u="none" strike="noStrike" kern="1200" cap="none" spc="0" baseline="0">
                <a:solidFill>
                  <a:srgbClr val="404040"/>
                </a:solidFill>
                <a:uFillTx/>
                <a:latin typeface="Calibri" pitchFamily="34"/>
                <a:cs typeface="Calibri" pitchFamily="34"/>
              </a:rPr>
              <a:t> Μέλη Διοικητικού Προσωπικού </a:t>
            </a:r>
            <a:br>
              <a:rPr lang="el-GR" sz="1200" b="0" i="0" u="none" strike="noStrike" kern="1200" cap="none" spc="0" baseline="0">
                <a:solidFill>
                  <a:srgbClr val="404040"/>
                </a:solidFill>
                <a:uFillTx/>
                <a:latin typeface="Calibri" pitchFamily="34"/>
                <a:cs typeface="Calibri" pitchFamily="34"/>
              </a:rPr>
            </a:br>
            <a:r>
              <a:rPr lang="el-GR" sz="1200" b="0" i="0" u="none" strike="noStrike" kern="1200" cap="none" spc="0" baseline="0">
                <a:solidFill>
                  <a:srgbClr val="404040"/>
                </a:solidFill>
                <a:uFillTx/>
                <a:latin typeface="Calibri" pitchFamily="34"/>
                <a:cs typeface="Calibri" pitchFamily="34"/>
              </a:rPr>
              <a:t>        </a:t>
            </a:r>
          </a:p>
        </p:txBody>
      </p:sp>
      <p:sp>
        <p:nvSpPr>
          <p:cNvPr id="6" name="TextBox 9">
            <a:extLst>
              <a:ext uri="{FF2B5EF4-FFF2-40B4-BE49-F238E27FC236}">
                <a16:creationId xmlns:a16="http://schemas.microsoft.com/office/drawing/2014/main" id="{7B85071C-5930-8DAF-F82A-9FA24BE3ABB3}"/>
              </a:ext>
            </a:extLst>
          </p:cNvPr>
          <p:cNvSpPr txBox="1"/>
          <p:nvPr/>
        </p:nvSpPr>
        <p:spPr>
          <a:xfrm>
            <a:off x="4572000" y="1968364"/>
            <a:ext cx="4098020" cy="2680993"/>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200" b="1" i="0" u="none" strike="noStrike" kern="1200" cap="none" spc="0" baseline="0">
              <a:solidFill>
                <a:srgbClr val="404040"/>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200" b="1" i="0" u="none" strike="noStrike" kern="1200" cap="none" spc="0" baseline="0">
              <a:solidFill>
                <a:srgbClr val="404040"/>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cs typeface="Calibri" pitchFamily="34"/>
              </a:rPr>
              <a:t>Σύνολο αποφοίτων </a:t>
            </a:r>
            <a:r>
              <a:rPr lang="el-GR" sz="1200" b="0" i="0" u="none" strike="noStrike" kern="1200" cap="none" spc="0" baseline="0">
                <a:solidFill>
                  <a:srgbClr val="404040"/>
                </a:solidFill>
                <a:uFillTx/>
                <a:latin typeface="Calibri" pitchFamily="34"/>
                <a:cs typeface="Calibri" pitchFamily="34"/>
              </a:rPr>
              <a:t>(1996-20</a:t>
            </a:r>
            <a:r>
              <a:rPr lang="en-US" sz="1200" b="0" i="0" u="none" strike="noStrike" kern="1200" cap="none" spc="0" baseline="0">
                <a:solidFill>
                  <a:srgbClr val="404040"/>
                </a:solidFill>
                <a:uFillTx/>
                <a:latin typeface="Calibri" pitchFamily="34"/>
                <a:cs typeface="Calibri" pitchFamily="34"/>
              </a:rPr>
              <a:t>2</a:t>
            </a:r>
            <a:r>
              <a:rPr lang="el-GR" sz="1200" b="0" i="0" u="none" strike="noStrike" kern="1200" cap="none" spc="0" baseline="0">
                <a:solidFill>
                  <a:srgbClr val="404040"/>
                </a:solidFill>
                <a:uFillTx/>
                <a:latin typeface="Calibri" pitchFamily="34"/>
                <a:cs typeface="Calibri" pitchFamily="34"/>
              </a:rPr>
              <a:t>2)</a:t>
            </a:r>
            <a:br>
              <a:rPr lang="en-US" sz="1200" b="1" i="0" u="none" strike="noStrike" kern="1200" cap="none" spc="0" baseline="0">
                <a:solidFill>
                  <a:srgbClr val="404040"/>
                </a:solidFill>
                <a:uFillTx/>
                <a:latin typeface="Calibri" pitchFamily="34"/>
                <a:cs typeface="Calibri" pitchFamily="34"/>
              </a:rPr>
            </a:br>
            <a:r>
              <a:rPr lang="el-GR" sz="1200" b="1" i="0" u="none" strike="noStrike" kern="1200" cap="none" spc="0" baseline="0">
                <a:solidFill>
                  <a:srgbClr val="F38C03"/>
                </a:solidFill>
                <a:uFillTx/>
                <a:latin typeface="Calibri" pitchFamily="34"/>
                <a:cs typeface="Calibri" pitchFamily="34"/>
              </a:rPr>
              <a:t>30.091</a:t>
            </a:r>
            <a:endParaRPr lang="el-GR" sz="1200" b="1" i="0" u="none" strike="noStrike" kern="1200" cap="none" spc="0" baseline="0">
              <a:solidFill>
                <a:srgbClr val="000000"/>
              </a:solidFill>
              <a:uFillTx/>
              <a:latin typeface="Calibri" pitchFamily="34"/>
              <a:cs typeface="Arial" pitchFamily="34"/>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ea typeface="Calibri" pitchFamily="34"/>
                <a:cs typeface="Calibri" pitchFamily="34"/>
              </a:rPr>
              <a:t>Σύνολο εξερχομένων φοιτητών/τριών </a:t>
            </a:r>
            <a:r>
              <a:rPr lang="en-US" sz="1200" b="1" i="0" u="none" strike="noStrike" kern="1200" cap="none" spc="0" baseline="0">
                <a:solidFill>
                  <a:srgbClr val="404040"/>
                </a:solidFill>
                <a:uFillTx/>
                <a:latin typeface="Calibri" pitchFamily="34"/>
                <a:ea typeface="Calibri" pitchFamily="34"/>
                <a:cs typeface="Calibri" pitchFamily="34"/>
              </a:rPr>
              <a:t>Erasmus</a:t>
            </a:r>
            <a:r>
              <a:rPr lang="el-GR" sz="1200" b="1" i="0" u="none" strike="noStrike" kern="1200" cap="none" spc="0" baseline="0">
                <a:solidFill>
                  <a:srgbClr val="404040"/>
                </a:solidFill>
                <a:uFillTx/>
                <a:latin typeface="Calibri" pitchFamily="34"/>
                <a:ea typeface="Calibri" pitchFamily="34"/>
                <a:cs typeface="Calibri" pitchFamily="34"/>
              </a:rPr>
              <a:t>+ για σπουδές </a:t>
            </a:r>
            <a:endParaRPr lang="en-US" sz="1200" b="1" i="0" u="none" strike="noStrike" kern="1200" cap="none" spc="0" baseline="0">
              <a:solidFill>
                <a:srgbClr val="404040"/>
              </a:solidFill>
              <a:uFillTx/>
              <a:latin typeface="Calibri" pitchFamily="34"/>
              <a:ea typeface="Calibri" pitchFamily="34"/>
              <a:cs typeface="Calibri" pitchFamily="34"/>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7921C"/>
                </a:solidFill>
                <a:uFillTx/>
                <a:latin typeface="Calibri"/>
                <a:ea typeface="Calibri" pitchFamily="34"/>
                <a:cs typeface="Arial"/>
              </a:rPr>
              <a:t>2.911</a:t>
            </a:r>
            <a:endParaRPr lang="el-GR" sz="1200" b="1" i="0" u="none" strike="noStrike" kern="1200" cap="none" spc="0" baseline="0">
              <a:solidFill>
                <a:srgbClr val="F7921C"/>
              </a:solidFill>
              <a:uFillTx/>
              <a:latin typeface="Calibri"/>
              <a:ea typeface="Calibri"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200" b="1" i="0" u="none" strike="noStrike" kern="1200" cap="none" spc="0" baseline="0">
              <a:solidFill>
                <a:srgbClr val="404040"/>
              </a:solidFill>
              <a:uFillTx/>
              <a:latin typeface="Calibri"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404040"/>
                </a:solidFill>
                <a:uFillTx/>
                <a:latin typeface="Calibri" pitchFamily="34"/>
                <a:ea typeface="Calibri" pitchFamily="34"/>
                <a:cs typeface="Calibri" pitchFamily="34"/>
              </a:rPr>
              <a:t>Σύνολο εισερχομένων φοιτητών/τριών </a:t>
            </a:r>
            <a:r>
              <a:rPr lang="en-US" sz="1200" b="1" i="0" u="none" strike="noStrike" kern="1200" cap="none" spc="0" baseline="0">
                <a:solidFill>
                  <a:srgbClr val="404040"/>
                </a:solidFill>
                <a:uFillTx/>
                <a:latin typeface="Calibri" pitchFamily="34"/>
                <a:ea typeface="Calibri" pitchFamily="34"/>
                <a:cs typeface="Calibri" pitchFamily="34"/>
              </a:rPr>
              <a:t>Erasmus</a:t>
            </a:r>
            <a:r>
              <a:rPr lang="el-GR" sz="1200" b="1" i="0" u="none" strike="noStrike" kern="1200" cap="none" spc="0" baseline="0">
                <a:solidFill>
                  <a:srgbClr val="404040"/>
                </a:solidFill>
                <a:uFillTx/>
                <a:latin typeface="Calibri" pitchFamily="34"/>
                <a:ea typeface="Calibri" pitchFamily="34"/>
                <a:cs typeface="Calibri" pitchFamily="34"/>
              </a:rPr>
              <a:t>+ για σπουδές </a:t>
            </a:r>
            <a:endParaRPr lang="en-US" sz="1200" b="1" i="0" u="none" strike="noStrike" kern="1200" cap="none" spc="0" baseline="0">
              <a:solidFill>
                <a:srgbClr val="404040"/>
              </a:solidFill>
              <a:uFillTx/>
              <a:latin typeface="Calibri" pitchFamily="34"/>
              <a:ea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a:solidFill>
                  <a:srgbClr val="F7921C"/>
                </a:solidFill>
                <a:uFillTx/>
                <a:latin typeface="Calibri"/>
                <a:ea typeface="Calibri" pitchFamily="34"/>
                <a:cs typeface="Arial"/>
              </a:rPr>
              <a:t>2.758</a:t>
            </a:r>
            <a:endParaRPr lang="el-GR" sz="1200" b="1" i="0" u="none" strike="noStrike" kern="1200" cap="none" spc="0" baseline="0">
              <a:solidFill>
                <a:srgbClr val="F7921C"/>
              </a:solidFill>
              <a:uFillTx/>
              <a:latin typeface="Calibri"/>
              <a:ea typeface="Calibri" pitchFamily="34"/>
              <a:cs typeface="Arial" pitchFamily="34"/>
            </a:endParaRPr>
          </a:p>
        </p:txBody>
      </p:sp>
      <p:sp>
        <p:nvSpPr>
          <p:cNvPr id="7" name="Ορθογώνιο 8">
            <a:extLst>
              <a:ext uri="{FF2B5EF4-FFF2-40B4-BE49-F238E27FC236}">
                <a16:creationId xmlns:a16="http://schemas.microsoft.com/office/drawing/2014/main" id="{C5AD1735-F118-4CB7-F987-B3A47FC799FC}"/>
              </a:ext>
            </a:extLst>
          </p:cNvPr>
          <p:cNvSpPr/>
          <p:nvPr/>
        </p:nvSpPr>
        <p:spPr>
          <a:xfrm>
            <a:off x="304796" y="4735513"/>
            <a:ext cx="8534396" cy="1811334"/>
          </a:xfrm>
          <a:prstGeom prst="rect">
            <a:avLst/>
          </a:prstGeom>
          <a:solidFill>
            <a:srgbClr val="DDD9C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8" name="TextBox 9">
            <a:extLst>
              <a:ext uri="{FF2B5EF4-FFF2-40B4-BE49-F238E27FC236}">
                <a16:creationId xmlns:a16="http://schemas.microsoft.com/office/drawing/2014/main" id="{8A0AB415-A380-EC06-B3D1-FD8B70AD9B7E}"/>
              </a:ext>
            </a:extLst>
          </p:cNvPr>
          <p:cNvSpPr txBox="1"/>
          <p:nvPr/>
        </p:nvSpPr>
        <p:spPr>
          <a:xfrm>
            <a:off x="1066803" y="4899218"/>
            <a:ext cx="7603217" cy="30777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000" b="0" i="0" u="none" strike="noStrike" kern="1200" cap="none" spc="0" baseline="0">
                <a:solidFill>
                  <a:srgbClr val="404040"/>
                </a:solidFill>
                <a:uFillTx/>
                <a:latin typeface="Calibri Light" pitchFamily="34"/>
                <a:cs typeface="Calibri Light" pitchFamily="34"/>
              </a:rPr>
              <a:t>Στοιχεία αναφοράς</a:t>
            </a:r>
            <a:r>
              <a:rPr lang="en-US" sz="2000" b="0" i="0" u="none" strike="noStrike" kern="1200" cap="none" spc="0" baseline="0">
                <a:solidFill>
                  <a:srgbClr val="404040"/>
                </a:solidFill>
                <a:uFillTx/>
                <a:latin typeface="Calibri Light" pitchFamily="34"/>
                <a:cs typeface="Calibri Light" pitchFamily="34"/>
              </a:rPr>
              <a:t> - </a:t>
            </a:r>
            <a:r>
              <a:rPr lang="el-GR" sz="2000" b="0" i="0" u="none" strike="noStrike" kern="1200" cap="none" spc="0" baseline="0">
                <a:solidFill>
                  <a:srgbClr val="404040"/>
                </a:solidFill>
                <a:uFillTx/>
                <a:latin typeface="Calibri Light" pitchFamily="34"/>
                <a:cs typeface="Calibri Light" pitchFamily="34"/>
              </a:rPr>
              <a:t>Παρουσία του Π</a:t>
            </a:r>
            <a:r>
              <a:rPr lang="en-US" sz="2000" b="0" i="0" u="none" strike="noStrike" kern="1200" cap="none" spc="0" baseline="0">
                <a:solidFill>
                  <a:srgbClr val="404040"/>
                </a:solidFill>
                <a:uFillTx/>
                <a:latin typeface="Calibri Light" pitchFamily="34"/>
                <a:cs typeface="Calibri Light" pitchFamily="34"/>
              </a:rPr>
              <a:t>.</a:t>
            </a:r>
            <a:r>
              <a:rPr lang="el-GR" sz="2000" b="0" i="0" u="none" strike="noStrike" kern="1200" cap="none" spc="0" baseline="0">
                <a:solidFill>
                  <a:srgbClr val="404040"/>
                </a:solidFill>
                <a:uFillTx/>
                <a:latin typeface="Calibri Light" pitchFamily="34"/>
                <a:cs typeface="Calibri Light" pitchFamily="34"/>
              </a:rPr>
              <a:t>Κ</a:t>
            </a:r>
            <a:r>
              <a:rPr lang="en-US" sz="2000" b="0" i="0" u="none" strike="noStrike" kern="1200" cap="none" spc="0" baseline="0">
                <a:solidFill>
                  <a:srgbClr val="404040"/>
                </a:solidFill>
                <a:uFillTx/>
                <a:latin typeface="Calibri Light" pitchFamily="34"/>
                <a:cs typeface="Calibri Light" pitchFamily="34"/>
              </a:rPr>
              <a:t>.</a:t>
            </a:r>
            <a:r>
              <a:rPr lang="el-GR" sz="2000" b="0" i="0" u="none" strike="noStrike" kern="1200" cap="none" spc="0" baseline="0">
                <a:solidFill>
                  <a:srgbClr val="404040"/>
                </a:solidFill>
                <a:uFillTx/>
                <a:latin typeface="Calibri Light" pitchFamily="34"/>
                <a:cs typeface="Calibri Light" pitchFamily="34"/>
              </a:rPr>
              <a:t> στις διεθνείς κατατάξεις</a:t>
            </a:r>
            <a:endParaRPr lang="en-US" sz="2000" b="0" i="0" u="none" strike="noStrike" kern="1200" cap="none" spc="0" baseline="0">
              <a:solidFill>
                <a:srgbClr val="404040"/>
              </a:solidFill>
              <a:uFillTx/>
              <a:latin typeface="Calibri Light" pitchFamily="34"/>
              <a:cs typeface="Calibri Light" pitchFamily="34"/>
            </a:endParaRPr>
          </a:p>
        </p:txBody>
      </p:sp>
      <p:sp>
        <p:nvSpPr>
          <p:cNvPr id="9" name="Rectangle 4">
            <a:extLst>
              <a:ext uri="{FF2B5EF4-FFF2-40B4-BE49-F238E27FC236}">
                <a16:creationId xmlns:a16="http://schemas.microsoft.com/office/drawing/2014/main" id="{936B38CA-71A2-5F21-6A50-53ECB446BE3F}"/>
              </a:ext>
            </a:extLst>
          </p:cNvPr>
          <p:cNvSpPr txBox="1"/>
          <p:nvPr/>
        </p:nvSpPr>
        <p:spPr>
          <a:xfrm>
            <a:off x="1050023" y="5486400"/>
            <a:ext cx="6629400" cy="1132685"/>
          </a:xfrm>
          <a:prstGeom prst="rect">
            <a:avLst/>
          </a:prstGeom>
          <a:noFill/>
          <a:ln cap="flat">
            <a:noFill/>
          </a:ln>
        </p:spPr>
        <p:txBody>
          <a:bodyPr vert="horz" wrap="square" lIns="0" tIns="0" rIns="0" bIns="0" anchor="t" anchorCtr="0" compatLnSpc="1">
            <a:noAutofit/>
          </a:bodyPr>
          <a:lstStyle/>
          <a:p>
            <a:pPr marL="171450" marR="0" lvl="0" indent="-171450" algn="l" defTabSz="914400" rtl="0" fontAlgn="auto" hangingPunct="0">
              <a:lnSpc>
                <a:spcPct val="100000"/>
              </a:lnSpc>
              <a:spcBef>
                <a:spcPts val="0"/>
              </a:spcBef>
              <a:spcAft>
                <a:spcPts val="300"/>
              </a:spcAft>
              <a:buClr>
                <a:srgbClr val="F7921C"/>
              </a:buClr>
              <a:buSzPct val="100000"/>
              <a:buFont typeface="Arial" pitchFamily="34"/>
              <a:buChar char="•"/>
              <a:tabLst/>
              <a:defRPr sz="1800" b="0" i="0" u="none" strike="noStrike" kern="0" cap="none" spc="0" baseline="0">
                <a:solidFill>
                  <a:srgbClr val="000000"/>
                </a:solidFill>
                <a:uFillTx/>
              </a:defRPr>
            </a:pPr>
            <a:r>
              <a:rPr lang="en-US" sz="1200" b="0" i="0" u="none" strike="noStrike" kern="1200" cap="none" spc="0" baseline="0">
                <a:solidFill>
                  <a:srgbClr val="404040"/>
                </a:solidFill>
                <a:uFillTx/>
                <a:latin typeface="Calibri Light" pitchFamily="34"/>
                <a:cs typeface="Calibri Light" pitchFamily="34"/>
              </a:rPr>
              <a:t>Times World</a:t>
            </a:r>
            <a:r>
              <a:rPr lang="tr-TR" sz="1200" b="0" i="0" u="none" strike="noStrike" kern="1200" cap="none" spc="0" baseline="0">
                <a:solidFill>
                  <a:srgbClr val="404040"/>
                </a:solidFill>
                <a:uFillTx/>
                <a:latin typeface="Calibri Light" pitchFamily="34"/>
                <a:cs typeface="Calibri Light" pitchFamily="34"/>
              </a:rPr>
              <a:t> </a:t>
            </a:r>
            <a:r>
              <a:rPr lang="en-GB" sz="1200" b="0" i="0" u="none" strike="noStrike" kern="1200" cap="none" spc="0" baseline="0">
                <a:solidFill>
                  <a:srgbClr val="404040"/>
                </a:solidFill>
                <a:uFillTx/>
                <a:latin typeface="Calibri Light" pitchFamily="34"/>
                <a:cs typeface="Calibri Light" pitchFamily="34"/>
              </a:rPr>
              <a:t>(2022)</a:t>
            </a:r>
            <a:r>
              <a:rPr lang="el-GR" sz="1200" b="0" i="0" u="none" strike="noStrike" kern="1200" cap="none" spc="0" baseline="0">
                <a:solidFill>
                  <a:srgbClr val="404040"/>
                </a:solidFill>
                <a:uFillTx/>
                <a:latin typeface="Calibri Light" pitchFamily="34"/>
                <a:cs typeface="Calibri Light" pitchFamily="34"/>
              </a:rPr>
              <a:t>  </a:t>
            </a:r>
            <a:r>
              <a:rPr lang="en-US" sz="1200" b="1" i="0" u="none" strike="noStrike" kern="1200" cap="none" spc="0" baseline="0">
                <a:solidFill>
                  <a:srgbClr val="F7921C"/>
                </a:solidFill>
                <a:uFillTx/>
                <a:latin typeface="Calibri" pitchFamily="34"/>
                <a:cs typeface="Calibri" pitchFamily="34"/>
              </a:rPr>
              <a:t>401-500</a:t>
            </a:r>
            <a:endParaRPr lang="tr-TR" sz="1200" b="1" i="0" u="none" strike="noStrike" kern="1200" cap="none" spc="0" baseline="0">
              <a:solidFill>
                <a:srgbClr val="F7921C"/>
              </a:solidFill>
              <a:uFillTx/>
              <a:latin typeface="Calibri" pitchFamily="34"/>
              <a:cs typeface="Calibri" pitchFamily="34"/>
            </a:endParaRPr>
          </a:p>
          <a:p>
            <a:pPr marL="171450" marR="0" lvl="0" indent="-171450" algn="l" defTabSz="914400" rtl="0" fontAlgn="auto" hangingPunct="0">
              <a:lnSpc>
                <a:spcPct val="100000"/>
              </a:lnSpc>
              <a:spcBef>
                <a:spcPts val="0"/>
              </a:spcBef>
              <a:spcAft>
                <a:spcPts val="300"/>
              </a:spcAft>
              <a:buClr>
                <a:srgbClr val="F7921C"/>
              </a:buClr>
              <a:buSzPct val="100000"/>
              <a:buFont typeface="Arial" pitchFamily="34"/>
              <a:buChar char="•"/>
              <a:tabLst/>
              <a:defRPr sz="1800" b="0" i="0" u="none" strike="noStrike" kern="0" cap="none" spc="0" baseline="0">
                <a:solidFill>
                  <a:srgbClr val="000000"/>
                </a:solidFill>
                <a:uFillTx/>
              </a:defRPr>
            </a:pPr>
            <a:r>
              <a:rPr lang="en-US" sz="1200" b="0" i="0" u="none" strike="noStrike" kern="1200" cap="none" spc="0" baseline="0">
                <a:solidFill>
                  <a:srgbClr val="404040"/>
                </a:solidFill>
                <a:uFillTx/>
                <a:latin typeface="Calibri Light" pitchFamily="34"/>
                <a:cs typeface="Calibri Light" pitchFamily="34"/>
              </a:rPr>
              <a:t>Shanghai</a:t>
            </a:r>
            <a:r>
              <a:rPr lang="tr-TR" sz="1200" b="0" i="0" u="none" strike="noStrike" kern="1200" cap="none" spc="0" baseline="0">
                <a:solidFill>
                  <a:srgbClr val="404040"/>
                </a:solidFill>
                <a:uFillTx/>
                <a:latin typeface="Calibri Light" pitchFamily="34"/>
                <a:cs typeface="Calibri Light" pitchFamily="34"/>
              </a:rPr>
              <a:t> </a:t>
            </a:r>
            <a:r>
              <a:rPr lang="en-GB" sz="1200" b="0" i="0" u="none" strike="noStrike" kern="1200" cap="none" spc="0" baseline="0">
                <a:solidFill>
                  <a:srgbClr val="404040"/>
                </a:solidFill>
                <a:uFillTx/>
                <a:latin typeface="Calibri Light" pitchFamily="34"/>
                <a:cs typeface="Calibri Light" pitchFamily="34"/>
              </a:rPr>
              <a:t>(2022)</a:t>
            </a:r>
            <a:r>
              <a:rPr lang="el-GR" sz="1200" b="0" i="0" u="none" strike="noStrike" kern="1200" cap="none" spc="0" baseline="0">
                <a:solidFill>
                  <a:srgbClr val="404040"/>
                </a:solidFill>
                <a:uFillTx/>
                <a:latin typeface="Calibri Light" pitchFamily="34"/>
                <a:cs typeface="Calibri Light" pitchFamily="34"/>
              </a:rPr>
              <a:t>  </a:t>
            </a:r>
            <a:r>
              <a:rPr lang="en-US" sz="1200" b="1" i="0" u="none" strike="noStrike" kern="1200" cap="none" spc="0" baseline="0">
                <a:solidFill>
                  <a:srgbClr val="F7921C"/>
                </a:solidFill>
                <a:uFillTx/>
                <a:latin typeface="Calibri Light" pitchFamily="34"/>
                <a:cs typeface="Calibri" pitchFamily="34"/>
              </a:rPr>
              <a:t>5</a:t>
            </a:r>
            <a:r>
              <a:rPr lang="en-US" sz="1200" b="1" i="0" u="none" strike="noStrike" kern="1200" cap="none" spc="0" baseline="0">
                <a:solidFill>
                  <a:srgbClr val="F7921C"/>
                </a:solidFill>
                <a:uFillTx/>
                <a:latin typeface="Calibri" pitchFamily="34"/>
                <a:cs typeface="Calibri" pitchFamily="34"/>
              </a:rPr>
              <a:t>01-600</a:t>
            </a:r>
            <a:endParaRPr lang="tr-TR" sz="1200" b="1" i="0" u="none" strike="noStrike" kern="1200" cap="none" spc="0" baseline="0">
              <a:solidFill>
                <a:srgbClr val="F7921C"/>
              </a:solidFill>
              <a:uFillTx/>
              <a:latin typeface="Calibri" pitchFamily="34"/>
              <a:cs typeface="Calibri" pitchFamily="34"/>
            </a:endParaRPr>
          </a:p>
          <a:p>
            <a:pPr marL="171450" marR="0" lvl="0" indent="-171450" algn="l" defTabSz="914400" rtl="0" fontAlgn="auto" hangingPunct="0">
              <a:lnSpc>
                <a:spcPct val="100000"/>
              </a:lnSpc>
              <a:spcBef>
                <a:spcPts val="0"/>
              </a:spcBef>
              <a:spcAft>
                <a:spcPts val="300"/>
              </a:spcAft>
              <a:buClr>
                <a:srgbClr val="F7921C"/>
              </a:buClr>
              <a:buSzPct val="100000"/>
              <a:buFont typeface="Arial" pitchFamily="34"/>
              <a:buChar char="•"/>
              <a:tabLst/>
              <a:defRPr sz="1800" b="0" i="0" u="none" strike="noStrike" kern="0" cap="none" spc="0" baseline="0">
                <a:solidFill>
                  <a:srgbClr val="000000"/>
                </a:solidFill>
                <a:uFillTx/>
              </a:defRPr>
            </a:pPr>
            <a:r>
              <a:rPr lang="en-US" sz="1200" b="0" i="0" u="none" strike="noStrike" kern="1200" cap="none" spc="0" baseline="0">
                <a:solidFill>
                  <a:srgbClr val="404040"/>
                </a:solidFill>
                <a:uFillTx/>
                <a:latin typeface="Calibri Light" pitchFamily="34"/>
                <a:cs typeface="Calibri Light" pitchFamily="34"/>
              </a:rPr>
              <a:t>QS World University Ranking (2022)</a:t>
            </a:r>
            <a:r>
              <a:rPr lang="el-GR" sz="1200" b="0" i="0" u="none" strike="noStrike" kern="1200" cap="none" spc="0" baseline="0">
                <a:solidFill>
                  <a:srgbClr val="404040"/>
                </a:solidFill>
                <a:uFillTx/>
                <a:latin typeface="Calibri Light" pitchFamily="34"/>
                <a:cs typeface="Calibri Light" pitchFamily="34"/>
              </a:rPr>
              <a:t> </a:t>
            </a:r>
            <a:r>
              <a:rPr lang="en-US" sz="1200" b="0" i="0" u="none" strike="noStrike" kern="1200" cap="none" spc="0" baseline="0">
                <a:solidFill>
                  <a:srgbClr val="404040"/>
                </a:solidFill>
                <a:uFillTx/>
                <a:latin typeface="Calibri Light" pitchFamily="34"/>
                <a:cs typeface="Calibri Light" pitchFamily="34"/>
              </a:rPr>
              <a:t> </a:t>
            </a:r>
            <a:r>
              <a:rPr lang="en-US" sz="1200" b="1" i="0" u="none" strike="noStrike" kern="1200" cap="none" spc="0" baseline="0">
                <a:solidFill>
                  <a:srgbClr val="F7921C"/>
                </a:solidFill>
                <a:uFillTx/>
                <a:latin typeface="Calibri" pitchFamily="34"/>
                <a:cs typeface="Calibri" pitchFamily="34"/>
              </a:rPr>
              <a:t>440</a:t>
            </a:r>
            <a:endParaRPr lang="el-GR" sz="1200" b="1" i="0" u="none" strike="noStrike" kern="1200" cap="none" spc="0" baseline="0">
              <a:solidFill>
                <a:srgbClr val="F7921C"/>
              </a:solidFill>
              <a:uFillTx/>
              <a:latin typeface="Calibri" pitchFamily="34"/>
              <a:cs typeface="Calibri" pitchFamily="34"/>
            </a:endParaRPr>
          </a:p>
          <a:p>
            <a:pPr marL="171450" marR="0" lvl="0" indent="-171450" algn="l" defTabSz="914400" rtl="0" fontAlgn="auto" hangingPunct="0">
              <a:lnSpc>
                <a:spcPct val="100000"/>
              </a:lnSpc>
              <a:spcBef>
                <a:spcPts val="0"/>
              </a:spcBef>
              <a:spcAft>
                <a:spcPts val="300"/>
              </a:spcAft>
              <a:buClr>
                <a:srgbClr val="F7921C"/>
              </a:buClr>
              <a:buSzPct val="100000"/>
              <a:buFont typeface="Arial" pitchFamily="34"/>
              <a:buChar char="•"/>
              <a:tabLst/>
              <a:defRPr sz="1800" b="0" i="0" u="none" strike="noStrike" kern="0" cap="none" spc="0" baseline="0">
                <a:solidFill>
                  <a:srgbClr val="000000"/>
                </a:solidFill>
                <a:uFillTx/>
              </a:defRPr>
            </a:pPr>
            <a:r>
              <a:rPr lang="en-US" sz="1200" b="0" i="0" u="none" strike="noStrike" kern="1200" cap="none" spc="0" baseline="0">
                <a:solidFill>
                  <a:srgbClr val="404040"/>
                </a:solidFill>
                <a:uFillTx/>
                <a:latin typeface="Calibri Light" pitchFamily="34"/>
                <a:cs typeface="Calibri Light" pitchFamily="34"/>
              </a:rPr>
              <a:t>US Best Global University Rankings  (2022)</a:t>
            </a:r>
            <a:r>
              <a:rPr lang="el-GR" sz="1200" b="0" i="0" u="none" strike="noStrike" kern="1200" cap="none" spc="0" baseline="0">
                <a:solidFill>
                  <a:srgbClr val="404040"/>
                </a:solidFill>
                <a:uFillTx/>
                <a:latin typeface="Calibri Light" pitchFamily="34"/>
                <a:cs typeface="Calibri Light" pitchFamily="34"/>
              </a:rPr>
              <a:t> </a:t>
            </a:r>
            <a:r>
              <a:rPr lang="en-US" sz="1200" b="0" i="0" u="none" strike="noStrike" kern="1200" cap="none" spc="0" baseline="0">
                <a:solidFill>
                  <a:srgbClr val="404040"/>
                </a:solidFill>
                <a:uFillTx/>
                <a:latin typeface="Calibri Light" pitchFamily="34"/>
                <a:cs typeface="Calibri Light" pitchFamily="34"/>
              </a:rPr>
              <a:t> </a:t>
            </a:r>
            <a:r>
              <a:rPr lang="en-US" sz="1200" b="1" i="0" u="none" strike="noStrike" kern="1200" cap="none" spc="0" baseline="0">
                <a:solidFill>
                  <a:srgbClr val="F7921C"/>
                </a:solidFill>
                <a:uFillTx/>
                <a:latin typeface="Calibri" pitchFamily="34"/>
                <a:cs typeface="Calibri" pitchFamily="34"/>
              </a:rPr>
              <a:t>566</a:t>
            </a:r>
          </a:p>
        </p:txBody>
      </p:sp>
      <p:sp>
        <p:nvSpPr>
          <p:cNvPr id="10" name="Θέση αριθμού διαφάνειας 1">
            <a:extLst>
              <a:ext uri="{FF2B5EF4-FFF2-40B4-BE49-F238E27FC236}">
                <a16:creationId xmlns:a16="http://schemas.microsoft.com/office/drawing/2014/main" id="{7CDA5D27-B984-5C87-8EEA-B4BB3A2831BB}"/>
              </a:ext>
            </a:extLst>
          </p:cNvPr>
          <p:cNvSpPr txBox="1"/>
          <p:nvPr/>
        </p:nvSpPr>
        <p:spPr>
          <a:xfrm>
            <a:off x="304796" y="6546847"/>
            <a:ext cx="8534396" cy="311152"/>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852DAC-8D2B-364F-819B-F00348C85ED5}" type="slidenum">
              <a:rPr/>
              <a:t>2</a:t>
            </a:fld>
            <a:endParaRPr lang="en-US" sz="1000" b="0" i="0" u="none" strike="noStrike" kern="1200" cap="none" spc="0" baseline="0">
              <a:solidFill>
                <a:srgbClr val="898989"/>
              </a:solidFill>
              <a:uFillTx/>
              <a:latin typeface="Calibri" pitchFamily="34"/>
              <a:cs typeface="Arial" pitchFamily="3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07">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DAB755A0-A307-05E3-0B16-C27200D66528}"/>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0" compatLnSpc="1">
            <a:noAutofit/>
          </a:bodyPr>
          <a:lstStyle/>
          <a:p>
            <a:pPr marL="630241" marR="0" lvl="0" indent="11109"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el-GR" sz="1300" b="0" i="0" u="none" strike="noStrike" kern="0" cap="none" spc="0" baseline="0">
              <a:solidFill>
                <a:srgbClr val="000000"/>
              </a:solidFill>
              <a:uFillTx/>
              <a:latin typeface="Calibri Light" pitchFamily="34"/>
              <a:cs typeface="Calibri Light" pitchFamily="34"/>
            </a:endParaRPr>
          </a:p>
        </p:txBody>
      </p:sp>
      <p:sp>
        <p:nvSpPr>
          <p:cNvPr id="3" name="Θέση αριθμού διαφάνειας 1">
            <a:extLst>
              <a:ext uri="{FF2B5EF4-FFF2-40B4-BE49-F238E27FC236}">
                <a16:creationId xmlns:a16="http://schemas.microsoft.com/office/drawing/2014/main" id="{D36FC7D4-905E-C822-1B4F-4BE461F234EF}"/>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1E8F70-B2E4-2749-AFC8-3658F3B35664}" type="slidenum">
              <a:t>20</a:t>
            </a:fld>
            <a:endParaRPr lang="en-US" sz="1000" b="0" i="0" u="none" strike="noStrike" kern="1200" cap="none" spc="0" baseline="0">
              <a:solidFill>
                <a:srgbClr val="898989"/>
              </a:solidFill>
              <a:uFillTx/>
              <a:latin typeface="Calibri" pitchFamily="34"/>
              <a:cs typeface="Arial" pitchFamily="34"/>
            </a:endParaRPr>
          </a:p>
        </p:txBody>
      </p:sp>
      <p:pic>
        <p:nvPicPr>
          <p:cNvPr id="4" name="Εικόνα 3">
            <a:extLst>
              <a:ext uri="{FF2B5EF4-FFF2-40B4-BE49-F238E27FC236}">
                <a16:creationId xmlns:a16="http://schemas.microsoft.com/office/drawing/2014/main" id="{57168E64-28E6-C5E0-0F23-B1A95C5A733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TextBox 9">
            <a:extLst>
              <a:ext uri="{FF2B5EF4-FFF2-40B4-BE49-F238E27FC236}">
                <a16:creationId xmlns:a16="http://schemas.microsoft.com/office/drawing/2014/main" id="{87E73209-FB53-E733-2016-0D1CFBE85C6E}"/>
              </a:ext>
            </a:extLst>
          </p:cNvPr>
          <p:cNvSpPr txBox="1"/>
          <p:nvPr/>
        </p:nvSpPr>
        <p:spPr>
          <a:xfrm>
            <a:off x="1066803" y="1447796"/>
            <a:ext cx="6553203"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Διεθνοποίηση</a:t>
            </a:r>
          </a:p>
        </p:txBody>
      </p:sp>
      <p:sp>
        <p:nvSpPr>
          <p:cNvPr id="6" name="Rectangle 4">
            <a:extLst>
              <a:ext uri="{FF2B5EF4-FFF2-40B4-BE49-F238E27FC236}">
                <a16:creationId xmlns:a16="http://schemas.microsoft.com/office/drawing/2014/main" id="{981893AF-D5A1-0B09-9182-C920532868F1}"/>
              </a:ext>
            </a:extLst>
          </p:cNvPr>
          <p:cNvSpPr txBox="1"/>
          <p:nvPr/>
        </p:nvSpPr>
        <p:spPr>
          <a:xfrm>
            <a:off x="1066803" y="2025652"/>
            <a:ext cx="3352803" cy="3447095"/>
          </a:xfrm>
          <a:prstGeom prst="rect">
            <a:avLst/>
          </a:prstGeom>
          <a:noFill/>
          <a:ln cap="flat">
            <a:noFill/>
          </a:ln>
        </p:spPr>
        <p:txBody>
          <a:bodyPr vert="horz" wrap="square" lIns="0" tIns="0" rIns="0" bIns="0" anchor="t" anchorCtr="0" compatLnSpc="1">
            <a:spAutoFit/>
          </a:bodyPr>
          <a:lstStyle/>
          <a:p>
            <a:pPr marL="0" marR="0" lvl="0" indent="0"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Η Διεθνοποίηση αποτελεί στρατηγικό στόχο,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ο οποίος επιτυγχάνεται με την υλοποίηση των πιο κάτω:</a:t>
            </a:r>
          </a:p>
          <a:p>
            <a:pPr marL="0" marR="0" lvl="0" indent="0"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 </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Συμμετοχή σε πέραν των 65 πανεπιστημιακών δικτύων/οργανισμών (π.χ. Σύνδεσμος Ευρωπαϊκών Πανεπιστημίων (</a:t>
            </a:r>
            <a:r>
              <a:rPr lang="en-GB" sz="1200" b="0" i="0" u="none" strike="noStrike" kern="1200" cap="none" spc="0" baseline="0" dirty="0">
                <a:solidFill>
                  <a:srgbClr val="404040"/>
                </a:solidFill>
                <a:uFillTx/>
                <a:latin typeface="Calibri Light" pitchFamily="34"/>
                <a:cs typeface="Calibri Light" pitchFamily="34"/>
              </a:rPr>
              <a:t>EUA), </a:t>
            </a:r>
            <a:r>
              <a:rPr lang="el-GR" sz="1200" b="0" i="0" u="none" strike="noStrike" kern="1200" cap="none" spc="0" baseline="0" dirty="0">
                <a:solidFill>
                  <a:srgbClr val="404040"/>
                </a:solidFill>
                <a:uFillTx/>
                <a:latin typeface="Calibri Light" pitchFamily="34"/>
                <a:cs typeface="Calibri Light" pitchFamily="34"/>
              </a:rPr>
              <a:t>Ένωση Μεσογειακών Πανεπιστημίων (</a:t>
            </a:r>
            <a:r>
              <a:rPr lang="en-GB" sz="1200" b="0" i="0" u="none" strike="noStrike" kern="1200" cap="none" spc="0" baseline="0" dirty="0">
                <a:solidFill>
                  <a:srgbClr val="404040"/>
                </a:solidFill>
                <a:uFillTx/>
                <a:latin typeface="Calibri Light" pitchFamily="34"/>
                <a:cs typeface="Calibri Light" pitchFamily="34"/>
              </a:rPr>
              <a:t>UNIMED), </a:t>
            </a:r>
            <a:r>
              <a:rPr lang="el-GR" sz="1200" b="0" i="0" u="none" strike="noStrike" kern="1200" cap="none" spc="0" baseline="0" dirty="0">
                <a:solidFill>
                  <a:srgbClr val="404040"/>
                </a:solidFill>
                <a:uFillTx/>
                <a:latin typeface="Calibri Light" pitchFamily="34"/>
                <a:cs typeface="Calibri Light" pitchFamily="34"/>
              </a:rPr>
              <a:t>Δίκτυο Πανεπιστημίων Πρωτευουσών της Ευρώπης (</a:t>
            </a:r>
            <a:r>
              <a:rPr lang="en-GB" sz="1200" b="0" i="0" u="none" strike="noStrike" kern="1200" cap="none" spc="0" baseline="0" dirty="0">
                <a:solidFill>
                  <a:srgbClr val="404040"/>
                </a:solidFill>
                <a:uFillTx/>
                <a:latin typeface="Calibri Light" pitchFamily="34"/>
                <a:cs typeface="Calibri Light" pitchFamily="34"/>
              </a:rPr>
              <a:t>UNICA)</a:t>
            </a:r>
            <a:r>
              <a:rPr lang="el-GR" sz="1200" b="0" i="0" u="none" strike="noStrike" kern="1200" cap="none" spc="0" baseline="0" dirty="0">
                <a:solidFill>
                  <a:srgbClr val="404040"/>
                </a:solidFill>
                <a:uFillTx/>
                <a:latin typeface="Calibri Light" pitchFamily="34"/>
                <a:cs typeface="Calibri Light" pitchFamily="34"/>
              </a:rPr>
              <a:t>, </a:t>
            </a:r>
            <a:r>
              <a:rPr lang="en-US" sz="1200" b="0" i="0" u="none" strike="noStrike" kern="1200" cap="none" spc="0" baseline="0" dirty="0">
                <a:solidFill>
                  <a:srgbClr val="404040"/>
                </a:solidFill>
                <a:uFillTx/>
                <a:latin typeface="Calibri Light" pitchFamily="34"/>
                <a:cs typeface="Calibri Light" pitchFamily="34"/>
              </a:rPr>
              <a:t>YERUN </a:t>
            </a:r>
            <a:r>
              <a:rPr lang="el-GR" sz="1200" b="0" i="0" u="none" strike="noStrike" kern="1200" cap="none" spc="0" baseline="0" dirty="0">
                <a:solidFill>
                  <a:srgbClr val="404040"/>
                </a:solidFill>
                <a:uFillTx/>
                <a:latin typeface="Calibri Light" pitchFamily="34"/>
                <a:cs typeface="Calibri Light" pitchFamily="34"/>
              </a:rPr>
              <a:t>κ.ά.</a:t>
            </a:r>
            <a:r>
              <a:rPr lang="en-GB" sz="1200" b="0" i="0" u="none" strike="noStrike" kern="1200" cap="none" spc="0" baseline="0" dirty="0">
                <a:solidFill>
                  <a:srgbClr val="404040"/>
                </a:solidFill>
                <a:uFillTx/>
                <a:latin typeface="Calibri Light" pitchFamily="34"/>
                <a:cs typeface="Calibri Light" pitchFamily="34"/>
              </a:rPr>
              <a:t>)</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Συμμετοχή στη συμμαχία </a:t>
            </a:r>
            <a:r>
              <a:rPr lang="en-GB" sz="1200" b="0" i="0" u="none" strike="noStrike" kern="1200" cap="none" spc="0" baseline="0" dirty="0">
                <a:solidFill>
                  <a:srgbClr val="404040"/>
                </a:solidFill>
                <a:uFillTx/>
                <a:latin typeface="Calibri Light" pitchFamily="34"/>
                <a:cs typeface="Calibri Light" pitchFamily="34"/>
              </a:rPr>
              <a:t>YUFE (Young Universities for the Future of Europe)</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Συμμετοχή στο Πρόγραμμα </a:t>
            </a:r>
            <a:r>
              <a:rPr lang="en-GB" sz="1200" b="0" i="0" u="none" strike="noStrike" kern="1200" cap="none" spc="0" baseline="0" dirty="0">
                <a:solidFill>
                  <a:srgbClr val="404040"/>
                </a:solidFill>
                <a:uFillTx/>
                <a:latin typeface="Calibri Light" pitchFamily="34"/>
                <a:cs typeface="Calibri Light" pitchFamily="34"/>
              </a:rPr>
              <a:t>ERASMUS+ </a:t>
            </a:r>
            <a:r>
              <a:rPr lang="el-GR" sz="1200" b="0" i="0" u="none" strike="noStrike" kern="1200" cap="none" spc="0" baseline="0" dirty="0">
                <a:solidFill>
                  <a:srgbClr val="404040"/>
                </a:solidFill>
                <a:uFillTx/>
                <a:latin typeface="Calibri Light" pitchFamily="34"/>
                <a:cs typeface="Calibri Light" pitchFamily="34"/>
              </a:rPr>
              <a:t>από την ακαδημαϊκή χρονιά 1997/1998 και στο </a:t>
            </a:r>
            <a:r>
              <a:rPr lang="en-GB" sz="1200" b="0" i="0" u="none" strike="noStrike" kern="1200" cap="none" spc="0" baseline="0" dirty="0">
                <a:solidFill>
                  <a:srgbClr val="404040"/>
                </a:solidFill>
                <a:uFillTx/>
                <a:latin typeface="Calibri Light" pitchFamily="34"/>
                <a:cs typeface="Calibri Light" pitchFamily="34"/>
              </a:rPr>
              <a:t>ERASMUS+ International </a:t>
            </a:r>
            <a:r>
              <a:rPr lang="el-GR" sz="1200" b="0" i="0" u="none" strike="noStrike" kern="1200" cap="none" spc="0" baseline="0" dirty="0">
                <a:solidFill>
                  <a:srgbClr val="404040"/>
                </a:solidFill>
                <a:uFillTx/>
                <a:latin typeface="Calibri Light" pitchFamily="34"/>
                <a:cs typeface="Calibri Light" pitchFamily="34"/>
              </a:rPr>
              <a:t>από την ακαδημαϊκή χρονιά 2015/2016.</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Ίδρυση διεθνών Ινστιτούτων στο Π.Κ., όπως το </a:t>
            </a:r>
            <a:r>
              <a:rPr lang="en-GB" sz="1200" b="0" i="0" u="none" strike="noStrike" kern="1200" cap="none" spc="0" baseline="0" dirty="0">
                <a:solidFill>
                  <a:srgbClr val="404040"/>
                </a:solidFill>
                <a:uFillTx/>
                <a:latin typeface="Calibri Light" pitchFamily="34"/>
                <a:cs typeface="Calibri Light" pitchFamily="34"/>
              </a:rPr>
              <a:t>Aula Cervantes </a:t>
            </a:r>
            <a:r>
              <a:rPr lang="el-GR" sz="1200" b="0" i="0" u="none" strike="noStrike" kern="1200" cap="none" spc="0" baseline="0" dirty="0">
                <a:solidFill>
                  <a:srgbClr val="404040"/>
                </a:solidFill>
                <a:uFillTx/>
                <a:latin typeface="Calibri Light" pitchFamily="34"/>
                <a:cs typeface="Calibri Light" pitchFamily="34"/>
              </a:rPr>
              <a:t>και το Ινστιτούτο Κομφούκιος </a:t>
            </a:r>
          </a:p>
        </p:txBody>
      </p:sp>
      <p:sp>
        <p:nvSpPr>
          <p:cNvPr id="7" name="Rectangle 4">
            <a:extLst>
              <a:ext uri="{FF2B5EF4-FFF2-40B4-BE49-F238E27FC236}">
                <a16:creationId xmlns:a16="http://schemas.microsoft.com/office/drawing/2014/main" id="{823C73C7-42A2-44DB-91EB-C3E230830ADB}"/>
              </a:ext>
            </a:extLst>
          </p:cNvPr>
          <p:cNvSpPr txBox="1"/>
          <p:nvPr/>
        </p:nvSpPr>
        <p:spPr>
          <a:xfrm>
            <a:off x="4572000" y="2025652"/>
            <a:ext cx="3352803" cy="3339379"/>
          </a:xfrm>
          <a:prstGeom prst="rect">
            <a:avLst/>
          </a:prstGeom>
          <a:noFill/>
          <a:ln cap="flat">
            <a:noFill/>
          </a:ln>
        </p:spPr>
        <p:txBody>
          <a:bodyPr vert="horz" wrap="square" lIns="0" tIns="0" rIns="0" bIns="0" anchor="t" anchorCtr="0" compatLnSpc="1">
            <a:spAutoFit/>
          </a:bodyPr>
          <a:lstStyle/>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Σύναψη πέραν των 130 Διμερών Συμφωνιών Συνεργασίας με πανεπιστήμια/ερευνητικά κέντρα από όλο τον κόσμο</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Προσφορά διαπανεπιστημιακών προγραμμάτων σπουδών (σε επίπεδο μάστερ και διδακτορικό), σε συνεργασία με ευρωπαϊκά πανεπιστήμια</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000000"/>
                </a:solidFill>
                <a:uFillTx/>
                <a:latin typeface="Calibri Light" pitchFamily="34"/>
                <a:cs typeface="Calibri Light" pitchFamily="34"/>
              </a:rPr>
              <a:t>Σύναψη συμφωνιών για </a:t>
            </a:r>
            <a:r>
              <a:rPr lang="el-GR" sz="1200" b="0" i="0" u="none" strike="noStrike" kern="1200" cap="none" spc="0" baseline="0" dirty="0" err="1">
                <a:solidFill>
                  <a:srgbClr val="000000"/>
                </a:solidFill>
                <a:uFillTx/>
                <a:latin typeface="Calibri Light" pitchFamily="34"/>
                <a:cs typeface="Calibri Light" pitchFamily="34"/>
              </a:rPr>
              <a:t>συνεπίβλεψη</a:t>
            </a:r>
            <a:r>
              <a:rPr lang="el-GR" sz="1200" b="0" i="0" u="none" strike="noStrike" kern="1200" cap="none" spc="0" baseline="0" dirty="0">
                <a:solidFill>
                  <a:srgbClr val="000000"/>
                </a:solidFill>
                <a:uFillTx/>
                <a:latin typeface="Calibri Light" pitchFamily="34"/>
                <a:cs typeface="Calibri Light" pitchFamily="34"/>
              </a:rPr>
              <a:t> διατριβών με ακαδημαϊκά ιδρύματα του εξωτερικού</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Συνεργασία με Πρεσβείες ξένων χωρών στην Κύπρο, και Πρεσβείες της Κυπριακής Δημοκρατίας διεθνώς</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Συνεργασία με την Κυπριακή και Ελληνική Ομογένεια</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Συμμετοχή σε διάφορες δραστηριότητες προσέλκυσης φοιτητών και φοιτητριών από τον διεθνή χώρο, και προβολής του Π.Κ. διεθνώς</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96">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A321FF12-416E-C3A9-2BEA-35C4AE277D74}"/>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0" compatLnSpc="1">
            <a:noAutofit/>
          </a:bodyPr>
          <a:lstStyle/>
          <a:p>
            <a:pPr marL="630241" marR="0" lvl="0" indent="11109"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el-GR" sz="1300" b="0" i="0" u="none" strike="noStrike" kern="0" cap="none" spc="0" baseline="0">
              <a:solidFill>
                <a:srgbClr val="000000"/>
              </a:solidFill>
              <a:uFillTx/>
              <a:latin typeface="Calibri Light" pitchFamily="34"/>
              <a:cs typeface="Calibri Light" pitchFamily="34"/>
            </a:endParaRPr>
          </a:p>
        </p:txBody>
      </p:sp>
      <p:sp>
        <p:nvSpPr>
          <p:cNvPr id="3" name="Θέση αριθμού διαφάνειας 1">
            <a:extLst>
              <a:ext uri="{FF2B5EF4-FFF2-40B4-BE49-F238E27FC236}">
                <a16:creationId xmlns:a16="http://schemas.microsoft.com/office/drawing/2014/main" id="{F47B5A12-6744-6E62-0683-B303A690CC95}"/>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031802-249E-6540-B778-85BC36E4503D}" type="slidenum">
              <a:t>21</a:t>
            </a:fld>
            <a:endParaRPr lang="en-US" sz="1000" b="0" i="0" u="none" strike="noStrike" kern="1200" cap="none" spc="0" baseline="0">
              <a:solidFill>
                <a:srgbClr val="898989"/>
              </a:solidFill>
              <a:uFillTx/>
              <a:latin typeface="Calibri" pitchFamily="34"/>
              <a:cs typeface="Arial" pitchFamily="34"/>
            </a:endParaRPr>
          </a:p>
        </p:txBody>
      </p:sp>
      <p:pic>
        <p:nvPicPr>
          <p:cNvPr id="4" name="Εικόνα 3">
            <a:extLst>
              <a:ext uri="{FF2B5EF4-FFF2-40B4-BE49-F238E27FC236}">
                <a16:creationId xmlns:a16="http://schemas.microsoft.com/office/drawing/2014/main" id="{62C4688E-736F-CBD5-59B2-1B0D0BC564B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TextBox 9">
            <a:extLst>
              <a:ext uri="{FF2B5EF4-FFF2-40B4-BE49-F238E27FC236}">
                <a16:creationId xmlns:a16="http://schemas.microsoft.com/office/drawing/2014/main" id="{917EF81C-EB2B-A183-8E19-201249CE03EF}"/>
              </a:ext>
            </a:extLst>
          </p:cNvPr>
          <p:cNvSpPr txBox="1"/>
          <p:nvPr/>
        </p:nvSpPr>
        <p:spPr>
          <a:xfrm>
            <a:off x="1066803" y="1447796"/>
            <a:ext cx="6553203"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Κοινωνική προσφορά &amp; επίδραση </a:t>
            </a:r>
          </a:p>
        </p:txBody>
      </p:sp>
      <p:sp>
        <p:nvSpPr>
          <p:cNvPr id="6" name="Rectangle 4">
            <a:extLst>
              <a:ext uri="{FF2B5EF4-FFF2-40B4-BE49-F238E27FC236}">
                <a16:creationId xmlns:a16="http://schemas.microsoft.com/office/drawing/2014/main" id="{7230A4DA-2BEF-13E9-066F-D199DA5283D8}"/>
              </a:ext>
            </a:extLst>
          </p:cNvPr>
          <p:cNvSpPr txBox="1"/>
          <p:nvPr/>
        </p:nvSpPr>
        <p:spPr>
          <a:xfrm>
            <a:off x="1066803" y="1828800"/>
            <a:ext cx="6934196" cy="2357056"/>
          </a:xfrm>
          <a:prstGeom prst="rect">
            <a:avLst/>
          </a:prstGeom>
          <a:noFill/>
          <a:ln cap="flat">
            <a:noFill/>
          </a:ln>
        </p:spPr>
        <p:txBody>
          <a:bodyPr vert="horz" wrap="square" lIns="0" tIns="0" rIns="0" bIns="0" anchor="t" anchorCtr="0" compatLnSpc="1">
            <a:spAutoFit/>
          </a:bodyPr>
          <a:lstStyle/>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180" b="0" i="0" u="none" strike="noStrike" kern="1200" cap="none" spc="0" baseline="0" dirty="0">
                <a:solidFill>
                  <a:srgbClr val="404040"/>
                </a:solidFill>
                <a:uFillTx/>
                <a:latin typeface="Calibri Light" pitchFamily="34"/>
                <a:cs typeface="Calibri Light" pitchFamily="34"/>
              </a:rPr>
              <a:t>Το Πανεπιστήμιο Κύπρου επιδιώκει ενεργά την προσφορά στο κοινωνικό σύνολο, στοχεύοντας τόσο στην επιμόρφωση των πολιτών μέσω των ανοιχτών για το κοινό </a:t>
            </a:r>
            <a:r>
              <a:rPr lang="el-GR" sz="1180" b="0" i="0" u="none" strike="noStrike" kern="1200" cap="none" spc="0" baseline="0" dirty="0" err="1">
                <a:solidFill>
                  <a:srgbClr val="404040"/>
                </a:solidFill>
                <a:uFillTx/>
                <a:latin typeface="Calibri Light" pitchFamily="34"/>
                <a:cs typeface="Calibri Light" pitchFamily="34"/>
              </a:rPr>
              <a:t>δράσεών</a:t>
            </a:r>
            <a:r>
              <a:rPr lang="el-GR" sz="1180" b="0" i="0" u="none" strike="noStrike" kern="1200" cap="none" spc="0" baseline="0" dirty="0">
                <a:solidFill>
                  <a:srgbClr val="404040"/>
                </a:solidFill>
                <a:uFillTx/>
                <a:latin typeface="Calibri Light" pitchFamily="34"/>
                <a:cs typeface="Calibri Light" pitchFamily="34"/>
              </a:rPr>
              <a:t> του, όσο και στην ουσιαστική παρέμβαση για την επίλυση προβλημάτων που αντιμετωπίζει η κυπριακή κοινωνία. Αντιλαμβανόμενοι</a:t>
            </a:r>
            <a:r>
              <a:rPr lang="en-US" sz="1180" b="0" i="0" u="none" strike="noStrike" kern="1200" cap="none" spc="0" baseline="0" dirty="0">
                <a:solidFill>
                  <a:srgbClr val="404040"/>
                </a:solidFill>
                <a:uFillTx/>
                <a:latin typeface="Calibri Light" pitchFamily="34"/>
                <a:cs typeface="Calibri Light" pitchFamily="34"/>
              </a:rPr>
              <a:t>/</a:t>
            </a:r>
            <a:r>
              <a:rPr lang="el-GR" sz="1180" b="0" i="0" u="none" strike="noStrike" kern="1200" cap="none" spc="0" baseline="0" dirty="0" err="1">
                <a:solidFill>
                  <a:srgbClr val="404040"/>
                </a:solidFill>
                <a:uFillTx/>
                <a:latin typeface="Calibri Light" pitchFamily="34"/>
                <a:cs typeface="Calibri Light" pitchFamily="34"/>
              </a:rPr>
              <a:t>ες</a:t>
            </a:r>
            <a:r>
              <a:rPr lang="el-GR" sz="1180" b="0" i="0" u="none" strike="noStrike" kern="1200" cap="none" spc="0" baseline="0" dirty="0">
                <a:solidFill>
                  <a:srgbClr val="404040"/>
                </a:solidFill>
                <a:uFillTx/>
                <a:latin typeface="Calibri Light" pitchFamily="34"/>
                <a:cs typeface="Calibri Light" pitchFamily="34"/>
              </a:rPr>
              <a:t> τη σημασία της επίτευξης των στόχων βιώσιμης ανάπτυξης, η πανεπιστημιακή κοινότητα προσανατολίζει τις δράσεις της (διδασκαλία, έρευνα </a:t>
            </a:r>
            <a:r>
              <a:rPr lang="el-GR" sz="1180" b="0" i="0" u="none" strike="noStrike" kern="1200" cap="none" spc="0" baseline="0" dirty="0" err="1">
                <a:solidFill>
                  <a:srgbClr val="404040"/>
                </a:solidFill>
                <a:uFillTx/>
                <a:latin typeface="Calibri Light" pitchFamily="34"/>
                <a:cs typeface="Calibri Light" pitchFamily="34"/>
              </a:rPr>
              <a:t>κ.ά</a:t>
            </a:r>
            <a:r>
              <a:rPr lang="el-GR" sz="1180" b="0" i="0" u="none" strike="noStrike" kern="1200" cap="none" spc="0" baseline="0" dirty="0">
                <a:solidFill>
                  <a:srgbClr val="404040"/>
                </a:solidFill>
                <a:uFillTx/>
                <a:latin typeface="Calibri Light" pitchFamily="34"/>
                <a:cs typeface="Calibri Light" pitchFamily="34"/>
              </a:rPr>
              <a:t>) προς αυτή την κατεύθυνση. </a:t>
            </a: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l-GR" sz="1200" b="0" i="0" u="none" strike="noStrike" kern="1200" cap="none" spc="0" baseline="0" dirty="0">
              <a:solidFill>
                <a:srgbClr val="404040"/>
              </a:solidFill>
              <a:uFillTx/>
              <a:latin typeface="Calibri Light" pitchFamily="34"/>
              <a:cs typeface="Calibri Light" pitchFamily="34"/>
            </a:endParaRP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Κοινωνικές Δράσεις Πανεπιστημίου Κύπρου</a:t>
            </a:r>
          </a:p>
          <a:p>
            <a:pPr marL="171450" marR="0" lvl="0" indent="-171450"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80" b="0" i="0" u="none" strike="noStrike" kern="1200" cap="none" spc="0" baseline="0" dirty="0">
                <a:solidFill>
                  <a:srgbClr val="404040"/>
                </a:solidFill>
                <a:uFillTx/>
                <a:latin typeface="Calibri Light" pitchFamily="34"/>
                <a:cs typeface="Calibri Light" pitchFamily="34"/>
              </a:rPr>
              <a:t>διοργάνωση πολιτιστικών δραστηριοτήτων, ομιλιών και διαλέξεων από διακεκριμένες προσωπικότητες,</a:t>
            </a:r>
          </a:p>
          <a:p>
            <a:pPr marL="171450" marR="0" lvl="0" indent="-171450"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80" b="0" i="0" u="none" strike="noStrike" kern="1200" cap="none" spc="0" baseline="0" dirty="0">
                <a:solidFill>
                  <a:srgbClr val="404040"/>
                </a:solidFill>
                <a:uFillTx/>
                <a:latin typeface="Calibri Light" pitchFamily="34"/>
                <a:cs typeface="Calibri Light" pitchFamily="34"/>
              </a:rPr>
              <a:t>θεσμός Ελεύθερων Πανεπιστημίων</a:t>
            </a:r>
            <a:r>
              <a:rPr lang="en-US" sz="1180" b="0" i="0" u="none" strike="noStrike" kern="1200" cap="none" spc="0" baseline="0" dirty="0">
                <a:solidFill>
                  <a:srgbClr val="404040"/>
                </a:solidFill>
                <a:uFillTx/>
                <a:latin typeface="Calibri Light" pitchFamily="34"/>
                <a:cs typeface="Calibri Light" pitchFamily="34"/>
              </a:rPr>
              <a:t>,</a:t>
            </a:r>
            <a:endParaRPr lang="el-GR" sz="1180" b="0" i="0" u="none" strike="noStrike" kern="1200" cap="none" spc="0" baseline="0" dirty="0">
              <a:solidFill>
                <a:srgbClr val="404040"/>
              </a:solidFill>
              <a:uFillTx/>
              <a:latin typeface="Calibri Light" pitchFamily="34"/>
              <a:cs typeface="Calibri Light" pitchFamily="34"/>
            </a:endParaRPr>
          </a:p>
          <a:p>
            <a:pPr marL="171450" marR="0" lvl="0" indent="-171450"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80" b="0" i="0" u="none" strike="noStrike" kern="1200" cap="none" spc="0" baseline="0" dirty="0">
                <a:solidFill>
                  <a:srgbClr val="404040"/>
                </a:solidFill>
                <a:uFillTx/>
                <a:latin typeface="Calibri Light" pitchFamily="34"/>
                <a:cs typeface="Calibri Light" pitchFamily="34"/>
              </a:rPr>
              <a:t>σειρές </a:t>
            </a:r>
            <a:r>
              <a:rPr lang="en-US" sz="1180" b="0" i="0" u="none" strike="noStrike" kern="1200" cap="none" spc="0" baseline="0" dirty="0">
                <a:solidFill>
                  <a:srgbClr val="404040"/>
                </a:solidFill>
                <a:uFillTx/>
                <a:latin typeface="Calibri Light" pitchFamily="34"/>
                <a:cs typeface="Calibri Light" pitchFamily="34"/>
              </a:rPr>
              <a:t>podcasts</a:t>
            </a:r>
            <a:r>
              <a:rPr lang="el-GR" sz="1180" b="0" i="0" u="none" strike="noStrike" kern="1200" cap="none" spc="0" baseline="0" dirty="0">
                <a:solidFill>
                  <a:srgbClr val="404040"/>
                </a:solidFill>
                <a:uFillTx/>
                <a:latin typeface="Calibri Light" pitchFamily="34"/>
                <a:cs typeface="Calibri Light" pitchFamily="34"/>
              </a:rPr>
              <a:t> </a:t>
            </a:r>
            <a:r>
              <a:rPr lang="el-GR" sz="1180" b="0" i="0" u="none" strike="noStrike" kern="1200" cap="none" spc="0" baseline="0" dirty="0">
                <a:solidFill>
                  <a:srgbClr val="000000"/>
                </a:solidFill>
                <a:uFillTx/>
                <a:latin typeface="Calibri Light" pitchFamily="34"/>
                <a:cs typeface="Calibri Light" pitchFamily="34"/>
              </a:rPr>
              <a:t>"</a:t>
            </a:r>
            <a:r>
              <a:rPr lang="en-US" sz="1180" b="0" i="0" u="none" strike="noStrike" kern="1200" cap="none" spc="0" baseline="0" dirty="0">
                <a:solidFill>
                  <a:srgbClr val="404040"/>
                </a:solidFill>
                <a:uFillTx/>
                <a:latin typeface="Calibri Light" pitchFamily="34"/>
                <a:cs typeface="Calibri Light" pitchFamily="34"/>
              </a:rPr>
              <a:t>Science Talks</a:t>
            </a:r>
            <a:r>
              <a:rPr lang="el-GR" sz="1180" b="0" i="0" u="none" strike="noStrike" kern="1200" cap="none" spc="0" baseline="0" dirty="0">
                <a:solidFill>
                  <a:srgbClr val="000000"/>
                </a:solidFill>
                <a:uFillTx/>
                <a:latin typeface="Calibri Light" pitchFamily="34"/>
                <a:cs typeface="Calibri Light" pitchFamily="34"/>
              </a:rPr>
              <a:t>"</a:t>
            </a:r>
            <a:r>
              <a:rPr lang="en-US" sz="1180" b="0" i="0" u="none" strike="noStrike" kern="1200" cap="none" spc="0" baseline="0" dirty="0">
                <a:solidFill>
                  <a:srgbClr val="404040"/>
                </a:solidFill>
                <a:uFillTx/>
                <a:latin typeface="Calibri Light" pitchFamily="34"/>
                <a:cs typeface="Calibri Light" pitchFamily="34"/>
              </a:rPr>
              <a:t> </a:t>
            </a:r>
            <a:r>
              <a:rPr lang="el-GR" sz="1180" b="0" i="0" u="none" strike="noStrike" kern="1200" cap="none" spc="0" baseline="0" dirty="0">
                <a:solidFill>
                  <a:srgbClr val="404040"/>
                </a:solidFill>
                <a:uFillTx/>
                <a:latin typeface="Calibri Light" pitchFamily="34"/>
                <a:cs typeface="Calibri Light" pitchFamily="34"/>
              </a:rPr>
              <a:t>και </a:t>
            </a:r>
            <a:r>
              <a:rPr lang="el-GR" sz="1180" b="0" i="0" u="none" strike="noStrike" kern="1200" cap="none" spc="0" baseline="0" dirty="0">
                <a:solidFill>
                  <a:srgbClr val="000000"/>
                </a:solidFill>
                <a:uFillTx/>
                <a:latin typeface="Calibri Light" pitchFamily="34"/>
                <a:cs typeface="Calibri Light" pitchFamily="34"/>
              </a:rPr>
              <a:t>"</a:t>
            </a:r>
            <a:r>
              <a:rPr lang="en-US" sz="1180" b="0" i="0" u="none" strike="noStrike" kern="1200" cap="none" spc="0" baseline="0" dirty="0">
                <a:solidFill>
                  <a:srgbClr val="404040"/>
                </a:solidFill>
                <a:uFillTx/>
                <a:latin typeface="Calibri Light" pitchFamily="34"/>
                <a:cs typeface="Calibri Light" pitchFamily="34"/>
              </a:rPr>
              <a:t>Science Talks kids edition</a:t>
            </a:r>
            <a:r>
              <a:rPr lang="el-GR" sz="1180" b="0" i="0" u="none" strike="noStrike" kern="1200" cap="none" spc="0" baseline="0" dirty="0">
                <a:solidFill>
                  <a:srgbClr val="000000"/>
                </a:solidFill>
                <a:uFillTx/>
                <a:latin typeface="Calibri Light" pitchFamily="34"/>
                <a:cs typeface="Calibri Light" pitchFamily="34"/>
              </a:rPr>
              <a:t>"</a:t>
            </a:r>
            <a:r>
              <a:rPr lang="en-US" sz="1180" b="0" i="0" u="none" strike="noStrike" kern="1200" cap="none" spc="0" baseline="0" dirty="0">
                <a:solidFill>
                  <a:srgbClr val="404040"/>
                </a:solidFill>
                <a:uFillTx/>
                <a:latin typeface="Calibri Light" pitchFamily="34"/>
                <a:cs typeface="Calibri Light" pitchFamily="34"/>
              </a:rPr>
              <a:t>,</a:t>
            </a:r>
          </a:p>
          <a:p>
            <a:pPr marL="171450" marR="0" lvl="0" indent="-171450"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80" b="0" i="0" u="none" strike="noStrike" kern="1200" cap="none" spc="0" baseline="0" dirty="0" err="1">
                <a:solidFill>
                  <a:srgbClr val="404040"/>
                </a:solidFill>
                <a:uFillTx/>
                <a:latin typeface="Calibri Light" pitchFamily="34"/>
                <a:cs typeface="Calibri Light" pitchFamily="34"/>
              </a:rPr>
              <a:t>Προγρ</a:t>
            </a:r>
            <a:r>
              <a:rPr lang="en-US" sz="1180" b="0" i="0" u="none" strike="noStrike" kern="1200" cap="none" spc="0" baseline="0" dirty="0" err="1">
                <a:solidFill>
                  <a:srgbClr val="404040"/>
                </a:solidFill>
                <a:uFillTx/>
                <a:latin typeface="Calibri Light" pitchFamily="34"/>
                <a:cs typeface="Calibri Light" pitchFamily="34"/>
              </a:rPr>
              <a:t>ά</a:t>
            </a:r>
            <a:r>
              <a:rPr lang="el-GR" sz="1180" b="0" i="0" u="none" strike="noStrike" kern="1200" cap="none" spc="0" baseline="0" dirty="0" err="1">
                <a:solidFill>
                  <a:srgbClr val="404040"/>
                </a:solidFill>
                <a:uFillTx/>
                <a:latin typeface="Calibri Light" pitchFamily="34"/>
                <a:cs typeface="Calibri Light" pitchFamily="34"/>
              </a:rPr>
              <a:t>μματα</a:t>
            </a:r>
            <a:r>
              <a:rPr lang="el-GR" sz="1180" b="0" i="0" u="none" strike="noStrike" kern="1200" cap="none" spc="0" baseline="0" dirty="0">
                <a:solidFill>
                  <a:srgbClr val="404040"/>
                </a:solidFill>
                <a:uFillTx/>
                <a:latin typeface="Calibri Light" pitchFamily="34"/>
                <a:cs typeface="Calibri Light" pitchFamily="34"/>
              </a:rPr>
              <a:t> δια βίου μάθησης,</a:t>
            </a:r>
          </a:p>
          <a:p>
            <a:pPr marL="171450" marR="0" lvl="0" indent="-171450"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80" b="0" i="0" u="none" strike="noStrike" kern="1200" cap="none" spc="0" baseline="0" dirty="0">
                <a:solidFill>
                  <a:srgbClr val="404040"/>
                </a:solidFill>
                <a:uFillTx/>
                <a:latin typeface="Calibri Light" pitchFamily="34"/>
                <a:cs typeface="Calibri Light" pitchFamily="34"/>
              </a:rPr>
              <a:t>Ερευνητική δραστηριότητα με κοινωνικό αντίκτυπο</a:t>
            </a:r>
          </a:p>
        </p:txBody>
      </p:sp>
      <p:pic>
        <p:nvPicPr>
          <p:cNvPr id="7" name="Εικόνα 7">
            <a:extLst>
              <a:ext uri="{FF2B5EF4-FFF2-40B4-BE49-F238E27FC236}">
                <a16:creationId xmlns:a16="http://schemas.microsoft.com/office/drawing/2014/main" id="{6ED17501-DAA4-4F67-FF11-1044A08B87D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4796" y="4338800"/>
            <a:ext cx="4267203" cy="2209638"/>
          </a:xfrm>
          <a:prstGeom prst="rect">
            <a:avLst/>
          </a:prstGeom>
          <a:noFill/>
          <a:ln cap="flat">
            <a:noFill/>
          </a:ln>
        </p:spPr>
      </p:pic>
      <p:pic>
        <p:nvPicPr>
          <p:cNvPr id="8" name="Εικόνα 2">
            <a:extLst>
              <a:ext uri="{FF2B5EF4-FFF2-40B4-BE49-F238E27FC236}">
                <a16:creationId xmlns:a16="http://schemas.microsoft.com/office/drawing/2014/main" id="{70D914F0-366B-B529-423A-BCEB01C67CE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72000" y="4338800"/>
            <a:ext cx="4267203" cy="2211220"/>
          </a:xfrm>
          <a:prstGeom prst="rect">
            <a:avLst/>
          </a:prstGeom>
          <a:noFill/>
          <a:ln cap="flat">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01">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9A05805-0619-5C09-4525-FFFD9E8541E9}"/>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92C96C-BF5A-2549-850C-26E16F7FF31A}" type="slidenum">
              <a:t>22</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3C427AC4-DCC6-7812-B3F5-306413A7E6A3}"/>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91BD2D2C-750E-3903-DB24-66FFC29CFF4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015AA4C4-6FAE-2F3F-170C-6DC1B8EBF13F}"/>
              </a:ext>
            </a:extLst>
          </p:cNvPr>
          <p:cNvSpPr txBox="1"/>
          <p:nvPr/>
        </p:nvSpPr>
        <p:spPr>
          <a:xfrm>
            <a:off x="1066803" y="2025652"/>
            <a:ext cx="4876796" cy="4319589"/>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Ο πολιτισμός αποτελεί βασικό σημείο αναφοράς για το Πανεπιστήμιο Κύπρου. Το Πανεπιστήμιο διαθέτει πολιτιστικό κέντρο που στεγάζεται στο Αρχοντικό </a:t>
            </a:r>
            <a:r>
              <a:rPr lang="el-GR" sz="1200" b="0" i="0" u="none" strike="noStrike" kern="1200" cap="none" spc="0" baseline="0" dirty="0" err="1">
                <a:solidFill>
                  <a:srgbClr val="404040"/>
                </a:solidFill>
                <a:uFillTx/>
                <a:latin typeface="Calibri Light" pitchFamily="34"/>
                <a:cs typeface="Calibri Light" pitchFamily="34"/>
              </a:rPr>
              <a:t>Αξιοθέας</a:t>
            </a:r>
            <a:r>
              <a:rPr lang="el-GR" sz="1200" b="0" i="0" u="none" strike="noStrike" kern="1200" cap="none" spc="0" baseline="0" dirty="0">
                <a:solidFill>
                  <a:srgbClr val="404040"/>
                </a:solidFill>
                <a:uFillTx/>
                <a:latin typeface="Calibri Light" pitchFamily="34"/>
                <a:cs typeface="Calibri Light" pitchFamily="34"/>
              </a:rPr>
              <a:t>, στην εντός των τειχών Λευκωσία. Το Αρχοντικό, το οποίο είναι αναστηλωμένο υποδειγματικά από το Τμήμα Αρχαιοτήτων, αποτελεί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και την έδρα του Θεατρικού Εργαστηρίου Πανεπιστημίου Κύπρου (Θ.E.ΠA.K.).</a:t>
            </a:r>
            <a:endParaRPr lang="en-US" sz="1200" b="0" i="0" u="none" strike="noStrike" kern="1200" cap="none" spc="0" baseline="0" dirty="0">
              <a:solidFill>
                <a:srgbClr val="404040"/>
              </a:solidFill>
              <a:uFillTx/>
              <a:latin typeface="Calibri Light" pitchFamily="34"/>
              <a:cs typeface="Calibri Light" pitchFamily="34"/>
            </a:endParaRPr>
          </a:p>
          <a:p>
            <a:pPr marL="0" marR="0" lvl="0" indent="0"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dirty="0">
              <a:solidFill>
                <a:srgbClr val="404040"/>
              </a:solidFill>
              <a:uFillTx/>
              <a:latin typeface="Calibri Light" pitchFamily="34"/>
              <a:cs typeface="Calibri Light" pitchFamily="34"/>
            </a:endParaRPr>
          </a:p>
          <a:p>
            <a:pPr marL="0" marR="0" lvl="0" indent="0"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Στόχοι Θ.Ε.Π.Α.Κ.:</a:t>
            </a:r>
          </a:p>
          <a:p>
            <a:pPr marL="171450" marR="0" lvl="0" indent="-171450"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Αναβάθμιση της θεατρικής δραστηριότητας στον χώρο του Πανεπιστημίου </a:t>
            </a:r>
          </a:p>
          <a:p>
            <a:pPr marL="171450" marR="0" lvl="0" indent="-171450"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Παρέμβαση στα πολιτιστικά δρώμενα του τόπου </a:t>
            </a:r>
          </a:p>
          <a:p>
            <a:pPr marL="171450" marR="0" lvl="0" indent="-171450"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Ανάδειξη του ελληνικού πολιτισμού, ιδιαίτερα της κυπριακής γραμματείας</a:t>
            </a:r>
          </a:p>
          <a:p>
            <a:pPr marL="0" marR="0" lvl="0" indent="0"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endParaRPr lang="el-GR" sz="1200" b="1" i="0" u="none" strike="noStrike" kern="1200" cap="none" spc="0" baseline="0" dirty="0">
              <a:solidFill>
                <a:srgbClr val="404040"/>
              </a:solidFill>
              <a:uFillTx/>
              <a:latin typeface="Calibri" pitchFamily="34"/>
              <a:cs typeface="Calibri" pitchFamily="34"/>
            </a:endParaRPr>
          </a:p>
          <a:p>
            <a:pPr marL="0" marR="0" lvl="0" indent="0"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Δράσεις Πολιτιστικού Κέντρου:</a:t>
            </a:r>
          </a:p>
          <a:p>
            <a:pPr marL="171450" marR="0" lvl="0" indent="-171450"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Πολιτιστικό Φεστιβάλ Πανεπιστημίου Κύπρου</a:t>
            </a:r>
          </a:p>
          <a:p>
            <a:pPr marL="171450" marR="0" lvl="0" indent="-171450"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Θεατρικές, χορευτικές, μουσικές παραστάσεις και εκδηλώσεις</a:t>
            </a:r>
          </a:p>
          <a:p>
            <a:pPr marL="171450" marR="0" lvl="0" indent="-171450"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Εικαστικές παρουσιάσεις και φιλοξενία διαλέξεων</a:t>
            </a:r>
            <a:br>
              <a:rPr lang="el-GR" sz="1200" b="0" i="0" u="none" strike="noStrike" kern="1200" cap="none" spc="0" baseline="0" dirty="0">
                <a:solidFill>
                  <a:srgbClr val="404040"/>
                </a:solidFill>
                <a:uFillTx/>
                <a:latin typeface="Calibri" pitchFamily="34"/>
                <a:cs typeface="Arial" pitchFamily="34"/>
              </a:rPr>
            </a:br>
            <a:endParaRPr lang="el-GR" sz="1200" b="1" i="0" u="none" strike="noStrike" kern="1200" cap="none" spc="0" baseline="0" dirty="0">
              <a:solidFill>
                <a:srgbClr val="404040"/>
              </a:solidFill>
              <a:uFillTx/>
              <a:latin typeface="Calibri" pitchFamily="34"/>
              <a:cs typeface="Calibri" pitchFamily="34"/>
            </a:endParaRPr>
          </a:p>
          <a:p>
            <a:pPr marL="0" marR="0" lvl="0" indent="0"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p:txBody>
      </p:sp>
      <p:sp>
        <p:nvSpPr>
          <p:cNvPr id="6" name="TextBox 9">
            <a:extLst>
              <a:ext uri="{FF2B5EF4-FFF2-40B4-BE49-F238E27FC236}">
                <a16:creationId xmlns:a16="http://schemas.microsoft.com/office/drawing/2014/main" id="{235C8F60-4950-D3F4-9477-05D6BA45E943}"/>
              </a:ext>
            </a:extLst>
          </p:cNvPr>
          <p:cNvSpPr txBox="1"/>
          <p:nvPr/>
        </p:nvSpPr>
        <p:spPr>
          <a:xfrm>
            <a:off x="1066803" y="1447796"/>
            <a:ext cx="4953003"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Πολιτιστικό Κέντρο «Μιχάλης Πιερής» </a:t>
            </a:r>
            <a:r>
              <a:rPr lang="en-GB" sz="2400" b="0" i="0" u="none" strike="noStrike" kern="1200" cap="none" spc="0" baseline="0">
                <a:solidFill>
                  <a:srgbClr val="404040"/>
                </a:solidFill>
                <a:uFillTx/>
                <a:latin typeface="Calibri Light" pitchFamily="34"/>
                <a:cs typeface="Calibri Light" pitchFamily="34"/>
              </a:rPr>
              <a:t> </a:t>
            </a:r>
            <a:endParaRPr lang="en-US" sz="2400" b="0" i="0" u="none" strike="noStrike" kern="1200" cap="none" spc="0" baseline="0">
              <a:solidFill>
                <a:srgbClr val="404040"/>
              </a:solidFill>
              <a:uFillTx/>
              <a:latin typeface="Calibri Light" pitchFamily="34"/>
              <a:cs typeface="Calibri Light" pitchFamily="34"/>
            </a:endParaRPr>
          </a:p>
        </p:txBody>
      </p:sp>
      <p:pic>
        <p:nvPicPr>
          <p:cNvPr id="7" name="Εικόνα 14">
            <a:extLst>
              <a:ext uri="{FF2B5EF4-FFF2-40B4-BE49-F238E27FC236}">
                <a16:creationId xmlns:a16="http://schemas.microsoft.com/office/drawing/2014/main" id="{C959F9AE-7BD3-4A51-29EB-112C0FFA305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221413" y="2030416"/>
            <a:ext cx="1525584" cy="1408111"/>
          </a:xfrm>
          <a:prstGeom prst="rect">
            <a:avLst/>
          </a:prstGeom>
          <a:noFill/>
          <a:ln cap="flat">
            <a:noFill/>
          </a:ln>
        </p:spPr>
      </p:pic>
      <p:pic>
        <p:nvPicPr>
          <p:cNvPr id="8" name="Εικόνα 16">
            <a:extLst>
              <a:ext uri="{FF2B5EF4-FFF2-40B4-BE49-F238E27FC236}">
                <a16:creationId xmlns:a16="http://schemas.microsoft.com/office/drawing/2014/main" id="{1B9B1BBE-8D81-C9A7-9013-7BE73A5B8E2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700967" y="2030416"/>
            <a:ext cx="1138235" cy="1408111"/>
          </a:xfrm>
          <a:prstGeom prst="rect">
            <a:avLst/>
          </a:prstGeom>
          <a:noFill/>
          <a:ln cap="flat">
            <a:noFill/>
          </a:ln>
        </p:spPr>
      </p:pic>
      <p:pic>
        <p:nvPicPr>
          <p:cNvPr id="9" name="Εικόνα 23">
            <a:extLst>
              <a:ext uri="{FF2B5EF4-FFF2-40B4-BE49-F238E27FC236}">
                <a16:creationId xmlns:a16="http://schemas.microsoft.com/office/drawing/2014/main" id="{6980BD08-BCA4-6AF9-8577-5E1344E61B9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221413" y="5029200"/>
            <a:ext cx="2617790" cy="1524003"/>
          </a:xfrm>
          <a:prstGeom prst="rect">
            <a:avLst/>
          </a:prstGeom>
          <a:noFill/>
          <a:ln cap="flat">
            <a:noFill/>
          </a:ln>
        </p:spPr>
      </p:pic>
      <p:pic>
        <p:nvPicPr>
          <p:cNvPr id="10" name="Εικόνα 10">
            <a:extLst>
              <a:ext uri="{FF2B5EF4-FFF2-40B4-BE49-F238E27FC236}">
                <a16:creationId xmlns:a16="http://schemas.microsoft.com/office/drawing/2014/main" id="{6CB10FB0-7324-9B9B-9FBA-51CD9A81F04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221413" y="303215"/>
            <a:ext cx="2617790" cy="1744666"/>
          </a:xfrm>
          <a:prstGeom prst="rect">
            <a:avLst/>
          </a:prstGeom>
          <a:noFill/>
          <a:ln cap="flat">
            <a:noFill/>
          </a:ln>
        </p:spPr>
      </p:pic>
      <p:pic>
        <p:nvPicPr>
          <p:cNvPr id="11" name="Εικόνα 12">
            <a:extLst>
              <a:ext uri="{FF2B5EF4-FFF2-40B4-BE49-F238E27FC236}">
                <a16:creationId xmlns:a16="http://schemas.microsoft.com/office/drawing/2014/main" id="{6FF7D657-AFAA-0EDC-759F-BA1CD654B47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221413" y="3427408"/>
            <a:ext cx="2617790" cy="1698626"/>
          </a:xfrm>
          <a:prstGeom prst="rect">
            <a:avLst/>
          </a:prstGeom>
          <a:noFill/>
          <a:ln cap="flat">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438B7ED-8D78-1BFB-0031-72F83F9965B6}"/>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C356E6-F80A-1648-8366-7AFF97EBCDE0}" type="slidenum">
              <a:rPr/>
              <a:t>23</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DE9ADBE4-A51C-0434-9730-FBFAE2DD2C14}"/>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E91B0C2A-A329-B0D0-E720-6BA08973D18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C406083B-B6FD-73A0-9BCE-18C9E79FD0D4}"/>
              </a:ext>
            </a:extLst>
          </p:cNvPr>
          <p:cNvSpPr txBox="1"/>
          <p:nvPr/>
        </p:nvSpPr>
        <p:spPr>
          <a:xfrm>
            <a:off x="1066803" y="1981203"/>
            <a:ext cx="3810003" cy="4495803"/>
          </a:xfrm>
          <a:prstGeom prst="rect">
            <a:avLst/>
          </a:prstGeom>
          <a:noFill/>
          <a:ln cap="flat">
            <a:noFill/>
          </a:ln>
        </p:spPr>
        <p:txBody>
          <a:bodyPr vert="horz" wrap="square" lIns="0" tIns="0" rIns="0" bIns="0" anchor="t" anchorCtr="0" compatLnSpc="1">
            <a:noAutofit/>
          </a:bodyPr>
          <a:lstStyle/>
          <a:p>
            <a:pPr marL="0" marR="0" lvl="1"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1" i="0" u="none" strike="noStrike" kern="1200" cap="none" spc="0" baseline="0" dirty="0">
                <a:solidFill>
                  <a:srgbClr val="404040"/>
                </a:solidFill>
                <a:uFillTx/>
                <a:latin typeface="Calibri" pitchFamily="34"/>
                <a:cs typeface="Calibri" pitchFamily="34"/>
              </a:rPr>
              <a:t>Περιβαλλοντικές Δράσεις και στόχοι:</a:t>
            </a: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Ανάμεσα στις κυριότερες περιβαλλοντικές δράσεις που εφαρμόζει το Πανεπιστήμιο με στόχο τη μείωση του περιβαλλοντικού του αποτυπώματος, παράλληλα με την προώθηση πράσινων έργων και πρακτικών με απώτερο σκοπό την καλλιέργεια περιβαλλοντικής συνείδησης και κουλτούρας, περιλαμβάνονται τα πιο κάτω:</a:t>
            </a:r>
          </a:p>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Συμμετοχή στην παγκόσμια πρωτοβουλία δράσης για τον αγώνα ενάντια στην κλιματική αλλαγή “RACE TO ZERO”, με σκοπό τη μείωση </a:t>
            </a:r>
            <a:br>
              <a:rPr lang="el-GR" sz="1300" b="0" i="0" u="none" strike="noStrike" kern="1200" cap="none" spc="0" baseline="0" dirty="0">
                <a:solidFill>
                  <a:srgbClr val="404040"/>
                </a:solidFill>
                <a:uFillTx/>
                <a:latin typeface="Calibri Light" pitchFamily="34"/>
                <a:cs typeface="Calibri Light" pitchFamily="34"/>
              </a:rPr>
            </a:br>
            <a:r>
              <a:rPr lang="el-GR" sz="1300" b="0" i="0" u="none" strike="noStrike" kern="1200" cap="none" spc="0" baseline="0" dirty="0">
                <a:solidFill>
                  <a:srgbClr val="404040"/>
                </a:solidFill>
                <a:uFillTx/>
                <a:latin typeface="Calibri Light" pitchFamily="34"/>
                <a:cs typeface="Calibri Light" pitchFamily="34"/>
              </a:rPr>
              <a:t>του περιβαλλοντικού αποτυπώματος /</a:t>
            </a:r>
            <a:r>
              <a:rPr lang="el-GR" sz="1300" b="0" i="0" u="none" strike="noStrike" kern="1200" cap="none" spc="0" baseline="0" dirty="0" err="1">
                <a:solidFill>
                  <a:srgbClr val="404040"/>
                </a:solidFill>
                <a:uFillTx/>
                <a:latin typeface="Calibri Light" pitchFamily="34"/>
                <a:cs typeface="Calibri Light" pitchFamily="34"/>
              </a:rPr>
              <a:t>απανθρακοποίηση</a:t>
            </a:r>
            <a:r>
              <a:rPr lang="el-GR" sz="1300" b="0" i="0" u="none" strike="noStrike" kern="1200" cap="none" spc="0" baseline="0" dirty="0">
                <a:solidFill>
                  <a:srgbClr val="404040"/>
                </a:solidFill>
                <a:uFillTx/>
                <a:latin typeface="Calibri Light" pitchFamily="34"/>
                <a:cs typeface="Calibri Light" pitchFamily="34"/>
              </a:rPr>
              <a:t> του</a:t>
            </a:r>
          </a:p>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Δημιουργία περισσότερων χώρων πρασίνου και δενδροφυτεύσεις</a:t>
            </a:r>
          </a:p>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Ορθολογιστική διαχείριση των αποβλήτων</a:t>
            </a:r>
          </a:p>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Μείωση απορριμμάτων και προώθηση πρακτικών ανακύκλωσης</a:t>
            </a:r>
          </a:p>
        </p:txBody>
      </p:sp>
      <p:sp>
        <p:nvSpPr>
          <p:cNvPr id="6" name="TextBox 9">
            <a:extLst>
              <a:ext uri="{FF2B5EF4-FFF2-40B4-BE49-F238E27FC236}">
                <a16:creationId xmlns:a16="http://schemas.microsoft.com/office/drawing/2014/main" id="{615FD289-5A46-FD8E-CC55-C8D6E93547AF}"/>
              </a:ext>
            </a:extLst>
          </p:cNvPr>
          <p:cNvSpPr txBox="1"/>
          <p:nvPr/>
        </p:nvSpPr>
        <p:spPr>
          <a:xfrm>
            <a:off x="1066803" y="1460497"/>
            <a:ext cx="4495803"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Πράσινο Πανεπιστήμιο</a:t>
            </a:r>
            <a:endParaRPr lang="en-US" sz="2400" b="0" i="0" u="none" strike="noStrike" kern="1200" cap="none" spc="0" baseline="0">
              <a:solidFill>
                <a:srgbClr val="404040"/>
              </a:solidFill>
              <a:uFillTx/>
              <a:latin typeface="Calibri Light" pitchFamily="34"/>
              <a:cs typeface="Calibri Light" pitchFamily="34"/>
            </a:endParaRPr>
          </a:p>
        </p:txBody>
      </p:sp>
      <p:pic>
        <p:nvPicPr>
          <p:cNvPr id="7" name="Εικόνα 2">
            <a:extLst>
              <a:ext uri="{FF2B5EF4-FFF2-40B4-BE49-F238E27FC236}">
                <a16:creationId xmlns:a16="http://schemas.microsoft.com/office/drawing/2014/main" id="{746378C5-459E-9B8C-8131-73185FE1FF7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81603" y="309560"/>
            <a:ext cx="3656008" cy="2052635"/>
          </a:xfrm>
          <a:prstGeom prst="rect">
            <a:avLst/>
          </a:prstGeom>
          <a:noFill/>
          <a:ln cap="flat">
            <a:noFill/>
          </a:ln>
        </p:spPr>
      </p:pic>
      <p:pic>
        <p:nvPicPr>
          <p:cNvPr id="8" name="Εικόνα 11">
            <a:extLst>
              <a:ext uri="{FF2B5EF4-FFF2-40B4-BE49-F238E27FC236}">
                <a16:creationId xmlns:a16="http://schemas.microsoft.com/office/drawing/2014/main" id="{2CBB869B-47EA-5ED1-E16B-BC855FF51A9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475415" y="4508504"/>
            <a:ext cx="2362196" cy="2039934"/>
          </a:xfrm>
          <a:prstGeom prst="rect">
            <a:avLst/>
          </a:prstGeom>
          <a:noFill/>
          <a:ln cap="flat">
            <a:noFill/>
          </a:ln>
        </p:spPr>
      </p:pic>
      <p:pic>
        <p:nvPicPr>
          <p:cNvPr id="9" name="Εικόνα 7">
            <a:extLst>
              <a:ext uri="{FF2B5EF4-FFF2-40B4-BE49-F238E27FC236}">
                <a16:creationId xmlns:a16="http://schemas.microsoft.com/office/drawing/2014/main" id="{0D147873-D2DB-6502-0D8F-7EE412B1075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180011" y="4495803"/>
            <a:ext cx="1676396" cy="2052197"/>
          </a:xfrm>
          <a:prstGeom prst="rect">
            <a:avLst/>
          </a:prstGeom>
          <a:noFill/>
          <a:ln cap="flat">
            <a:noFill/>
          </a:ln>
        </p:spPr>
      </p:pic>
      <p:pic>
        <p:nvPicPr>
          <p:cNvPr id="10" name="Εικόνα 9">
            <a:extLst>
              <a:ext uri="{FF2B5EF4-FFF2-40B4-BE49-F238E27FC236}">
                <a16:creationId xmlns:a16="http://schemas.microsoft.com/office/drawing/2014/main" id="{2C0184F9-485A-2E52-6AE9-CDE423AA8E1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181603" y="2346322"/>
            <a:ext cx="3656008" cy="2208211"/>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B856CC7-0FC1-37DB-87B5-7E93EE441745}"/>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7ABB712-66AC-AC40-9957-D4C292296C17}" type="slidenum">
              <a:rPr/>
              <a:t>24</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40ADCF91-4D8E-45B2-7B5E-67B8D97517FD}"/>
              </a:ext>
            </a:extLst>
          </p:cNvPr>
          <p:cNvSpPr/>
          <p:nvPr/>
        </p:nvSpPr>
        <p:spPr>
          <a:xfrm>
            <a:off x="316519" y="320680"/>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9EB44180-6338-6015-64B3-5354587EAF7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5E8F86DD-7612-D246-3DA9-A761CA1B989F}"/>
              </a:ext>
            </a:extLst>
          </p:cNvPr>
          <p:cNvSpPr txBox="1"/>
          <p:nvPr/>
        </p:nvSpPr>
        <p:spPr>
          <a:xfrm>
            <a:off x="1066803" y="1981203"/>
            <a:ext cx="7162796" cy="2925001"/>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Η Μελέτη για τη μετατροπή της πανεπιστημιούπολης σε «έξυπνη», μέσα από την αξιοποίηση </a:t>
            </a:r>
            <a:br>
              <a:rPr lang="el-GR" sz="1300" b="0" i="0" u="none" strike="noStrike" kern="1200" cap="none" spc="0" baseline="0" dirty="0">
                <a:solidFill>
                  <a:srgbClr val="404040"/>
                </a:solidFill>
                <a:uFillTx/>
                <a:latin typeface="Calibri Light" pitchFamily="34"/>
                <a:cs typeface="Calibri Light" pitchFamily="34"/>
              </a:rPr>
            </a:br>
            <a:r>
              <a:rPr lang="el-GR" sz="1300" b="0" i="0" u="none" strike="noStrike" kern="1200" cap="none" spc="0" baseline="0" dirty="0">
                <a:solidFill>
                  <a:srgbClr val="404040"/>
                </a:solidFill>
                <a:uFillTx/>
                <a:latin typeface="Calibri Light" pitchFamily="34"/>
                <a:cs typeface="Calibri Light" pitchFamily="34"/>
              </a:rPr>
              <a:t>της τεχνογνωσίας των μελών του Πανεπιστημίου, στοχεύει στη μείωση του κόστους λειτουργίας, </a:t>
            </a:r>
            <a:br>
              <a:rPr lang="el-GR" sz="1300" b="0" i="0" u="none" strike="noStrike" kern="1200" cap="none" spc="0" baseline="0" dirty="0">
                <a:solidFill>
                  <a:srgbClr val="404040"/>
                </a:solidFill>
                <a:uFillTx/>
                <a:latin typeface="Calibri Light" pitchFamily="34"/>
                <a:cs typeface="Calibri Light" pitchFamily="34"/>
              </a:rPr>
            </a:br>
            <a:r>
              <a:rPr lang="el-GR" sz="1300" b="0" i="0" u="none" strike="noStrike" kern="1200" cap="none" spc="0" baseline="0" dirty="0">
                <a:solidFill>
                  <a:srgbClr val="404040"/>
                </a:solidFill>
                <a:uFillTx/>
                <a:latin typeface="Calibri Light" pitchFamily="34"/>
                <a:cs typeface="Calibri Light" pitchFamily="34"/>
              </a:rPr>
              <a:t>την προστασία του περιβάλλοντος, την εξοικονόμηση ενέργειας και την παροχή καλύτερων υπηρεσιών </a:t>
            </a:r>
            <a:br>
              <a:rPr lang="el-GR" sz="1300" b="0" i="0" u="none" strike="noStrike" kern="1200" cap="none" spc="0" baseline="0" dirty="0">
                <a:solidFill>
                  <a:srgbClr val="404040"/>
                </a:solidFill>
                <a:uFillTx/>
                <a:latin typeface="Calibri Light" pitchFamily="34"/>
                <a:cs typeface="Calibri Light" pitchFamily="34"/>
              </a:rPr>
            </a:br>
            <a:r>
              <a:rPr lang="el-GR" sz="1300" b="0" i="0" u="none" strike="noStrike" kern="1200" cap="none" spc="0" baseline="0" dirty="0">
                <a:solidFill>
                  <a:srgbClr val="404040"/>
                </a:solidFill>
                <a:uFillTx/>
                <a:latin typeface="Calibri Light" pitchFamily="34"/>
                <a:cs typeface="Calibri Light" pitchFamily="34"/>
              </a:rPr>
              <a:t>στα μέλη της κοινότητας και τους επισκέπτες του Πανεπιστημίου.</a:t>
            </a:r>
          </a:p>
          <a:p>
            <a:pPr marL="0" marR="0" lvl="0" indent="0"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Το έργο είναι ευθυγραμμισμένο με τους ευρωπαϊκούς και εθνικούς στόχους για τη μετάβαση προς μια οικονομία χαμηλού αποτυπώματος άνθρακα και αύξηση της ενεργειακής απόδοσης δημοσίων κτηρίων. </a:t>
            </a:r>
            <a:br>
              <a:rPr lang="el-GR" sz="1300" b="0" i="0" u="none" strike="noStrike" kern="1200" cap="none" spc="0" baseline="0" dirty="0">
                <a:solidFill>
                  <a:srgbClr val="404040"/>
                </a:solidFill>
                <a:uFillTx/>
                <a:latin typeface="Calibri Light" pitchFamily="34"/>
                <a:cs typeface="Calibri Light" pitchFamily="34"/>
              </a:rPr>
            </a:br>
            <a:r>
              <a:rPr lang="el-GR" sz="1300" b="0" i="0" u="none" strike="noStrike" kern="1200" cap="none" spc="0" baseline="0" dirty="0">
                <a:solidFill>
                  <a:srgbClr val="404040"/>
                </a:solidFill>
                <a:uFillTx/>
                <a:latin typeface="Calibri Light" pitchFamily="34"/>
                <a:cs typeface="Calibri Light" pitchFamily="34"/>
              </a:rPr>
              <a:t>Η μείωση κατανάλωσης ενέργειας θα συντείνει στην επίτευξη των Στόχων Βιώσιμης Ανάπτυξης </a:t>
            </a:r>
            <a:br>
              <a:rPr lang="el-GR" sz="1300" b="0" i="0" u="none" strike="noStrike" kern="1200" cap="none" spc="0" baseline="0" dirty="0">
                <a:solidFill>
                  <a:srgbClr val="404040"/>
                </a:solidFill>
                <a:uFillTx/>
                <a:latin typeface="Calibri Light" pitchFamily="34"/>
                <a:cs typeface="Calibri Light" pitchFamily="34"/>
              </a:rPr>
            </a:br>
            <a:r>
              <a:rPr lang="el-GR" sz="1300" b="0" i="0" u="none" strike="noStrike" kern="1200" cap="none" spc="0" baseline="0" dirty="0">
                <a:solidFill>
                  <a:srgbClr val="404040"/>
                </a:solidFill>
                <a:uFillTx/>
                <a:latin typeface="Calibri Light" pitchFamily="34"/>
                <a:cs typeface="Calibri Light" pitchFamily="34"/>
              </a:rPr>
              <a:t>των Ηνωμένων Εθνών (</a:t>
            </a:r>
            <a:r>
              <a:rPr lang="el-GR" sz="1300" b="0" i="0" u="none" strike="noStrike" kern="1200" cap="none" spc="0" baseline="0" dirty="0" err="1">
                <a:solidFill>
                  <a:srgbClr val="404040"/>
                </a:solidFill>
                <a:uFillTx/>
                <a:latin typeface="Calibri Light" pitchFamily="34"/>
                <a:cs typeface="Calibri Light" pitchFamily="34"/>
              </a:rPr>
              <a:t>SDGs</a:t>
            </a:r>
            <a:r>
              <a:rPr lang="el-GR" sz="1300" b="0" i="0" u="none" strike="noStrike" kern="1200" cap="none" spc="0" baseline="0" dirty="0">
                <a:solidFill>
                  <a:srgbClr val="404040"/>
                </a:solidFill>
                <a:uFillTx/>
                <a:latin typeface="Calibri Light" pitchFamily="34"/>
                <a:cs typeface="Calibri Light" pitchFamily="34"/>
              </a:rPr>
              <a:t> - </a:t>
            </a:r>
            <a:r>
              <a:rPr lang="el-GR" sz="1300" b="0" i="0" u="none" strike="noStrike" kern="1200" cap="none" spc="0" baseline="0" dirty="0" err="1">
                <a:solidFill>
                  <a:srgbClr val="404040"/>
                </a:solidFill>
                <a:uFillTx/>
                <a:latin typeface="Calibri Light" pitchFamily="34"/>
                <a:cs typeface="Calibri Light" pitchFamily="34"/>
              </a:rPr>
              <a:t>Sustainable</a:t>
            </a:r>
            <a:r>
              <a:rPr lang="el-GR" sz="1300" b="0" i="0" u="none" strike="noStrike" kern="1200" cap="none" spc="0" baseline="0" dirty="0">
                <a:solidFill>
                  <a:srgbClr val="404040"/>
                </a:solidFill>
                <a:uFillTx/>
                <a:latin typeface="Calibri Light" pitchFamily="34"/>
                <a:cs typeface="Calibri Light" pitchFamily="34"/>
              </a:rPr>
              <a:t> Development </a:t>
            </a:r>
            <a:r>
              <a:rPr lang="el-GR" sz="1300" b="0" i="0" u="none" strike="noStrike" kern="1200" cap="none" spc="0" baseline="0" dirty="0" err="1">
                <a:solidFill>
                  <a:srgbClr val="404040"/>
                </a:solidFill>
                <a:uFillTx/>
                <a:latin typeface="Calibri Light" pitchFamily="34"/>
                <a:cs typeface="Calibri Light" pitchFamily="34"/>
              </a:rPr>
              <a:t>Goals</a:t>
            </a:r>
            <a:r>
              <a:rPr lang="el-GR" sz="1300" b="0" i="0" u="none" strike="noStrike" kern="1200" cap="none" spc="0" baseline="0" dirty="0">
                <a:solidFill>
                  <a:srgbClr val="404040"/>
                </a:solidFill>
                <a:uFillTx/>
                <a:latin typeface="Calibri Light" pitchFamily="34"/>
                <a:cs typeface="Calibri Light" pitchFamily="34"/>
              </a:rPr>
              <a:t>).</a:t>
            </a:r>
          </a:p>
        </p:txBody>
      </p:sp>
      <p:sp>
        <p:nvSpPr>
          <p:cNvPr id="6" name="TextBox 9">
            <a:extLst>
              <a:ext uri="{FF2B5EF4-FFF2-40B4-BE49-F238E27FC236}">
                <a16:creationId xmlns:a16="http://schemas.microsoft.com/office/drawing/2014/main" id="{B2ABFBC4-61FE-4600-2C96-ACF8E8033A48}"/>
              </a:ext>
            </a:extLst>
          </p:cNvPr>
          <p:cNvSpPr txBox="1"/>
          <p:nvPr/>
        </p:nvSpPr>
        <p:spPr>
          <a:xfrm>
            <a:off x="1066803" y="1460497"/>
            <a:ext cx="7010403"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Πράσινο Πανεπιστήμιο – Έξυπνη Πανεπιστημιούπολη</a:t>
            </a:r>
            <a:endParaRPr lang="en-US" sz="2400" b="0" i="0" u="none" strike="noStrike" kern="1200" cap="none" spc="0" baseline="0">
              <a:solidFill>
                <a:srgbClr val="404040"/>
              </a:solidFill>
              <a:uFillTx/>
              <a:latin typeface="Calibri Light" pitchFamily="34"/>
              <a:cs typeface="Calibri Light" pitchFamily="34"/>
            </a:endParaRPr>
          </a:p>
        </p:txBody>
      </p:sp>
      <p:pic>
        <p:nvPicPr>
          <p:cNvPr id="7" name="Εικόνα 7">
            <a:extLst>
              <a:ext uri="{FF2B5EF4-FFF2-40B4-BE49-F238E27FC236}">
                <a16:creationId xmlns:a16="http://schemas.microsoft.com/office/drawing/2014/main" id="{7C6A9C91-CECE-C1CB-142E-25A42F0349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2380" y="3884049"/>
            <a:ext cx="4190996" cy="2685027"/>
          </a:xfrm>
          <a:prstGeom prst="rect">
            <a:avLst/>
          </a:prstGeom>
          <a:noFill/>
          <a:ln cap="flat">
            <a:noFill/>
          </a:ln>
        </p:spPr>
      </p:pic>
      <p:pic>
        <p:nvPicPr>
          <p:cNvPr id="8" name="Εικόνα 2">
            <a:extLst>
              <a:ext uri="{FF2B5EF4-FFF2-40B4-BE49-F238E27FC236}">
                <a16:creationId xmlns:a16="http://schemas.microsoft.com/office/drawing/2014/main" id="{32BB700C-4051-D675-959F-BC9EDAA3EDE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67203" y="3884049"/>
            <a:ext cx="4572000" cy="2686619"/>
          </a:xfrm>
          <a:prstGeom prst="rect">
            <a:avLst/>
          </a:prstGeom>
          <a:noFill/>
          <a:ln cap="flat">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98">
    <p:spTree>
      <p:nvGrpSpPr>
        <p:cNvPr id="1" name=""/>
        <p:cNvGrpSpPr/>
        <p:nvPr/>
      </p:nvGrpSpPr>
      <p:grpSpPr>
        <a:xfrm>
          <a:off x="0" y="0"/>
          <a:ext cx="0" cy="0"/>
          <a:chOff x="0" y="0"/>
          <a:chExt cx="0" cy="0"/>
        </a:xfrm>
      </p:grpSpPr>
      <p:pic>
        <p:nvPicPr>
          <p:cNvPr id="2" name="Εικόνα 17">
            <a:extLst>
              <a:ext uri="{FF2B5EF4-FFF2-40B4-BE49-F238E27FC236}">
                <a16:creationId xmlns:a16="http://schemas.microsoft.com/office/drawing/2014/main" id="{5C366FED-28F6-947A-602D-751E57E24AE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4796" y="320670"/>
            <a:ext cx="8534396" cy="6249988"/>
          </a:xfrm>
          <a:prstGeom prst="rect">
            <a:avLst/>
          </a:prstGeom>
          <a:noFill/>
          <a:ln cap="flat">
            <a:noFill/>
          </a:ln>
        </p:spPr>
      </p:pic>
      <p:sp>
        <p:nvSpPr>
          <p:cNvPr id="3" name="TextBox 9">
            <a:extLst>
              <a:ext uri="{FF2B5EF4-FFF2-40B4-BE49-F238E27FC236}">
                <a16:creationId xmlns:a16="http://schemas.microsoft.com/office/drawing/2014/main" id="{95C03A63-AFCE-E9F2-6F7B-3CF7B8BBA881}"/>
              </a:ext>
            </a:extLst>
          </p:cNvPr>
          <p:cNvSpPr txBox="1"/>
          <p:nvPr/>
        </p:nvSpPr>
        <p:spPr>
          <a:xfrm>
            <a:off x="1066803" y="1447796"/>
            <a:ext cx="6553203"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Που βρισκόμαστε</a:t>
            </a:r>
            <a:r>
              <a:rPr lang="en-US" sz="2400" b="0" i="0" u="none" strike="noStrike" kern="1200" cap="none" spc="0" baseline="0">
                <a:solidFill>
                  <a:srgbClr val="404040"/>
                </a:solidFill>
                <a:uFillTx/>
                <a:latin typeface="Calibri Light" pitchFamily="34"/>
                <a:cs typeface="Calibri Light" pitchFamily="34"/>
              </a:rPr>
              <a:t>;</a:t>
            </a:r>
            <a:endParaRPr lang="el-GR" sz="2400" b="0" i="0" u="none" strike="noStrike" kern="1200" cap="none" spc="0" baseline="0">
              <a:solidFill>
                <a:srgbClr val="404040"/>
              </a:solidFill>
              <a:uFillTx/>
              <a:latin typeface="Calibri Light" pitchFamily="34"/>
              <a:cs typeface="Calibri Light" pitchFamily="34"/>
            </a:endParaRPr>
          </a:p>
        </p:txBody>
      </p:sp>
      <p:sp>
        <p:nvSpPr>
          <p:cNvPr id="4" name="Ορθογώνιο 19">
            <a:extLst>
              <a:ext uri="{FF2B5EF4-FFF2-40B4-BE49-F238E27FC236}">
                <a16:creationId xmlns:a16="http://schemas.microsoft.com/office/drawing/2014/main" id="{9764B710-33E8-4692-C581-B2620667972C}"/>
              </a:ext>
            </a:extLst>
          </p:cNvPr>
          <p:cNvSpPr/>
          <p:nvPr/>
        </p:nvSpPr>
        <p:spPr>
          <a:xfrm>
            <a:off x="6705596" y="320670"/>
            <a:ext cx="1796302" cy="6249988"/>
          </a:xfrm>
          <a:prstGeom prst="rect">
            <a:avLst/>
          </a:prstGeom>
          <a:solidFill>
            <a:srgbClr val="4A452A">
              <a:alpha val="50352"/>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 name="TextBox 20">
            <a:extLst>
              <a:ext uri="{FF2B5EF4-FFF2-40B4-BE49-F238E27FC236}">
                <a16:creationId xmlns:a16="http://schemas.microsoft.com/office/drawing/2014/main" id="{BBC5D9E8-4AE2-4E61-FE97-5D9B945ED700}"/>
              </a:ext>
            </a:extLst>
          </p:cNvPr>
          <p:cNvSpPr txBox="1"/>
          <p:nvPr/>
        </p:nvSpPr>
        <p:spPr>
          <a:xfrm>
            <a:off x="6934196" y="1981203"/>
            <a:ext cx="1505148" cy="374974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Κέντρο Πληροφόρησης </a:t>
            </a:r>
            <a:r>
              <a:rPr lang="en-US" sz="800" b="1" i="0" u="none" strike="noStrike" kern="1200" cap="none" spc="0" baseline="0">
                <a:solidFill>
                  <a:srgbClr val="FFFFFF"/>
                </a:solidFill>
                <a:uFillTx/>
                <a:latin typeface="Calibri" pitchFamily="34"/>
                <a:cs typeface="Calibri" pitchFamily="34"/>
              </a:rPr>
              <a:t>–</a:t>
            </a:r>
            <a:r>
              <a:rPr lang="el-GR" sz="800" b="1" i="0" u="none" strike="noStrike" kern="1200" cap="none" spc="0" baseline="0">
                <a:solidFill>
                  <a:srgbClr val="FFFFFF"/>
                </a:solidFill>
                <a:uFillTx/>
                <a:latin typeface="Calibri" pitchFamily="34"/>
                <a:cs typeface="Calibri" pitchFamily="34"/>
              </a:rPr>
              <a:t> </a:t>
            </a:r>
            <a:br>
              <a:rPr lang="en-US" sz="800" b="1" i="0" u="none" strike="noStrike" kern="1200" cap="none" spc="0" baseline="0">
                <a:solidFill>
                  <a:srgbClr val="FFFFFF"/>
                </a:solidFill>
                <a:uFillTx/>
                <a:latin typeface="Calibri" pitchFamily="34"/>
                <a:cs typeface="Calibri" pitchFamily="34"/>
              </a:rPr>
            </a:br>
            <a:r>
              <a:rPr lang="el-GR" sz="800" b="1" i="0" u="none" strike="noStrike" kern="1200" cap="none" spc="0" baseline="0">
                <a:solidFill>
                  <a:srgbClr val="FFFFFF"/>
                </a:solidFill>
                <a:uFillTx/>
                <a:latin typeface="Calibri" pitchFamily="34"/>
                <a:cs typeface="Calibri" pitchFamily="34"/>
              </a:rPr>
              <a:t>Βιβλιοθήκη</a:t>
            </a:r>
            <a:r>
              <a:rPr lang="en-US" sz="800" b="1" i="0" u="none" strike="noStrike" kern="1200" cap="none" spc="0" baseline="0">
                <a:solidFill>
                  <a:srgbClr val="FFFFFF"/>
                </a:solidFill>
                <a:uFillTx/>
                <a:latin typeface="Calibri" pitchFamily="34"/>
                <a:cs typeface="Calibri" pitchFamily="34"/>
              </a:rPr>
              <a:t> </a:t>
            </a:r>
            <a:r>
              <a:rPr lang="el-GR" sz="800" b="1" i="0" u="none" strike="noStrike" kern="1200" cap="none" spc="0" baseline="0">
                <a:solidFill>
                  <a:srgbClr val="FFFFFF"/>
                </a:solidFill>
                <a:uFillTx/>
                <a:latin typeface="Calibri" pitchFamily="34"/>
                <a:cs typeface="Calibri" pitchFamily="34"/>
              </a:rPr>
              <a:t>«Στέλιος Ιωάννου»</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Νέο οδικό δίκτυο</a:t>
            </a:r>
            <a:br>
              <a:rPr lang="en-US" sz="800" b="1" i="0" u="none" strike="noStrike" kern="1200" cap="none" spc="0" baseline="0">
                <a:solidFill>
                  <a:srgbClr val="FFFFFF"/>
                </a:solidFill>
                <a:uFillTx/>
                <a:latin typeface="Calibri" pitchFamily="34"/>
                <a:cs typeface="Calibri" pitchFamily="34"/>
              </a:rPr>
            </a:br>
            <a:r>
              <a:rPr lang="el-GR" sz="800" b="1" i="0" u="none" strike="noStrike" kern="1200" cap="none" spc="0" baseline="0">
                <a:solidFill>
                  <a:srgbClr val="FFFFFF"/>
                </a:solidFill>
                <a:uFillTx/>
                <a:latin typeface="Calibri" pitchFamily="34"/>
                <a:cs typeface="Calibri" pitchFamily="34"/>
              </a:rPr>
              <a:t>και επέκταση κεντρικών υποδομών</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12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Ιατρική Σχολή</a:t>
            </a:r>
            <a:r>
              <a:rPr lang="en-US" sz="800" b="1" i="0" u="none" strike="noStrike" kern="1200" cap="none" spc="0" baseline="0">
                <a:solidFill>
                  <a:srgbClr val="FFFFFF"/>
                </a:solidFill>
                <a:uFillTx/>
                <a:latin typeface="Calibri" pitchFamily="34"/>
                <a:cs typeface="Calibri" pitchFamily="34"/>
              </a:rPr>
              <a:t> </a:t>
            </a:r>
            <a:r>
              <a:rPr lang="el-GR" sz="800" b="1" i="0" u="none" strike="noStrike" kern="1200" cap="none" spc="0" baseline="0">
                <a:solidFill>
                  <a:srgbClr val="FFFFFF"/>
                </a:solidFill>
                <a:uFillTx/>
                <a:latin typeface="Calibri" pitchFamily="34"/>
                <a:cs typeface="Calibri" pitchFamily="34"/>
              </a:rPr>
              <a:t>και</a:t>
            </a:r>
            <a:r>
              <a:rPr lang="en-US" sz="800" b="1" i="0" u="none" strike="noStrike" kern="1200" cap="none" spc="0" baseline="0">
                <a:solidFill>
                  <a:srgbClr val="FFFFFF"/>
                </a:solidFill>
                <a:uFillTx/>
                <a:latin typeface="Calibri" pitchFamily="34"/>
                <a:cs typeface="Calibri" pitchFamily="34"/>
              </a:rPr>
              <a:t> </a:t>
            </a:r>
            <a:r>
              <a:rPr lang="el-GR" sz="800" b="1" i="0" u="none" strike="noStrike" kern="1200" cap="none" spc="0" baseline="0">
                <a:solidFill>
                  <a:srgbClr val="FFFFFF"/>
                </a:solidFill>
                <a:uFillTx/>
                <a:latin typeface="Calibri" pitchFamily="34"/>
                <a:cs typeface="Calibri" pitchFamily="34"/>
              </a:rPr>
              <a:t>Επιστήμες</a:t>
            </a:r>
            <a:r>
              <a:rPr lang="en-US" sz="800" b="1" i="0" u="none" strike="noStrike" kern="1200" cap="none" spc="0" baseline="0">
                <a:solidFill>
                  <a:srgbClr val="FFFFFF"/>
                </a:solidFill>
                <a:uFillTx/>
                <a:latin typeface="Calibri" pitchFamily="34"/>
                <a:cs typeface="Calibri" pitchFamily="34"/>
              </a:rPr>
              <a:t> </a:t>
            </a:r>
            <a:r>
              <a:rPr lang="el-GR" sz="800" b="1" i="0" u="none" strike="noStrike" kern="1200" cap="none" spc="0" baseline="0">
                <a:solidFill>
                  <a:srgbClr val="FFFFFF"/>
                </a:solidFill>
                <a:uFillTx/>
                <a:latin typeface="Calibri" pitchFamily="34"/>
                <a:cs typeface="Calibri" pitchFamily="34"/>
              </a:rPr>
              <a:t>Υγείας</a:t>
            </a:r>
            <a:r>
              <a:rPr lang="en-US" sz="800" b="1" i="0" u="none" strike="noStrike" kern="1200" cap="none" spc="0" baseline="0">
                <a:solidFill>
                  <a:srgbClr val="FFFFFF"/>
                </a:solidFill>
                <a:uFillTx/>
                <a:latin typeface="Calibri" pitchFamily="34"/>
                <a:cs typeface="Calibri" pitchFamily="34"/>
              </a:rPr>
              <a:t> </a:t>
            </a:r>
            <a:br>
              <a:rPr lang="en-US" sz="800" b="1" i="0" u="none" strike="noStrike" kern="1200" cap="none" spc="0" baseline="0">
                <a:solidFill>
                  <a:srgbClr val="FFFFFF"/>
                </a:solidFill>
                <a:uFillTx/>
                <a:latin typeface="Calibri" pitchFamily="34"/>
                <a:cs typeface="Calibri" pitchFamily="34"/>
              </a:rPr>
            </a:br>
            <a:r>
              <a:rPr lang="el-GR" sz="800" b="1" i="0" u="none" strike="noStrike" kern="1200" cap="none" spc="0" baseline="0">
                <a:solidFill>
                  <a:srgbClr val="FFFFFF"/>
                </a:solidFill>
                <a:uFillTx/>
                <a:latin typeface="Calibri" pitchFamily="34"/>
                <a:cs typeface="Calibri" pitchFamily="34"/>
              </a:rPr>
              <a:t>«Νίκος Κ. Σιακόλας»</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Τμήμα Βιολογικών Επιστημών </a:t>
            </a:r>
            <a:br>
              <a:rPr lang="en-US" sz="800" b="1" i="0" u="none" strike="noStrike" kern="1200" cap="none" spc="0" baseline="0">
                <a:solidFill>
                  <a:srgbClr val="FFFFFF"/>
                </a:solidFill>
                <a:uFillTx/>
                <a:latin typeface="Calibri" pitchFamily="34"/>
                <a:cs typeface="Calibri" pitchFamily="34"/>
              </a:rPr>
            </a:br>
            <a:r>
              <a:rPr lang="el-GR" sz="800" b="1" i="0" u="none" strike="noStrike" kern="1200" cap="none" spc="0" baseline="0">
                <a:solidFill>
                  <a:srgbClr val="FFFFFF"/>
                </a:solidFill>
                <a:uFillTx/>
                <a:latin typeface="Calibri" pitchFamily="34"/>
                <a:cs typeface="Calibri" pitchFamily="34"/>
              </a:rPr>
              <a:t>και Κοινόχρηστοι Χώροι Διδασκαλίας 03 </a:t>
            </a:r>
          </a:p>
          <a:p>
            <a:pPr marL="0" marR="0" lvl="0"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Πολυτεχνική Σχολή</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Φοιτητικές Εστίες Β</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Φωτοβολταϊκό Πάρκο </a:t>
            </a:r>
            <a:r>
              <a:rPr lang="en-US" sz="800" b="1" i="0" u="none" strike="noStrike" kern="1200" cap="none" spc="0" baseline="0">
                <a:solidFill>
                  <a:srgbClr val="FFFFFF"/>
                </a:solidFill>
                <a:uFillTx/>
                <a:latin typeface="Calibri" pitchFamily="34"/>
                <a:cs typeface="Calibri" pitchFamily="34"/>
              </a:rPr>
              <a:t>10MW</a:t>
            </a:r>
            <a:r>
              <a:rPr lang="el-GR" sz="800" b="1" i="0" u="none" strike="noStrike" kern="1200" cap="none" spc="0" baseline="0">
                <a:solidFill>
                  <a:srgbClr val="FFFFFF"/>
                </a:solidFill>
                <a:uFillTx/>
                <a:latin typeface="Calibri" pitchFamily="34"/>
                <a:cs typeface="Calibri" pitchFamily="34"/>
              </a:rPr>
              <a:t> </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Ινστιτούτο Έρευνας Καρκίνου </a:t>
            </a:r>
            <a:br>
              <a:rPr lang="en-US" sz="800" b="1" i="0" u="none" strike="noStrike" kern="1200" cap="none" spc="0" baseline="0">
                <a:solidFill>
                  <a:srgbClr val="FFFFFF"/>
                </a:solidFill>
                <a:uFillTx/>
                <a:latin typeface="Calibri" pitchFamily="34"/>
                <a:cs typeface="Calibri" pitchFamily="34"/>
              </a:rPr>
            </a:br>
            <a:r>
              <a:rPr lang="el-GR" sz="800" b="1" i="0" u="none" strike="noStrike" kern="1200" cap="none" spc="0" baseline="0">
                <a:solidFill>
                  <a:srgbClr val="FFFFFF"/>
                </a:solidFill>
                <a:uFillTx/>
                <a:latin typeface="Calibri" pitchFamily="34"/>
                <a:cs typeface="Calibri" pitchFamily="34"/>
              </a:rPr>
              <a:t>«Νίκολα Πινέδο - Δαυίδ»</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23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Πάρκο Πανεπιστημιούπολης</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17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Ενεργειακό Κέντρο 2</a:t>
            </a:r>
          </a:p>
        </p:txBody>
      </p:sp>
      <p:cxnSp>
        <p:nvCxnSpPr>
          <p:cNvPr id="6" name="Ευθεία γραμμή σύνδεσης 21">
            <a:extLst>
              <a:ext uri="{FF2B5EF4-FFF2-40B4-BE49-F238E27FC236}">
                <a16:creationId xmlns:a16="http://schemas.microsoft.com/office/drawing/2014/main" id="{0E7155A8-6DCA-7C27-5CAD-4CDAEF528791}"/>
              </a:ext>
            </a:extLst>
          </p:cNvPr>
          <p:cNvCxnSpPr/>
          <p:nvPr/>
        </p:nvCxnSpPr>
        <p:spPr>
          <a:xfrm>
            <a:off x="4781553" y="2057400"/>
            <a:ext cx="2076447" cy="0"/>
          </a:xfrm>
          <a:prstGeom prst="straightConnector1">
            <a:avLst/>
          </a:prstGeom>
          <a:noFill/>
          <a:ln w="12701" cap="flat">
            <a:solidFill>
              <a:srgbClr val="FFFFFF"/>
            </a:solidFill>
            <a:prstDash val="solid"/>
            <a:miter/>
            <a:headEnd type="arrow"/>
          </a:ln>
        </p:spPr>
      </p:cxnSp>
      <p:cxnSp>
        <p:nvCxnSpPr>
          <p:cNvPr id="7" name="Ευθεία γραμμή σύνδεσης 22">
            <a:extLst>
              <a:ext uri="{FF2B5EF4-FFF2-40B4-BE49-F238E27FC236}">
                <a16:creationId xmlns:a16="http://schemas.microsoft.com/office/drawing/2014/main" id="{45AC0E69-ED9A-2872-BF34-0F5A7161A6C2}"/>
              </a:ext>
            </a:extLst>
          </p:cNvPr>
          <p:cNvCxnSpPr/>
          <p:nvPr/>
        </p:nvCxnSpPr>
        <p:spPr>
          <a:xfrm>
            <a:off x="6629400" y="2971800"/>
            <a:ext cx="228600" cy="0"/>
          </a:xfrm>
          <a:prstGeom prst="straightConnector1">
            <a:avLst/>
          </a:prstGeom>
          <a:noFill/>
          <a:ln w="12701" cap="flat">
            <a:solidFill>
              <a:srgbClr val="FFFFFF"/>
            </a:solidFill>
            <a:prstDash val="solid"/>
            <a:miter/>
            <a:headEnd type="arrow"/>
          </a:ln>
        </p:spPr>
      </p:cxnSp>
      <p:cxnSp>
        <p:nvCxnSpPr>
          <p:cNvPr id="8" name="Ευθεία γραμμή σύνδεσης 23">
            <a:extLst>
              <a:ext uri="{FF2B5EF4-FFF2-40B4-BE49-F238E27FC236}">
                <a16:creationId xmlns:a16="http://schemas.microsoft.com/office/drawing/2014/main" id="{95335CF9-549F-B48B-1FDA-4AF9AFEBABB9}"/>
              </a:ext>
            </a:extLst>
          </p:cNvPr>
          <p:cNvCxnSpPr/>
          <p:nvPr/>
        </p:nvCxnSpPr>
        <p:spPr>
          <a:xfrm>
            <a:off x="4038603" y="3657600"/>
            <a:ext cx="2819397" cy="0"/>
          </a:xfrm>
          <a:prstGeom prst="straightConnector1">
            <a:avLst/>
          </a:prstGeom>
          <a:noFill/>
          <a:ln w="12701" cap="flat">
            <a:solidFill>
              <a:srgbClr val="FFFFFF"/>
            </a:solidFill>
            <a:prstDash val="solid"/>
            <a:miter/>
            <a:headEnd type="arrow"/>
          </a:ln>
        </p:spPr>
      </p:cxnSp>
      <p:cxnSp>
        <p:nvCxnSpPr>
          <p:cNvPr id="9" name="Ευθεία γραμμή σύνδεσης 24">
            <a:extLst>
              <a:ext uri="{FF2B5EF4-FFF2-40B4-BE49-F238E27FC236}">
                <a16:creationId xmlns:a16="http://schemas.microsoft.com/office/drawing/2014/main" id="{0C1AF08F-ABB7-079B-717D-8665B34623C6}"/>
              </a:ext>
            </a:extLst>
          </p:cNvPr>
          <p:cNvCxnSpPr/>
          <p:nvPr/>
        </p:nvCxnSpPr>
        <p:spPr>
          <a:xfrm>
            <a:off x="5347648" y="4248146"/>
            <a:ext cx="1523994" cy="0"/>
          </a:xfrm>
          <a:prstGeom prst="straightConnector1">
            <a:avLst/>
          </a:prstGeom>
          <a:noFill/>
          <a:ln w="12701" cap="flat">
            <a:solidFill>
              <a:srgbClr val="FFFFFF"/>
            </a:solidFill>
            <a:prstDash val="solid"/>
            <a:miter/>
            <a:headEnd type="arrow"/>
          </a:ln>
        </p:spPr>
      </p:cxnSp>
      <p:cxnSp>
        <p:nvCxnSpPr>
          <p:cNvPr id="10" name="Ευθεία γραμμή σύνδεσης 25">
            <a:extLst>
              <a:ext uri="{FF2B5EF4-FFF2-40B4-BE49-F238E27FC236}">
                <a16:creationId xmlns:a16="http://schemas.microsoft.com/office/drawing/2014/main" id="{A50A56A4-1A3A-1D93-9616-A4C12B2103B1}"/>
              </a:ext>
            </a:extLst>
          </p:cNvPr>
          <p:cNvCxnSpPr/>
          <p:nvPr/>
        </p:nvCxnSpPr>
        <p:spPr>
          <a:xfrm>
            <a:off x="8229600" y="4419596"/>
            <a:ext cx="457200" cy="0"/>
          </a:xfrm>
          <a:prstGeom prst="straightConnector1">
            <a:avLst/>
          </a:prstGeom>
          <a:noFill/>
          <a:ln w="12701" cap="flat">
            <a:solidFill>
              <a:srgbClr val="FFFFFF"/>
            </a:solidFill>
            <a:prstDash val="solid"/>
            <a:miter/>
            <a:tailEnd type="arrow"/>
          </a:ln>
        </p:spPr>
      </p:cxnSp>
      <p:cxnSp>
        <p:nvCxnSpPr>
          <p:cNvPr id="11" name="Ευθεία γραμμή σύνδεσης 26">
            <a:extLst>
              <a:ext uri="{FF2B5EF4-FFF2-40B4-BE49-F238E27FC236}">
                <a16:creationId xmlns:a16="http://schemas.microsoft.com/office/drawing/2014/main" id="{258A3BB5-9920-A284-C4F3-7273BEE26744}"/>
              </a:ext>
            </a:extLst>
          </p:cNvPr>
          <p:cNvCxnSpPr/>
          <p:nvPr/>
        </p:nvCxnSpPr>
        <p:spPr>
          <a:xfrm>
            <a:off x="3543299" y="3352803"/>
            <a:ext cx="3314701" cy="0"/>
          </a:xfrm>
          <a:prstGeom prst="straightConnector1">
            <a:avLst/>
          </a:prstGeom>
          <a:noFill/>
          <a:ln w="12701" cap="flat">
            <a:solidFill>
              <a:srgbClr val="FFFFFF"/>
            </a:solidFill>
            <a:prstDash val="solid"/>
            <a:miter/>
            <a:headEnd type="arrow"/>
          </a:ln>
        </p:spPr>
      </p:cxnSp>
      <p:cxnSp>
        <p:nvCxnSpPr>
          <p:cNvPr id="12" name="Ευθεία γραμμή σύνδεσης 27">
            <a:extLst>
              <a:ext uri="{FF2B5EF4-FFF2-40B4-BE49-F238E27FC236}">
                <a16:creationId xmlns:a16="http://schemas.microsoft.com/office/drawing/2014/main" id="{71455F84-4D7D-5207-5C27-19A3C8EBD610}"/>
              </a:ext>
            </a:extLst>
          </p:cNvPr>
          <p:cNvCxnSpPr/>
          <p:nvPr/>
        </p:nvCxnSpPr>
        <p:spPr>
          <a:xfrm flipV="1">
            <a:off x="3078574" y="4082155"/>
            <a:ext cx="3793068" cy="24570"/>
          </a:xfrm>
          <a:prstGeom prst="straightConnector1">
            <a:avLst/>
          </a:prstGeom>
          <a:noFill/>
          <a:ln w="12701" cap="flat">
            <a:solidFill>
              <a:srgbClr val="FFFFFF"/>
            </a:solidFill>
            <a:prstDash val="solid"/>
            <a:miter/>
            <a:headEnd type="arrow"/>
          </a:ln>
        </p:spPr>
      </p:cxnSp>
      <p:cxnSp>
        <p:nvCxnSpPr>
          <p:cNvPr id="13" name="Ευθεία γραμμή σύνδεσης 29">
            <a:extLst>
              <a:ext uri="{FF2B5EF4-FFF2-40B4-BE49-F238E27FC236}">
                <a16:creationId xmlns:a16="http://schemas.microsoft.com/office/drawing/2014/main" id="{0909FF75-40CB-80C4-4DEF-83E36D8CC848}"/>
              </a:ext>
            </a:extLst>
          </p:cNvPr>
          <p:cNvCxnSpPr/>
          <p:nvPr/>
        </p:nvCxnSpPr>
        <p:spPr>
          <a:xfrm flipV="1">
            <a:off x="1924053" y="4667454"/>
            <a:ext cx="4933947" cy="13652"/>
          </a:xfrm>
          <a:prstGeom prst="straightConnector1">
            <a:avLst/>
          </a:prstGeom>
          <a:noFill/>
          <a:ln w="12701" cap="flat">
            <a:solidFill>
              <a:srgbClr val="FFFFFF"/>
            </a:solidFill>
            <a:prstDash val="solid"/>
            <a:miter/>
            <a:headEnd type="arrow"/>
          </a:ln>
        </p:spPr>
      </p:cxnSp>
      <p:cxnSp>
        <p:nvCxnSpPr>
          <p:cNvPr id="14" name="Ευθεία γραμμή σύνδεσης 30">
            <a:extLst>
              <a:ext uri="{FF2B5EF4-FFF2-40B4-BE49-F238E27FC236}">
                <a16:creationId xmlns:a16="http://schemas.microsoft.com/office/drawing/2014/main" id="{D4C449F0-04C6-F734-4738-ED55A21D66B1}"/>
              </a:ext>
            </a:extLst>
          </p:cNvPr>
          <p:cNvCxnSpPr/>
          <p:nvPr/>
        </p:nvCxnSpPr>
        <p:spPr>
          <a:xfrm flipV="1">
            <a:off x="1962156" y="5508994"/>
            <a:ext cx="4895844" cy="13652"/>
          </a:xfrm>
          <a:prstGeom prst="straightConnector1">
            <a:avLst/>
          </a:prstGeom>
          <a:noFill/>
          <a:ln w="12701" cap="flat">
            <a:solidFill>
              <a:srgbClr val="FFFFFF"/>
            </a:solidFill>
            <a:prstDash val="solid"/>
            <a:miter/>
            <a:headEnd type="arrow"/>
          </a:ln>
        </p:spPr>
      </p:cxnSp>
      <p:cxnSp>
        <p:nvCxnSpPr>
          <p:cNvPr id="15" name="Ευθεία γραμμή σύνδεσης 31">
            <a:extLst>
              <a:ext uri="{FF2B5EF4-FFF2-40B4-BE49-F238E27FC236}">
                <a16:creationId xmlns:a16="http://schemas.microsoft.com/office/drawing/2014/main" id="{C938D764-A163-69A3-E54E-7945961BA316}"/>
              </a:ext>
            </a:extLst>
          </p:cNvPr>
          <p:cNvCxnSpPr/>
          <p:nvPr/>
        </p:nvCxnSpPr>
        <p:spPr>
          <a:xfrm flipV="1">
            <a:off x="2667003" y="5179563"/>
            <a:ext cx="4190997" cy="13643"/>
          </a:xfrm>
          <a:prstGeom prst="straightConnector1">
            <a:avLst/>
          </a:prstGeom>
          <a:noFill/>
          <a:ln w="12701" cap="flat">
            <a:solidFill>
              <a:srgbClr val="FFFFFF"/>
            </a:solidFill>
            <a:prstDash val="solid"/>
            <a:miter/>
            <a:headEnd type="arrow"/>
          </a:ln>
        </p:spPr>
      </p:cxnSp>
      <p:sp>
        <p:nvSpPr>
          <p:cNvPr id="16" name="Θέση αριθμού διαφάνειας 1">
            <a:extLst>
              <a:ext uri="{FF2B5EF4-FFF2-40B4-BE49-F238E27FC236}">
                <a16:creationId xmlns:a16="http://schemas.microsoft.com/office/drawing/2014/main" id="{40BD32D6-2CF7-4C65-5FFA-86C4A0C32612}"/>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F8BA9D2-B793-9C48-A9CC-4B3500CE3039}" type="slidenum">
              <a:rPr/>
              <a:t>25</a:t>
            </a:fld>
            <a:endParaRPr lang="en-US" sz="1000" b="0" i="0" u="none" strike="noStrike" kern="1200" cap="none" spc="0" baseline="0">
              <a:solidFill>
                <a:srgbClr val="898989"/>
              </a:solidFill>
              <a:uFillTx/>
              <a:latin typeface="Calibri" pitchFamily="34"/>
              <a:cs typeface="Arial" pitchFamily="34"/>
            </a:endParaRPr>
          </a:p>
        </p:txBody>
      </p:sp>
      <p:pic>
        <p:nvPicPr>
          <p:cNvPr id="17" name="Εικόνα 3">
            <a:extLst>
              <a:ext uri="{FF2B5EF4-FFF2-40B4-BE49-F238E27FC236}">
                <a16:creationId xmlns:a16="http://schemas.microsoft.com/office/drawing/2014/main" id="{56E54376-0C09-7444-2944-8D6B30FFA16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57">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3F22368-C9D7-A91A-FF1A-1EA97FA90AD3}"/>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205073-8352-0D48-9068-3C419F1F9F7C}" type="slidenum">
              <a:rPr/>
              <a:t>26</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24">
            <a:extLst>
              <a:ext uri="{FF2B5EF4-FFF2-40B4-BE49-F238E27FC236}">
                <a16:creationId xmlns:a16="http://schemas.microsoft.com/office/drawing/2014/main" id="{059E2D1C-D9C6-341D-426D-D7F8D7E5847A}"/>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3B90935E-9651-A2FD-3A71-5DF0020B2B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15EDA1BD-76BE-31D2-9147-84C04E875C96}"/>
              </a:ext>
            </a:extLst>
          </p:cNvPr>
          <p:cNvSpPr txBox="1"/>
          <p:nvPr/>
        </p:nvSpPr>
        <p:spPr>
          <a:xfrm>
            <a:off x="1066803" y="2025652"/>
            <a:ext cx="7315200" cy="369883"/>
          </a:xfrm>
          <a:prstGeom prst="rect">
            <a:avLst/>
          </a:prstGeom>
          <a:solidFill>
            <a:srgbClr val="FFFFFF"/>
          </a:solidFill>
          <a:ln cap="flat">
            <a:noFill/>
          </a:ln>
        </p:spPr>
        <p:txBody>
          <a:bodyPr vert="horz" wrap="square" lIns="539998" tIns="35999" rIns="0" bIns="0" anchor="t" anchorCtr="0" compatLnSpc="1">
            <a:noAutofit/>
          </a:bodyPr>
          <a:lstStyle/>
          <a:p>
            <a:pPr marL="0" marR="0" lvl="0" indent="0" algn="l" defTabSz="914400" rtl="0" fontAlgn="auto" hangingPunct="0">
              <a:lnSpc>
                <a:spcPct val="200000"/>
              </a:lnSpc>
              <a:spcBef>
                <a:spcPts val="300"/>
              </a:spcBef>
              <a:spcAft>
                <a:spcPts val="0"/>
              </a:spcAft>
              <a:buNone/>
              <a:tabLst/>
              <a:defRPr sz="1800" b="0" i="0" u="none" strike="noStrike" kern="0" cap="none" spc="0" baseline="0">
                <a:solidFill>
                  <a:srgbClr val="000000"/>
                </a:solidFill>
                <a:uFillTx/>
              </a:defRPr>
            </a:pPr>
            <a:r>
              <a:rPr lang="el-GR" sz="1100" b="0" i="0" u="none" strike="noStrike" kern="1200" cap="none" spc="0" baseline="0">
                <a:solidFill>
                  <a:srgbClr val="404040"/>
                </a:solidFill>
                <a:uFillTx/>
                <a:latin typeface="Calibri" pitchFamily="34"/>
                <a:cs typeface="Calibri" pitchFamily="34"/>
              </a:rPr>
              <a:t>Κτήριο Συμβουλίου-Συγκλήτου «Αναστάσιος Γ. Λεβέντης»</a:t>
            </a:r>
            <a:endParaRPr lang="el-GR" sz="1050" b="0" i="0" u="none" strike="noStrike" kern="1200" cap="none" spc="0" baseline="0">
              <a:solidFill>
                <a:srgbClr val="404040"/>
              </a:solidFill>
              <a:uFillTx/>
              <a:latin typeface="Calibri" pitchFamily="34"/>
              <a:cs typeface="Calibri" pitchFamily="34"/>
            </a:endParaRPr>
          </a:p>
        </p:txBody>
      </p:sp>
      <p:sp>
        <p:nvSpPr>
          <p:cNvPr id="6" name="TextBox 9">
            <a:extLst>
              <a:ext uri="{FF2B5EF4-FFF2-40B4-BE49-F238E27FC236}">
                <a16:creationId xmlns:a16="http://schemas.microsoft.com/office/drawing/2014/main" id="{84061C90-DCBF-0166-63D1-23775A904AE5}"/>
              </a:ext>
            </a:extLst>
          </p:cNvPr>
          <p:cNvSpPr txBox="1"/>
          <p:nvPr/>
        </p:nvSpPr>
        <p:spPr>
          <a:xfrm>
            <a:off x="1066803" y="1447796"/>
            <a:ext cx="6553203"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Επικοινωνία</a:t>
            </a:r>
            <a:endParaRPr lang="en-US" sz="2400" b="0" i="0" u="none" strike="noStrike" kern="1200" cap="none" spc="0" baseline="0">
              <a:solidFill>
                <a:srgbClr val="404040"/>
              </a:solidFill>
              <a:uFillTx/>
              <a:latin typeface="Calibri Light" pitchFamily="34"/>
              <a:cs typeface="Calibri Light" pitchFamily="34"/>
            </a:endParaRPr>
          </a:p>
        </p:txBody>
      </p:sp>
      <p:sp>
        <p:nvSpPr>
          <p:cNvPr id="7" name="Rectangle 4">
            <a:extLst>
              <a:ext uri="{FF2B5EF4-FFF2-40B4-BE49-F238E27FC236}">
                <a16:creationId xmlns:a16="http://schemas.microsoft.com/office/drawing/2014/main" id="{9FF9B663-7FC3-FCFB-1951-0BAFF2F6EE42}"/>
              </a:ext>
            </a:extLst>
          </p:cNvPr>
          <p:cNvSpPr txBox="1"/>
          <p:nvPr/>
        </p:nvSpPr>
        <p:spPr>
          <a:xfrm>
            <a:off x="1066803" y="2395535"/>
            <a:ext cx="7315200" cy="368302"/>
          </a:xfrm>
          <a:prstGeom prst="rect">
            <a:avLst/>
          </a:prstGeom>
          <a:solidFill>
            <a:srgbClr val="FFFFFF"/>
          </a:solidFill>
          <a:ln cap="flat">
            <a:noFill/>
          </a:ln>
        </p:spPr>
        <p:txBody>
          <a:bodyPr vert="horz" wrap="square" lIns="539998" tIns="0" rIns="0" bIns="0" anchor="t" anchorCtr="0" compatLnSpc="1">
            <a:noAutofit/>
          </a:bodyPr>
          <a:lstStyle/>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100" b="0" i="0" u="none" strike="noStrike" kern="1200" cap="none" spc="0" baseline="0">
                <a:solidFill>
                  <a:srgbClr val="404040"/>
                </a:solidFill>
                <a:uFillTx/>
                <a:latin typeface="Calibri" pitchFamily="34"/>
                <a:cs typeface="Calibri" pitchFamily="34"/>
              </a:rPr>
              <a:t>Λεωφ. Πανεπιστηµίου 1, 2109 Αγλαντζιά, Λευκωσία</a:t>
            </a:r>
            <a:endParaRPr lang="el-GR" sz="1050" b="1" i="0" u="none" strike="noStrike" kern="1200" cap="none" spc="0" baseline="0">
              <a:solidFill>
                <a:srgbClr val="F7921C"/>
              </a:solidFill>
              <a:uFillTx/>
              <a:latin typeface="Calibri" pitchFamily="34"/>
              <a:cs typeface="Calibri" pitchFamily="34"/>
            </a:endParaRPr>
          </a:p>
        </p:txBody>
      </p:sp>
      <p:sp>
        <p:nvSpPr>
          <p:cNvPr id="8" name="Rectangle 4">
            <a:extLst>
              <a:ext uri="{FF2B5EF4-FFF2-40B4-BE49-F238E27FC236}">
                <a16:creationId xmlns:a16="http://schemas.microsoft.com/office/drawing/2014/main" id="{00E2438A-0568-A262-0130-833E9BF3D262}"/>
              </a:ext>
            </a:extLst>
          </p:cNvPr>
          <p:cNvSpPr txBox="1"/>
          <p:nvPr/>
        </p:nvSpPr>
        <p:spPr>
          <a:xfrm>
            <a:off x="1066803" y="2759073"/>
            <a:ext cx="7315200" cy="369883"/>
          </a:xfrm>
          <a:prstGeom prst="rect">
            <a:avLst/>
          </a:prstGeom>
          <a:solidFill>
            <a:srgbClr val="F9F5EC"/>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404040"/>
                </a:solidFill>
                <a:uFillTx/>
                <a:latin typeface="Calibri" pitchFamily="34"/>
                <a:cs typeface="Calibri" pitchFamily="34"/>
                <a:hlinkClick r:id="rId4"/>
              </a:rPr>
              <a:t>https://www.ucy.ac.cy/</a:t>
            </a:r>
            <a:endParaRPr lang="el-GR" sz="1050" b="0" i="0" u="none" strike="noStrike" kern="1200" cap="none" spc="0" baseline="0">
              <a:solidFill>
                <a:srgbClr val="404040"/>
              </a:solidFill>
              <a:uFillTx/>
              <a:latin typeface="Calibri" pitchFamily="34"/>
              <a:cs typeface="Calibri" pitchFamily="34"/>
            </a:endParaRPr>
          </a:p>
        </p:txBody>
      </p:sp>
      <p:sp>
        <p:nvSpPr>
          <p:cNvPr id="9" name="Rectangle 4">
            <a:extLst>
              <a:ext uri="{FF2B5EF4-FFF2-40B4-BE49-F238E27FC236}">
                <a16:creationId xmlns:a16="http://schemas.microsoft.com/office/drawing/2014/main" id="{CBD52DAA-4315-F964-01A3-07C31CE2818E}"/>
              </a:ext>
            </a:extLst>
          </p:cNvPr>
          <p:cNvSpPr txBox="1"/>
          <p:nvPr/>
        </p:nvSpPr>
        <p:spPr>
          <a:xfrm>
            <a:off x="1066803" y="3128967"/>
            <a:ext cx="7315200" cy="368302"/>
          </a:xfrm>
          <a:prstGeom prst="rect">
            <a:avLst/>
          </a:prstGeom>
          <a:solidFill>
            <a:srgbClr val="FFFFFF"/>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l-GR" sz="1050" b="0" i="0" u="none" strike="noStrike" kern="1200" cap="none" spc="0" baseline="0">
                <a:solidFill>
                  <a:srgbClr val="404040"/>
                </a:solidFill>
                <a:uFillTx/>
                <a:latin typeface="Calibri" pitchFamily="34"/>
                <a:cs typeface="Calibri" pitchFamily="34"/>
              </a:rPr>
              <a:t>(+357) 22894000</a:t>
            </a:r>
          </a:p>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endParaRPr lang="el-GR" sz="1050" b="1" i="0" u="none" strike="noStrike" kern="1200" cap="none" spc="0" baseline="0">
              <a:solidFill>
                <a:srgbClr val="F7921C"/>
              </a:solidFill>
              <a:uFillTx/>
              <a:latin typeface="Calibri" pitchFamily="34"/>
              <a:cs typeface="Calibri" pitchFamily="34"/>
            </a:endParaRPr>
          </a:p>
        </p:txBody>
      </p:sp>
      <p:sp>
        <p:nvSpPr>
          <p:cNvPr id="10" name="Rectangle 4">
            <a:extLst>
              <a:ext uri="{FF2B5EF4-FFF2-40B4-BE49-F238E27FC236}">
                <a16:creationId xmlns:a16="http://schemas.microsoft.com/office/drawing/2014/main" id="{14D85183-46D6-8EE5-D424-68DB018A5BAA}"/>
              </a:ext>
            </a:extLst>
          </p:cNvPr>
          <p:cNvSpPr txBox="1"/>
          <p:nvPr/>
        </p:nvSpPr>
        <p:spPr>
          <a:xfrm>
            <a:off x="1066803" y="3492495"/>
            <a:ext cx="7315200" cy="369883"/>
          </a:xfrm>
          <a:prstGeom prst="rect">
            <a:avLst/>
          </a:prstGeom>
          <a:solidFill>
            <a:srgbClr val="F9F5EC"/>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5"/>
              </a:rPr>
              <a:t>info@ucy.ac.cy</a:t>
            </a:r>
            <a:endParaRPr lang="en-GB" sz="1050" b="0" i="0" u="none" strike="noStrike" kern="1200" cap="none" spc="0" baseline="0">
              <a:solidFill>
                <a:srgbClr val="404040"/>
              </a:solidFill>
              <a:uFillTx/>
              <a:latin typeface="Calibri" pitchFamily="34"/>
              <a:cs typeface="Calibri" pitchFamily="34"/>
            </a:endParaRPr>
          </a:p>
        </p:txBody>
      </p:sp>
      <p:sp>
        <p:nvSpPr>
          <p:cNvPr id="11" name="Rectangle 4">
            <a:extLst>
              <a:ext uri="{FF2B5EF4-FFF2-40B4-BE49-F238E27FC236}">
                <a16:creationId xmlns:a16="http://schemas.microsoft.com/office/drawing/2014/main" id="{A414914E-8FAC-3B38-5112-7F9B7F674A08}"/>
              </a:ext>
            </a:extLst>
          </p:cNvPr>
          <p:cNvSpPr txBox="1"/>
          <p:nvPr/>
        </p:nvSpPr>
        <p:spPr>
          <a:xfrm>
            <a:off x="1066803" y="3862389"/>
            <a:ext cx="7315200" cy="368302"/>
          </a:xfrm>
          <a:prstGeom prst="rect">
            <a:avLst/>
          </a:prstGeom>
          <a:solidFill>
            <a:srgbClr val="FFFFFF"/>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6"/>
              </a:rPr>
              <a:t>/UniversityOfCyprus </a:t>
            </a:r>
            <a:endParaRPr lang="en-GB" sz="1050" b="0" i="0" u="none" strike="noStrike" kern="1200" cap="none" spc="0" baseline="0">
              <a:solidFill>
                <a:srgbClr val="404040"/>
              </a:solidFill>
              <a:uFillTx/>
              <a:latin typeface="Calibri" pitchFamily="34"/>
              <a:cs typeface="Calibri" pitchFamily="34"/>
            </a:endParaRPr>
          </a:p>
        </p:txBody>
      </p:sp>
      <p:sp>
        <p:nvSpPr>
          <p:cNvPr id="12" name="Rectangle 4">
            <a:extLst>
              <a:ext uri="{FF2B5EF4-FFF2-40B4-BE49-F238E27FC236}">
                <a16:creationId xmlns:a16="http://schemas.microsoft.com/office/drawing/2014/main" id="{E8BB4B03-949C-E5B8-EA02-69398B02E16C}"/>
              </a:ext>
            </a:extLst>
          </p:cNvPr>
          <p:cNvSpPr txBox="1"/>
          <p:nvPr/>
        </p:nvSpPr>
        <p:spPr>
          <a:xfrm>
            <a:off x="1066803" y="4225927"/>
            <a:ext cx="7315200" cy="369883"/>
          </a:xfrm>
          <a:prstGeom prst="rect">
            <a:avLst/>
          </a:prstGeom>
          <a:solidFill>
            <a:srgbClr val="F9F5EC"/>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7"/>
              </a:rPr>
              <a:t>/UniversityOfCyprus </a:t>
            </a:r>
            <a:endParaRPr lang="en-GB" sz="1050" b="0" i="0" u="none" strike="noStrike" kern="1200" cap="none" spc="0" baseline="0">
              <a:solidFill>
                <a:srgbClr val="404040"/>
              </a:solidFill>
              <a:uFillTx/>
              <a:latin typeface="Calibri" pitchFamily="34"/>
              <a:cs typeface="Calibri" pitchFamily="34"/>
            </a:endParaRPr>
          </a:p>
        </p:txBody>
      </p:sp>
      <p:sp>
        <p:nvSpPr>
          <p:cNvPr id="13" name="Rectangle 4">
            <a:extLst>
              <a:ext uri="{FF2B5EF4-FFF2-40B4-BE49-F238E27FC236}">
                <a16:creationId xmlns:a16="http://schemas.microsoft.com/office/drawing/2014/main" id="{6C5BD7EE-84F7-F9E0-9400-02FADCD61CC8}"/>
              </a:ext>
            </a:extLst>
          </p:cNvPr>
          <p:cNvSpPr txBox="1"/>
          <p:nvPr/>
        </p:nvSpPr>
        <p:spPr>
          <a:xfrm>
            <a:off x="1066803" y="4595810"/>
            <a:ext cx="7315200" cy="368302"/>
          </a:xfrm>
          <a:prstGeom prst="rect">
            <a:avLst/>
          </a:prstGeom>
          <a:solidFill>
            <a:srgbClr val="FFFFFF"/>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8"/>
              </a:rPr>
              <a:t>/UniversityOfCyprus </a:t>
            </a:r>
            <a:endParaRPr lang="en-GB" sz="1050" b="0" i="0" u="none" strike="noStrike" kern="1200" cap="none" spc="0" baseline="0">
              <a:solidFill>
                <a:srgbClr val="404040"/>
              </a:solidFill>
              <a:uFillTx/>
              <a:latin typeface="Calibri" pitchFamily="34"/>
              <a:cs typeface="Calibri" pitchFamily="34"/>
            </a:endParaRPr>
          </a:p>
        </p:txBody>
      </p:sp>
      <p:sp>
        <p:nvSpPr>
          <p:cNvPr id="14" name="Rectangle 4">
            <a:extLst>
              <a:ext uri="{FF2B5EF4-FFF2-40B4-BE49-F238E27FC236}">
                <a16:creationId xmlns:a16="http://schemas.microsoft.com/office/drawing/2014/main" id="{4DB7C504-B23B-D91E-58B7-52E5431DBCCF}"/>
              </a:ext>
            </a:extLst>
          </p:cNvPr>
          <p:cNvSpPr txBox="1"/>
          <p:nvPr/>
        </p:nvSpPr>
        <p:spPr>
          <a:xfrm>
            <a:off x="1066803" y="4959348"/>
            <a:ext cx="7315200" cy="369883"/>
          </a:xfrm>
          <a:prstGeom prst="rect">
            <a:avLst/>
          </a:prstGeom>
          <a:solidFill>
            <a:srgbClr val="F9F5EC"/>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9"/>
              </a:rPr>
              <a:t>/UCYOfficial</a:t>
            </a:r>
            <a:endParaRPr lang="en-GB" sz="1050" b="0" i="0" u="none" strike="noStrike" kern="1200" cap="none" spc="0" baseline="0">
              <a:solidFill>
                <a:srgbClr val="404040"/>
              </a:solidFill>
              <a:uFillTx/>
              <a:latin typeface="Calibri" pitchFamily="34"/>
              <a:cs typeface="Calibri" pitchFamily="34"/>
            </a:endParaRPr>
          </a:p>
        </p:txBody>
      </p:sp>
      <p:sp>
        <p:nvSpPr>
          <p:cNvPr id="15" name="Rectangle 4">
            <a:extLst>
              <a:ext uri="{FF2B5EF4-FFF2-40B4-BE49-F238E27FC236}">
                <a16:creationId xmlns:a16="http://schemas.microsoft.com/office/drawing/2014/main" id="{D0666A39-9F8A-E41D-C634-B7E1E12A5652}"/>
              </a:ext>
            </a:extLst>
          </p:cNvPr>
          <p:cNvSpPr txBox="1"/>
          <p:nvPr/>
        </p:nvSpPr>
        <p:spPr>
          <a:xfrm>
            <a:off x="1066803" y="5324478"/>
            <a:ext cx="7315200" cy="368302"/>
          </a:xfrm>
          <a:prstGeom prst="rect">
            <a:avLst/>
          </a:prstGeom>
          <a:solidFill>
            <a:srgbClr val="FFFFFF"/>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10"/>
              </a:rPr>
              <a:t>/school/university-of-cyprus/</a:t>
            </a:r>
            <a:endParaRPr lang="en-GB" sz="1050" b="0" i="0" u="none" strike="noStrike" kern="1200" cap="none" spc="0" baseline="0">
              <a:solidFill>
                <a:srgbClr val="404040"/>
              </a:solidFill>
              <a:uFillTx/>
              <a:latin typeface="Calibri" pitchFamily="34"/>
              <a:cs typeface="Calibri" pitchFamily="34"/>
            </a:endParaRPr>
          </a:p>
        </p:txBody>
      </p:sp>
      <p:sp>
        <p:nvSpPr>
          <p:cNvPr id="16" name="Rectangle 4">
            <a:extLst>
              <a:ext uri="{FF2B5EF4-FFF2-40B4-BE49-F238E27FC236}">
                <a16:creationId xmlns:a16="http://schemas.microsoft.com/office/drawing/2014/main" id="{6EDECF8A-859C-5629-3A67-85CFF383E75A}"/>
              </a:ext>
            </a:extLst>
          </p:cNvPr>
          <p:cNvSpPr txBox="1"/>
          <p:nvPr/>
        </p:nvSpPr>
        <p:spPr>
          <a:xfrm>
            <a:off x="1066803" y="5688016"/>
            <a:ext cx="7315200" cy="369883"/>
          </a:xfrm>
          <a:prstGeom prst="rect">
            <a:avLst/>
          </a:prstGeom>
          <a:noFill/>
          <a:ln cap="flat">
            <a:noFill/>
          </a:ln>
        </p:spPr>
        <p:txBody>
          <a:bodyPr vert="horz" wrap="square" lIns="143999" tIns="35999" rIns="0" bIns="0" anchor="t" anchorCtr="0" compatLnSpc="1">
            <a:noAutofit/>
          </a:bodyPr>
          <a:lstStyle/>
          <a:p>
            <a:pPr marL="0" marR="0" lvl="0" indent="0" algn="l" defTabSz="914400" rtl="0" fontAlgn="auto" hangingPunct="0">
              <a:lnSpc>
                <a:spcPct val="150000"/>
              </a:lnSpc>
              <a:spcBef>
                <a:spcPts val="865"/>
              </a:spcBef>
              <a:spcAft>
                <a:spcPts val="0"/>
              </a:spcAft>
              <a:buNone/>
              <a:tabLst/>
              <a:defRPr sz="1800" b="0" i="0" u="none" strike="noStrike" kern="0" cap="none" spc="0" baseline="0">
                <a:solidFill>
                  <a:srgbClr val="000000"/>
                </a:solidFill>
                <a:uFillTx/>
              </a:defRPr>
            </a:pPr>
            <a:endParaRPr lang="el-GR" sz="1050" b="1" i="0" u="none" strike="noStrike" kern="1200" cap="none" spc="0" baseline="0">
              <a:solidFill>
                <a:srgbClr val="F7921C"/>
              </a:solidFill>
              <a:uFillTx/>
              <a:latin typeface="Calibri" pitchFamily="34"/>
              <a:cs typeface="Calibri" pitchFamily="34"/>
            </a:endParaRPr>
          </a:p>
        </p:txBody>
      </p:sp>
      <p:pic>
        <p:nvPicPr>
          <p:cNvPr id="17" name="Εικόνα 2">
            <a:extLst>
              <a:ext uri="{FF2B5EF4-FFF2-40B4-BE49-F238E27FC236}">
                <a16:creationId xmlns:a16="http://schemas.microsoft.com/office/drawing/2014/main" id="{5F7FC040-ABAD-D427-802B-5ACE6D0C34D4}"/>
              </a:ext>
            </a:extLst>
          </p:cNvPr>
          <p:cNvPicPr>
            <a:picLocks noChangeAspect="1"/>
          </p:cNvPicPr>
          <p:nvPr/>
        </p:nvPicPr>
        <p:blipFill>
          <a:blip r:embed="rId11"/>
          <a:srcRect/>
          <a:stretch>
            <a:fillRect/>
          </a:stretch>
        </p:blipFill>
        <p:spPr>
          <a:xfrm>
            <a:off x="1219196" y="2281235"/>
            <a:ext cx="190496" cy="190496"/>
          </a:xfrm>
          <a:prstGeom prst="rect">
            <a:avLst/>
          </a:prstGeom>
          <a:noFill/>
          <a:ln cap="flat">
            <a:noFill/>
          </a:ln>
        </p:spPr>
      </p:pic>
      <p:pic>
        <p:nvPicPr>
          <p:cNvPr id="18" name="Εικόνα 3">
            <a:extLst>
              <a:ext uri="{FF2B5EF4-FFF2-40B4-BE49-F238E27FC236}">
                <a16:creationId xmlns:a16="http://schemas.microsoft.com/office/drawing/2014/main" id="{2577C306-3B6B-B6F8-6A5D-2762E811F0A7}"/>
              </a:ext>
            </a:extLst>
          </p:cNvPr>
          <p:cNvPicPr>
            <a:picLocks noChangeAspect="1"/>
          </p:cNvPicPr>
          <p:nvPr/>
        </p:nvPicPr>
        <p:blipFill>
          <a:blip r:embed="rId12"/>
          <a:srcRect/>
          <a:stretch>
            <a:fillRect/>
          </a:stretch>
        </p:blipFill>
        <p:spPr>
          <a:xfrm>
            <a:off x="1219196" y="2852735"/>
            <a:ext cx="190496" cy="190496"/>
          </a:xfrm>
          <a:prstGeom prst="rect">
            <a:avLst/>
          </a:prstGeom>
          <a:noFill/>
          <a:ln cap="flat">
            <a:noFill/>
          </a:ln>
        </p:spPr>
      </p:pic>
      <p:pic>
        <p:nvPicPr>
          <p:cNvPr id="19" name="Εικόνα 4">
            <a:extLst>
              <a:ext uri="{FF2B5EF4-FFF2-40B4-BE49-F238E27FC236}">
                <a16:creationId xmlns:a16="http://schemas.microsoft.com/office/drawing/2014/main" id="{62C8FD7D-7C5A-C6C2-20F4-109A9B2746B4}"/>
              </a:ext>
            </a:extLst>
          </p:cNvPr>
          <p:cNvPicPr>
            <a:picLocks noChangeAspect="1"/>
          </p:cNvPicPr>
          <p:nvPr/>
        </p:nvPicPr>
        <p:blipFill>
          <a:blip r:embed="rId13"/>
          <a:srcRect/>
          <a:stretch>
            <a:fillRect/>
          </a:stretch>
        </p:blipFill>
        <p:spPr>
          <a:xfrm>
            <a:off x="1219196" y="3213101"/>
            <a:ext cx="190496" cy="190496"/>
          </a:xfrm>
          <a:prstGeom prst="rect">
            <a:avLst/>
          </a:prstGeom>
          <a:noFill/>
          <a:ln cap="flat">
            <a:noFill/>
          </a:ln>
        </p:spPr>
      </p:pic>
      <p:pic>
        <p:nvPicPr>
          <p:cNvPr id="20" name="Εικόνα 5">
            <a:extLst>
              <a:ext uri="{FF2B5EF4-FFF2-40B4-BE49-F238E27FC236}">
                <a16:creationId xmlns:a16="http://schemas.microsoft.com/office/drawing/2014/main" id="{0E7315FE-8FE8-55CF-BE52-10290C46098D}"/>
              </a:ext>
            </a:extLst>
          </p:cNvPr>
          <p:cNvPicPr>
            <a:picLocks noChangeAspect="1"/>
          </p:cNvPicPr>
          <p:nvPr/>
        </p:nvPicPr>
        <p:blipFill>
          <a:blip r:embed="rId14"/>
          <a:srcRect/>
          <a:stretch>
            <a:fillRect/>
          </a:stretch>
        </p:blipFill>
        <p:spPr>
          <a:xfrm>
            <a:off x="1219196" y="3582984"/>
            <a:ext cx="190496" cy="190496"/>
          </a:xfrm>
          <a:prstGeom prst="rect">
            <a:avLst/>
          </a:prstGeom>
          <a:noFill/>
          <a:ln cap="flat">
            <a:noFill/>
          </a:ln>
        </p:spPr>
      </p:pic>
      <p:pic>
        <p:nvPicPr>
          <p:cNvPr id="21" name="Εικόνα 6">
            <a:extLst>
              <a:ext uri="{FF2B5EF4-FFF2-40B4-BE49-F238E27FC236}">
                <a16:creationId xmlns:a16="http://schemas.microsoft.com/office/drawing/2014/main" id="{4C97357B-5F80-BE5F-64DE-49DA5D4C8936}"/>
              </a:ext>
            </a:extLst>
          </p:cNvPr>
          <p:cNvPicPr>
            <a:picLocks noChangeAspect="1"/>
          </p:cNvPicPr>
          <p:nvPr/>
        </p:nvPicPr>
        <p:blipFill>
          <a:blip r:embed="rId15"/>
          <a:srcRect/>
          <a:stretch>
            <a:fillRect/>
          </a:stretch>
        </p:blipFill>
        <p:spPr>
          <a:xfrm>
            <a:off x="1219196" y="3951286"/>
            <a:ext cx="190496" cy="190496"/>
          </a:xfrm>
          <a:prstGeom prst="rect">
            <a:avLst/>
          </a:prstGeom>
          <a:noFill/>
          <a:ln cap="flat">
            <a:noFill/>
          </a:ln>
        </p:spPr>
      </p:pic>
      <p:pic>
        <p:nvPicPr>
          <p:cNvPr id="22" name="Εικόνα 7">
            <a:extLst>
              <a:ext uri="{FF2B5EF4-FFF2-40B4-BE49-F238E27FC236}">
                <a16:creationId xmlns:a16="http://schemas.microsoft.com/office/drawing/2014/main" id="{08107BF3-C2DE-73A3-97B7-AD0A8C7A0224}"/>
              </a:ext>
            </a:extLst>
          </p:cNvPr>
          <p:cNvPicPr>
            <a:picLocks noChangeAspect="1"/>
          </p:cNvPicPr>
          <p:nvPr/>
        </p:nvPicPr>
        <p:blipFill>
          <a:blip r:embed="rId16"/>
          <a:srcRect/>
          <a:stretch>
            <a:fillRect/>
          </a:stretch>
        </p:blipFill>
        <p:spPr>
          <a:xfrm>
            <a:off x="1219196" y="4310060"/>
            <a:ext cx="190496" cy="190496"/>
          </a:xfrm>
          <a:prstGeom prst="rect">
            <a:avLst/>
          </a:prstGeom>
          <a:noFill/>
          <a:ln cap="flat">
            <a:noFill/>
          </a:ln>
        </p:spPr>
      </p:pic>
      <p:pic>
        <p:nvPicPr>
          <p:cNvPr id="23" name="Εικόνα 8">
            <a:extLst>
              <a:ext uri="{FF2B5EF4-FFF2-40B4-BE49-F238E27FC236}">
                <a16:creationId xmlns:a16="http://schemas.microsoft.com/office/drawing/2014/main" id="{80C013E8-BABB-62A6-C28B-4F17E4289060}"/>
              </a:ext>
            </a:extLst>
          </p:cNvPr>
          <p:cNvPicPr>
            <a:picLocks noChangeAspect="1"/>
          </p:cNvPicPr>
          <p:nvPr/>
        </p:nvPicPr>
        <p:blipFill>
          <a:blip r:embed="rId17"/>
          <a:srcRect/>
          <a:stretch>
            <a:fillRect/>
          </a:stretch>
        </p:blipFill>
        <p:spPr>
          <a:xfrm>
            <a:off x="1219196" y="4681535"/>
            <a:ext cx="190496" cy="190496"/>
          </a:xfrm>
          <a:prstGeom prst="rect">
            <a:avLst/>
          </a:prstGeom>
          <a:noFill/>
          <a:ln cap="flat">
            <a:noFill/>
          </a:ln>
        </p:spPr>
      </p:pic>
      <p:pic>
        <p:nvPicPr>
          <p:cNvPr id="24" name="Εικόνα 9">
            <a:extLst>
              <a:ext uri="{FF2B5EF4-FFF2-40B4-BE49-F238E27FC236}">
                <a16:creationId xmlns:a16="http://schemas.microsoft.com/office/drawing/2014/main" id="{671615DC-999E-3AA1-0B94-604DAD84E9D7}"/>
              </a:ext>
            </a:extLst>
          </p:cNvPr>
          <p:cNvPicPr>
            <a:picLocks noChangeAspect="1"/>
          </p:cNvPicPr>
          <p:nvPr/>
        </p:nvPicPr>
        <p:blipFill>
          <a:blip r:embed="rId18"/>
          <a:srcRect/>
          <a:stretch>
            <a:fillRect/>
          </a:stretch>
        </p:blipFill>
        <p:spPr>
          <a:xfrm>
            <a:off x="1219196" y="5059366"/>
            <a:ext cx="190496" cy="190496"/>
          </a:xfrm>
          <a:prstGeom prst="rect">
            <a:avLst/>
          </a:prstGeom>
          <a:noFill/>
          <a:ln cap="flat">
            <a:noFill/>
          </a:ln>
        </p:spPr>
      </p:pic>
      <p:pic>
        <p:nvPicPr>
          <p:cNvPr id="25" name="Εικόνα 10">
            <a:extLst>
              <a:ext uri="{FF2B5EF4-FFF2-40B4-BE49-F238E27FC236}">
                <a16:creationId xmlns:a16="http://schemas.microsoft.com/office/drawing/2014/main" id="{043552A9-AEFA-6107-D838-28A1152855B1}"/>
              </a:ext>
            </a:extLst>
          </p:cNvPr>
          <p:cNvPicPr>
            <a:picLocks noChangeAspect="1"/>
          </p:cNvPicPr>
          <p:nvPr/>
        </p:nvPicPr>
        <p:blipFill>
          <a:blip r:embed="rId19"/>
          <a:srcRect/>
          <a:stretch>
            <a:fillRect/>
          </a:stretch>
        </p:blipFill>
        <p:spPr>
          <a:xfrm>
            <a:off x="1219196" y="5403847"/>
            <a:ext cx="190496" cy="190496"/>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sp>
        <p:nvSpPr>
          <p:cNvPr id="2" name="Ορθογώνιο 6">
            <a:extLst>
              <a:ext uri="{FF2B5EF4-FFF2-40B4-BE49-F238E27FC236}">
                <a16:creationId xmlns:a16="http://schemas.microsoft.com/office/drawing/2014/main" id="{D1E57221-E44B-F620-7305-E39D54FF75E0}"/>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 name="Θέση αριθμού διαφάνειας 1">
            <a:extLst>
              <a:ext uri="{FF2B5EF4-FFF2-40B4-BE49-F238E27FC236}">
                <a16:creationId xmlns:a16="http://schemas.microsoft.com/office/drawing/2014/main" id="{F2AA242D-D84F-BE6A-93AF-00B50D143022}"/>
              </a:ext>
            </a:extLst>
          </p:cNvPr>
          <p:cNvSpPr txBox="1"/>
          <p:nvPr/>
        </p:nvSpPr>
        <p:spPr>
          <a:xfrm>
            <a:off x="304796" y="6546847"/>
            <a:ext cx="8534396" cy="311152"/>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0E3B3D2-77CE-4F4D-875D-B21FAF347A14}" type="slidenum">
              <a:rPr/>
              <a:t>3</a:t>
            </a:fld>
            <a:endParaRPr lang="en-US" sz="1000" b="0" i="0" u="none" strike="noStrike" kern="1200" cap="none" spc="0" baseline="0">
              <a:solidFill>
                <a:srgbClr val="898989"/>
              </a:solidFill>
              <a:uFillTx/>
              <a:latin typeface="Calibri" pitchFamily="34"/>
              <a:cs typeface="Arial" pitchFamily="34"/>
            </a:endParaRPr>
          </a:p>
        </p:txBody>
      </p:sp>
      <p:pic>
        <p:nvPicPr>
          <p:cNvPr id="4" name="Εικόνα 5">
            <a:extLst>
              <a:ext uri="{FF2B5EF4-FFF2-40B4-BE49-F238E27FC236}">
                <a16:creationId xmlns:a16="http://schemas.microsoft.com/office/drawing/2014/main" id="{7A349327-111E-4B90-3C16-69CEF6FD8EB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Ορθογώνιο 7">
            <a:extLst>
              <a:ext uri="{FF2B5EF4-FFF2-40B4-BE49-F238E27FC236}">
                <a16:creationId xmlns:a16="http://schemas.microsoft.com/office/drawing/2014/main" id="{FFD881E8-501E-BF43-FDEE-A222B82B5E59}"/>
              </a:ext>
            </a:extLst>
          </p:cNvPr>
          <p:cNvSpPr/>
          <p:nvPr/>
        </p:nvSpPr>
        <p:spPr>
          <a:xfrm>
            <a:off x="4572000" y="303215"/>
            <a:ext cx="4267203"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6" name="Εικόνα 15">
            <a:extLst>
              <a:ext uri="{FF2B5EF4-FFF2-40B4-BE49-F238E27FC236}">
                <a16:creationId xmlns:a16="http://schemas.microsoft.com/office/drawing/2014/main" id="{F03B2FCC-624F-6D53-22F8-7FB448D3009B}"/>
              </a:ext>
            </a:extLst>
          </p:cNvPr>
          <p:cNvPicPr>
            <a:picLocks noChangeAspect="1"/>
          </p:cNvPicPr>
          <p:nvPr/>
        </p:nvPicPr>
        <p:blipFill>
          <a:blip r:embed="rId4" cstate="email">
            <a:extLst>
              <a:ext uri="{28A0092B-C50C-407E-A947-70E740481C1C}">
                <a14:useLocalDpi xmlns:a14="http://schemas.microsoft.com/office/drawing/2010/main"/>
              </a:ext>
            </a:extLst>
          </a:blip>
          <a:srcRect t="-401"/>
          <a:stretch>
            <a:fillRect/>
          </a:stretch>
        </p:blipFill>
        <p:spPr>
          <a:xfrm>
            <a:off x="4565654" y="3271842"/>
            <a:ext cx="4273548" cy="3281360"/>
          </a:xfrm>
          <a:prstGeom prst="rect">
            <a:avLst/>
          </a:prstGeom>
          <a:noFill/>
          <a:ln cap="flat">
            <a:noFill/>
          </a:ln>
        </p:spPr>
      </p:pic>
      <p:pic>
        <p:nvPicPr>
          <p:cNvPr id="7" name="Εικόνα 16">
            <a:extLst>
              <a:ext uri="{FF2B5EF4-FFF2-40B4-BE49-F238E27FC236}">
                <a16:creationId xmlns:a16="http://schemas.microsoft.com/office/drawing/2014/main" id="{31103AD1-C5A9-99FA-CCBB-1BDD6D9F204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565654" y="303215"/>
            <a:ext cx="4273548" cy="3049588"/>
          </a:xfrm>
          <a:prstGeom prst="rect">
            <a:avLst/>
          </a:prstGeom>
          <a:noFill/>
          <a:ln cap="flat">
            <a:noFill/>
          </a:ln>
        </p:spPr>
      </p:pic>
      <p:sp>
        <p:nvSpPr>
          <p:cNvPr id="8" name="Rectangle 4">
            <a:extLst>
              <a:ext uri="{FF2B5EF4-FFF2-40B4-BE49-F238E27FC236}">
                <a16:creationId xmlns:a16="http://schemas.microsoft.com/office/drawing/2014/main" id="{BED7BD4E-9D0D-9A00-B36F-643F5F65D579}"/>
              </a:ext>
            </a:extLst>
          </p:cNvPr>
          <p:cNvSpPr txBox="1"/>
          <p:nvPr/>
        </p:nvSpPr>
        <p:spPr>
          <a:xfrm>
            <a:off x="1066803" y="2025652"/>
            <a:ext cx="3352803" cy="3281360"/>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n-US" sz="1400" b="1" i="0" u="none" strike="noStrike" kern="1200" cap="none" spc="0" baseline="0">
                <a:solidFill>
                  <a:srgbClr val="F38C03"/>
                </a:solidFill>
                <a:uFillTx/>
                <a:latin typeface="Calibri" pitchFamily="34"/>
                <a:cs typeface="Calibri" pitchFamily="34"/>
              </a:rPr>
              <a:t>4</a:t>
            </a:r>
            <a:r>
              <a:rPr lang="el-GR" sz="1400" b="1" i="0" u="none" strike="noStrike" kern="1200" cap="none" spc="0" baseline="0">
                <a:solidFill>
                  <a:srgbClr val="F38C03"/>
                </a:solidFill>
                <a:uFillTx/>
                <a:latin typeface="Calibri" pitchFamily="34"/>
                <a:cs typeface="Calibri" pitchFamily="34"/>
              </a:rPr>
              <a:t>0</a:t>
            </a:r>
            <a:r>
              <a:rPr lang="en-US" sz="1400" b="0" i="0" u="none" strike="noStrike" kern="1200" cap="none" spc="0" baseline="0">
                <a:solidFill>
                  <a:srgbClr val="000000"/>
                </a:solidFill>
                <a:uFillTx/>
                <a:latin typeface="Calibri" pitchFamily="34"/>
                <a:cs typeface="Calibri" pitchFamily="34"/>
              </a:rPr>
              <a:t> </a:t>
            </a:r>
            <a:r>
              <a:rPr lang="el-GR" sz="1400" b="0" i="0" u="none" strike="noStrike" kern="1200" cap="none" spc="0" baseline="0">
                <a:solidFill>
                  <a:srgbClr val="404040"/>
                </a:solidFill>
                <a:uFillTx/>
                <a:latin typeface="Calibri" pitchFamily="34"/>
                <a:cs typeface="Calibri" pitchFamily="34"/>
              </a:rPr>
              <a:t>Τίτλοι σπουδών</a:t>
            </a:r>
          </a:p>
          <a:p>
            <a:pPr marL="0" marR="0" lvl="0"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n-GB" sz="1400" b="1" i="0" u="none" strike="noStrike" kern="1200" cap="none" spc="0" baseline="0">
                <a:solidFill>
                  <a:srgbClr val="F38C03"/>
                </a:solidFill>
                <a:uFillTx/>
                <a:latin typeface="Calibri" pitchFamily="34"/>
                <a:cs typeface="Calibri" pitchFamily="34"/>
              </a:rPr>
              <a:t>59</a:t>
            </a:r>
            <a:r>
              <a:rPr lang="en-GB" sz="1400" b="0" i="0" u="none" strike="noStrike" kern="1200" cap="none" spc="0" baseline="0">
                <a:solidFill>
                  <a:srgbClr val="000000"/>
                </a:solidFill>
                <a:uFillTx/>
                <a:latin typeface="Calibri" pitchFamily="34"/>
                <a:cs typeface="Calibri" pitchFamily="34"/>
              </a:rPr>
              <a:t> </a:t>
            </a:r>
            <a:r>
              <a:rPr lang="el-GR" sz="1400" b="0" i="0" u="none" strike="noStrike" kern="1200" cap="none" spc="0" baseline="0">
                <a:solidFill>
                  <a:srgbClr val="404040"/>
                </a:solidFill>
                <a:uFillTx/>
                <a:latin typeface="Calibri" pitchFamily="34"/>
                <a:cs typeface="Calibri" pitchFamily="34"/>
              </a:rPr>
              <a:t>Μεταπτυχιακά προγράμματα σπουδών</a:t>
            </a:r>
            <a:endParaRPr lang="en-GB" sz="1400" b="0" i="0" u="none" strike="noStrike" kern="1200" cap="none" spc="0" baseline="0">
              <a:solidFill>
                <a:srgbClr val="404040"/>
              </a:solidFill>
              <a:uFillTx/>
              <a:latin typeface="Calibri" pitchFamily="34"/>
              <a:cs typeface="Calibri" pitchFamily="34"/>
            </a:endParaRPr>
          </a:p>
          <a:p>
            <a:pPr marL="0" marR="0" lvl="0"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n-US" sz="1400" b="1" i="0" u="none" strike="noStrike" kern="1200" cap="none" spc="0" baseline="0">
                <a:solidFill>
                  <a:srgbClr val="F38C03"/>
                </a:solidFill>
                <a:uFillTx/>
                <a:latin typeface="Calibri" pitchFamily="34"/>
                <a:cs typeface="Calibri" pitchFamily="34"/>
              </a:rPr>
              <a:t>29</a:t>
            </a:r>
            <a:r>
              <a:rPr lang="en-GB" sz="1400" b="0" i="0" u="none" strike="noStrike" kern="1200" cap="none" spc="0" baseline="0">
                <a:solidFill>
                  <a:srgbClr val="000000"/>
                </a:solidFill>
                <a:uFillTx/>
                <a:latin typeface="Calibri" pitchFamily="34"/>
                <a:cs typeface="Calibri" pitchFamily="34"/>
              </a:rPr>
              <a:t> </a:t>
            </a:r>
            <a:r>
              <a:rPr lang="el-GR" sz="1400" b="0" i="0" u="none" strike="noStrike" kern="1200" cap="none" spc="0" baseline="0">
                <a:solidFill>
                  <a:srgbClr val="404040"/>
                </a:solidFill>
                <a:uFillTx/>
                <a:latin typeface="Calibri" pitchFamily="34"/>
                <a:cs typeface="Calibri" pitchFamily="34"/>
              </a:rPr>
              <a:t>Μεταπτυχιακά στην αγγλική</a:t>
            </a:r>
            <a:r>
              <a:rPr lang="en-GB" sz="1400" b="0" i="0" u="none" strike="noStrike" kern="1200" cap="none" spc="0" baseline="0">
                <a:solidFill>
                  <a:srgbClr val="404040"/>
                </a:solidFill>
                <a:uFillTx/>
                <a:latin typeface="Calibri" pitchFamily="34"/>
                <a:cs typeface="Calibri" pitchFamily="34"/>
              </a:rPr>
              <a:t> </a:t>
            </a:r>
            <a:r>
              <a:rPr lang="el-GR" sz="1400" b="0" i="0" u="none" strike="noStrike" kern="1200" cap="none" spc="0" baseline="0">
                <a:solidFill>
                  <a:srgbClr val="404040"/>
                </a:solidFill>
                <a:uFillTx/>
                <a:latin typeface="Calibri" pitchFamily="34"/>
                <a:cs typeface="Calibri" pitchFamily="34"/>
              </a:rPr>
              <a:t>γλώσσα</a:t>
            </a:r>
          </a:p>
          <a:p>
            <a:pPr marL="0" marR="0" lvl="0"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n-US" sz="1400" b="1" i="0" u="none" strike="noStrike" kern="1200" cap="none" spc="0" baseline="0">
                <a:solidFill>
                  <a:srgbClr val="F38C03"/>
                </a:solidFill>
                <a:uFillTx/>
                <a:latin typeface="Calibri" pitchFamily="34"/>
                <a:cs typeface="Calibri" pitchFamily="34"/>
              </a:rPr>
              <a:t>4</a:t>
            </a:r>
            <a:r>
              <a:rPr lang="el-GR" sz="1400" b="1" i="0" u="none" strike="noStrike" kern="1200" cap="none" spc="0" baseline="0">
                <a:solidFill>
                  <a:srgbClr val="F38C03"/>
                </a:solidFill>
                <a:uFillTx/>
                <a:latin typeface="Calibri" pitchFamily="34"/>
                <a:cs typeface="Calibri" pitchFamily="34"/>
              </a:rPr>
              <a:t>3</a:t>
            </a:r>
            <a:r>
              <a:rPr lang="en-US" sz="1400" b="0" i="0" u="none" strike="noStrike" kern="1200" cap="none" spc="0" baseline="0">
                <a:solidFill>
                  <a:srgbClr val="000000"/>
                </a:solidFill>
                <a:uFillTx/>
                <a:latin typeface="Calibri" pitchFamily="34"/>
                <a:cs typeface="Calibri" pitchFamily="34"/>
              </a:rPr>
              <a:t> </a:t>
            </a:r>
            <a:r>
              <a:rPr lang="el-GR" sz="1400" b="0" i="0" u="none" strike="noStrike" kern="1200" cap="none" spc="0" baseline="0">
                <a:solidFill>
                  <a:srgbClr val="404040"/>
                </a:solidFill>
                <a:uFillTx/>
                <a:latin typeface="Calibri" pitchFamily="34"/>
                <a:cs typeface="Calibri" pitchFamily="34"/>
              </a:rPr>
              <a:t>Διδακτορικά  προγράμματα σπουδών</a:t>
            </a:r>
            <a:endParaRPr lang="en-US" sz="1400" b="0" i="0" u="none" strike="noStrike" kern="1200" cap="none" spc="0" baseline="0">
              <a:solidFill>
                <a:srgbClr val="404040"/>
              </a:solidFill>
              <a:uFillTx/>
              <a:latin typeface="Calibri" pitchFamily="34"/>
              <a:cs typeface="Calibri" pitchFamily="34"/>
            </a:endParaRPr>
          </a:p>
          <a:p>
            <a:pPr marL="0" marR="0" lvl="0"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n-US" sz="1400" b="1" i="0" u="none" strike="noStrike" kern="1200" cap="none" spc="0" baseline="0">
                <a:solidFill>
                  <a:srgbClr val="F38C03"/>
                </a:solidFill>
                <a:uFillTx/>
                <a:latin typeface="Calibri" pitchFamily="34"/>
                <a:cs typeface="Calibri" pitchFamily="34"/>
              </a:rPr>
              <a:t>1</a:t>
            </a:r>
            <a:r>
              <a:rPr lang="el-GR" sz="1400" b="1" i="0" u="none" strike="noStrike" kern="1200" cap="none" spc="0" baseline="0">
                <a:solidFill>
                  <a:srgbClr val="F38C03"/>
                </a:solidFill>
                <a:uFillTx/>
                <a:latin typeface="Calibri" pitchFamily="34"/>
                <a:cs typeface="Calibri" pitchFamily="34"/>
              </a:rPr>
              <a:t>4</a:t>
            </a:r>
            <a:r>
              <a:rPr lang="en-US" sz="1400" b="0" i="0" u="none" strike="noStrike" kern="1200" cap="none" spc="0" baseline="0">
                <a:solidFill>
                  <a:srgbClr val="000000"/>
                </a:solidFill>
                <a:uFillTx/>
                <a:latin typeface="Calibri" pitchFamily="34"/>
                <a:cs typeface="Calibri" pitchFamily="34"/>
              </a:rPr>
              <a:t> </a:t>
            </a:r>
            <a:r>
              <a:rPr lang="el-GR" sz="1400" b="0" i="0" u="none" strike="noStrike" kern="1200" cap="none" spc="0" baseline="0">
                <a:solidFill>
                  <a:srgbClr val="404040"/>
                </a:solidFill>
                <a:uFillTx/>
                <a:latin typeface="Calibri" pitchFamily="34"/>
                <a:cs typeface="Calibri" pitchFamily="34"/>
              </a:rPr>
              <a:t>Διδακτορικά στην αγγλική γλώσσα</a:t>
            </a:r>
          </a:p>
        </p:txBody>
      </p:sp>
      <p:sp>
        <p:nvSpPr>
          <p:cNvPr id="9" name="TextBox 9">
            <a:extLst>
              <a:ext uri="{FF2B5EF4-FFF2-40B4-BE49-F238E27FC236}">
                <a16:creationId xmlns:a16="http://schemas.microsoft.com/office/drawing/2014/main" id="{A8131DEE-14DA-1E33-9C7D-5900D6DA4059}"/>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Προγράμματα Σπουδών</a:t>
            </a:r>
            <a:endParaRPr lang="en-US" sz="2400" b="1" i="0" u="none" strike="noStrike" kern="1200" cap="none" spc="0" baseline="0">
              <a:solidFill>
                <a:srgbClr val="404040"/>
              </a:solidFill>
              <a:uFillTx/>
              <a:latin typeface="Calibri" pitchFamily="34"/>
              <a:cs typeface="Calibri" pitchFamily="3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Ορθογώνιο 7">
            <a:extLst>
              <a:ext uri="{FF2B5EF4-FFF2-40B4-BE49-F238E27FC236}">
                <a16:creationId xmlns:a16="http://schemas.microsoft.com/office/drawing/2014/main" id="{312FD39C-5507-EC76-15EC-57E71007563A}"/>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 name="Θέση αριθμού διαφάνειας 1">
            <a:extLst>
              <a:ext uri="{FF2B5EF4-FFF2-40B4-BE49-F238E27FC236}">
                <a16:creationId xmlns:a16="http://schemas.microsoft.com/office/drawing/2014/main" id="{705D0AC2-FE3A-B223-EFF6-A1AB7589BFF3}"/>
              </a:ext>
            </a:extLst>
          </p:cNvPr>
          <p:cNvSpPr txBox="1"/>
          <p:nvPr/>
        </p:nvSpPr>
        <p:spPr>
          <a:xfrm>
            <a:off x="304796" y="6534146"/>
            <a:ext cx="8534396" cy="323853"/>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166165F-9A99-0542-90A0-659E386A8E6E}" type="slidenum">
              <a:t>4</a:t>
            </a:fld>
            <a:endParaRPr lang="en-US" sz="1000" b="0" i="0" u="none" strike="noStrike" kern="1200" cap="none" spc="0" baseline="0">
              <a:solidFill>
                <a:srgbClr val="898989"/>
              </a:solidFill>
              <a:uFillTx/>
              <a:latin typeface="Calibri" pitchFamily="34"/>
              <a:cs typeface="Arial" pitchFamily="34"/>
            </a:endParaRPr>
          </a:p>
        </p:txBody>
      </p:sp>
      <p:sp>
        <p:nvSpPr>
          <p:cNvPr id="4" name="TextBox 9">
            <a:extLst>
              <a:ext uri="{FF2B5EF4-FFF2-40B4-BE49-F238E27FC236}">
                <a16:creationId xmlns:a16="http://schemas.microsoft.com/office/drawing/2014/main" id="{7ACCEB17-322E-54E3-D091-91DAAA8956E2}"/>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8 Σχολές </a:t>
            </a:r>
            <a:endParaRPr lang="en-US" sz="2400" b="0" i="0" u="none" strike="noStrike" kern="1200" cap="none" spc="0" baseline="0">
              <a:solidFill>
                <a:srgbClr val="404040"/>
              </a:solidFill>
              <a:uFillTx/>
              <a:latin typeface="Calibri Light" pitchFamily="34"/>
              <a:cs typeface="Calibri Light" pitchFamily="34"/>
            </a:endParaRPr>
          </a:p>
        </p:txBody>
      </p:sp>
      <p:sp>
        <p:nvSpPr>
          <p:cNvPr id="5" name="Rectangle 4">
            <a:extLst>
              <a:ext uri="{FF2B5EF4-FFF2-40B4-BE49-F238E27FC236}">
                <a16:creationId xmlns:a16="http://schemas.microsoft.com/office/drawing/2014/main" id="{201FF1D9-A656-DCBE-5CE9-6C2816A566E3}"/>
              </a:ext>
            </a:extLst>
          </p:cNvPr>
          <p:cNvSpPr txBox="1"/>
          <p:nvPr/>
        </p:nvSpPr>
        <p:spPr>
          <a:xfrm>
            <a:off x="1066803" y="2127251"/>
            <a:ext cx="4054477" cy="4114800"/>
          </a:xfrm>
          <a:prstGeom prst="rect">
            <a:avLst/>
          </a:prstGeom>
          <a:noFill/>
          <a:ln cap="flat">
            <a:noFill/>
          </a:ln>
        </p:spPr>
        <p:txBody>
          <a:bodyPr vert="horz" wrap="square" lIns="0" tIns="0" rIns="0" bIns="0" anchor="t" anchorCtr="0" compatLnSpc="1">
            <a:noAutofit/>
          </a:bodyPr>
          <a:lstStyle/>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Ανθρωπιστικών Επιστημών</a:t>
            </a: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Θετικών και Εφαρμοσμένων Επιστημών</a:t>
            </a: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Ιατρική</a:t>
            </a:r>
            <a:endParaRPr lang="el-GR" sz="1400" b="0" i="0" u="none" strike="noStrike" kern="1200" cap="none" spc="0" baseline="0">
              <a:solidFill>
                <a:srgbClr val="404040"/>
              </a:solidFill>
              <a:uFillTx/>
              <a:latin typeface="Calibri" pitchFamily="34"/>
              <a:ea typeface="Calibri" pitchFamily="34"/>
              <a:cs typeface="Calibri" pitchFamily="34"/>
            </a:endParaRP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Κοινωνικών Επιστημών και Επιστημών της Αγωγής</a:t>
            </a: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Μεταπτυχιακών</a:t>
            </a:r>
            <a:r>
              <a:rPr lang="en-US" sz="1400" b="0" i="0" u="none" strike="noStrike" kern="1200" cap="none" spc="0" baseline="0">
                <a:solidFill>
                  <a:srgbClr val="404040"/>
                </a:solidFill>
                <a:uFillTx/>
                <a:latin typeface="Calibri Light" pitchFamily="34"/>
                <a:cs typeface="Calibri Light" pitchFamily="34"/>
              </a:rPr>
              <a:t> </a:t>
            </a:r>
            <a:r>
              <a:rPr lang="el-GR" sz="1400" b="0" i="0" u="none" strike="noStrike" kern="1200" cap="none" spc="0" baseline="0">
                <a:solidFill>
                  <a:srgbClr val="404040"/>
                </a:solidFill>
                <a:uFillTx/>
                <a:latin typeface="Calibri Light" pitchFamily="34"/>
                <a:cs typeface="Calibri Light" pitchFamily="34"/>
              </a:rPr>
              <a:t>Σπουδών</a:t>
            </a:r>
            <a:endParaRPr lang="en-US" sz="1400" b="0" i="0" u="none" strike="noStrike" kern="1200" cap="none" spc="0" baseline="0">
              <a:solidFill>
                <a:srgbClr val="404040"/>
              </a:solidFill>
              <a:uFillTx/>
              <a:latin typeface="Calibri Light" pitchFamily="34"/>
              <a:cs typeface="Calibri Light" pitchFamily="34"/>
            </a:endParaRP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Οικονομικών Επιστημών και Διοίκησης</a:t>
            </a: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Πολυτεχνική</a:t>
            </a: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Φιλοσοφική</a:t>
            </a:r>
            <a:endParaRPr lang="en-GB" sz="1400" b="0" i="0" u="none" strike="noStrike" kern="1200" cap="none" spc="0" baseline="0">
              <a:solidFill>
                <a:srgbClr val="404040"/>
              </a:solidFill>
              <a:uFillTx/>
              <a:latin typeface="Calibri Light" pitchFamily="34"/>
              <a:cs typeface="Calibri Light" pitchFamily="34"/>
            </a:endParaRPr>
          </a:p>
        </p:txBody>
      </p:sp>
      <p:pic>
        <p:nvPicPr>
          <p:cNvPr id="6" name="Εικόνα 5">
            <a:extLst>
              <a:ext uri="{FF2B5EF4-FFF2-40B4-BE49-F238E27FC236}">
                <a16:creationId xmlns:a16="http://schemas.microsoft.com/office/drawing/2014/main" id="{4168C465-0157-4582-44D0-E7DD53B213E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pic>
        <p:nvPicPr>
          <p:cNvPr id="7" name="Εικόνα 14">
            <a:extLst>
              <a:ext uri="{FF2B5EF4-FFF2-40B4-BE49-F238E27FC236}">
                <a16:creationId xmlns:a16="http://schemas.microsoft.com/office/drawing/2014/main" id="{8573C0C8-C365-92BF-C781-BCD812BF465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590796" y="4648196"/>
            <a:ext cx="6248396" cy="1904996"/>
          </a:xfrm>
          <a:prstGeom prst="rect">
            <a:avLst/>
          </a:prstGeom>
          <a:noFill/>
          <a:ln cap="flat">
            <a:noFill/>
          </a:ln>
        </p:spPr>
      </p:pic>
      <p:pic>
        <p:nvPicPr>
          <p:cNvPr id="8" name="Εικόνα 18">
            <a:extLst>
              <a:ext uri="{FF2B5EF4-FFF2-40B4-BE49-F238E27FC236}">
                <a16:creationId xmlns:a16="http://schemas.microsoft.com/office/drawing/2014/main" id="{37671354-D568-1E9A-ED9C-ED21B7E7464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04796" y="4648196"/>
            <a:ext cx="2322511" cy="1904996"/>
          </a:xfrm>
          <a:prstGeom prst="rect">
            <a:avLst/>
          </a:prstGeom>
          <a:noFill/>
          <a:ln cap="flat">
            <a:noFill/>
          </a:ln>
        </p:spPr>
      </p:pic>
      <p:pic>
        <p:nvPicPr>
          <p:cNvPr id="9" name="Εικόνα 2">
            <a:extLst>
              <a:ext uri="{FF2B5EF4-FFF2-40B4-BE49-F238E27FC236}">
                <a16:creationId xmlns:a16="http://schemas.microsoft.com/office/drawing/2014/main" id="{468E0F48-5A34-962B-69C0-D477562EC17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590796" y="4648196"/>
            <a:ext cx="6248396" cy="1904996"/>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957B5016-252E-48AA-DBC4-CBB482F159AF}"/>
              </a:ext>
            </a:extLst>
          </p:cNvPr>
          <p:cNvSpPr txBox="1"/>
          <p:nvPr/>
        </p:nvSpPr>
        <p:spPr>
          <a:xfrm>
            <a:off x="304796" y="6553203"/>
            <a:ext cx="8534396" cy="304796"/>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64CD0E9-F1AE-E142-AD4A-721ACE46AC53}" type="slidenum">
              <a:t>5</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2">
            <a:extLst>
              <a:ext uri="{FF2B5EF4-FFF2-40B4-BE49-F238E27FC236}">
                <a16:creationId xmlns:a16="http://schemas.microsoft.com/office/drawing/2014/main" id="{4E663E51-EF72-45C8-1320-7555AE65360D}"/>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24A5F919-3DAD-CB8D-86B1-C00AF969F1D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409609B4-3C3D-6D52-47B3-56F6C40C00B5}"/>
              </a:ext>
            </a:extLst>
          </p:cNvPr>
          <p:cNvSpPr txBox="1"/>
          <p:nvPr/>
        </p:nvSpPr>
        <p:spPr>
          <a:xfrm>
            <a:off x="1066803" y="2057400"/>
            <a:ext cx="3505196" cy="4648196"/>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a:cs typeface="Calibri" pitchFamily="34"/>
              </a:rPr>
              <a:t>Σχολή Ανθρωπιστικών Επιστημών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Αγγλικών Σπουδών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Γαλλικών και</a:t>
            </a:r>
            <a:r>
              <a:rPr lang="en-US" sz="1350" b="0" i="0" u="none" strike="noStrike" kern="1200" cap="none" spc="0" baseline="0">
                <a:solidFill>
                  <a:srgbClr val="404040"/>
                </a:solidFill>
                <a:uFillTx/>
                <a:latin typeface="Calibri Light" pitchFamily="34"/>
                <a:cs typeface="Calibri Light" pitchFamily="34"/>
              </a:rPr>
              <a:t> </a:t>
            </a:r>
            <a:r>
              <a:rPr lang="el-GR" sz="1350" b="0" i="0" u="none" strike="noStrike" kern="1200" cap="none" spc="0" baseline="0">
                <a:solidFill>
                  <a:srgbClr val="404040"/>
                </a:solidFill>
                <a:uFillTx/>
                <a:latin typeface="Calibri Light" pitchFamily="34"/>
                <a:cs typeface="Calibri Light" pitchFamily="34"/>
              </a:rPr>
              <a:t>Ευρωπαϊκών Σπουδών </a:t>
            </a:r>
            <a:br>
              <a:rPr lang="el-GR" sz="1350" b="0" i="0" u="none" strike="noStrike" kern="1200" cap="none" spc="0" baseline="0">
                <a:solidFill>
                  <a:srgbClr val="404040"/>
                </a:solidFill>
                <a:uFillTx/>
                <a:latin typeface="Calibri Light" pitchFamily="34"/>
                <a:cs typeface="Calibri Light" pitchFamily="34"/>
              </a:rPr>
            </a:br>
            <a:r>
              <a:rPr lang="el-GR" sz="1350" b="0" i="0" u="none" strike="noStrike" kern="1200" cap="none" spc="0" baseline="0">
                <a:solidFill>
                  <a:srgbClr val="404040"/>
                </a:solidFill>
                <a:uFillTx/>
                <a:latin typeface="Calibri Light" pitchFamily="34"/>
                <a:cs typeface="Calibri Light" pitchFamily="34"/>
              </a:rPr>
              <a:t>Τμήμα Τουρκικών και Μεσανατολικών Σπουδών</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350" b="0" i="0" u="none" strike="noStrike" kern="1200" cap="none" spc="0" baseline="0">
              <a:solidFill>
                <a:srgbClr val="404040"/>
              </a:solidFill>
              <a:uFillTx/>
              <a:latin typeface="Calibri"/>
              <a:cs typeface="Calibri Light"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a:cs typeface="Calibri" pitchFamily="34"/>
              </a:rPr>
              <a:t>Σχολή Θετικών και Εφαρμοσμένων Επιστημών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Βιολογικών Επιστημών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Μαθηματικών και Στατιστικής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Πληροφορικής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Φυσικής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Χημείας</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350" b="1" i="0" u="none" strike="noStrike" kern="1200" cap="none" spc="0" baseline="0">
              <a:solidFill>
                <a:srgbClr val="000000"/>
              </a:solidFill>
              <a:uFillTx/>
              <a:latin typeface="Calibri"/>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a:cs typeface="Calibri" pitchFamily="34"/>
              </a:rPr>
              <a:t>Σχολή Κοινωνικών Επιστημών και </a:t>
            </a:r>
            <a:br>
              <a:rPr lang="el-GR" sz="1350" b="1" i="0" u="none" strike="noStrike" kern="1200" cap="none" spc="0" baseline="0">
                <a:solidFill>
                  <a:srgbClr val="F38C03"/>
                </a:solidFill>
                <a:uFillTx/>
                <a:latin typeface="Calibri"/>
                <a:cs typeface="Calibri" pitchFamily="34"/>
              </a:rPr>
            </a:br>
            <a:r>
              <a:rPr lang="el-GR" sz="1350" b="1" i="0" u="none" strike="noStrike" kern="1200" cap="none" spc="0" baseline="0">
                <a:solidFill>
                  <a:srgbClr val="F38C03"/>
                </a:solidFill>
                <a:uFillTx/>
                <a:latin typeface="Calibri"/>
                <a:cs typeface="Calibri" pitchFamily="34"/>
              </a:rPr>
              <a:t>Επιστημών της Αγωγής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Επιστημών της Αγωγής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Κοινωνικών και Πολιτικών Επιστημών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Νομικής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Ψυχολογίας</a:t>
            </a:r>
            <a:endParaRPr lang="en-US" sz="1350" b="0" i="0" u="none" strike="noStrike" kern="1200" cap="none" spc="0" baseline="0">
              <a:solidFill>
                <a:srgbClr val="404040"/>
              </a:solidFill>
              <a:uFillTx/>
              <a:latin typeface="Calibri Light" pitchFamily="34"/>
              <a:cs typeface="Calibri Light"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500" b="0" i="0" u="none" strike="noStrike" kern="1200" cap="none" spc="0" baseline="0">
              <a:solidFill>
                <a:srgbClr val="404040"/>
              </a:solidFill>
              <a:uFillTx/>
              <a:latin typeface="Calibri Light" pitchFamily="34"/>
              <a:cs typeface="Calibri Light" pitchFamily="34"/>
            </a:endParaRPr>
          </a:p>
          <a:p>
            <a:pPr marL="0" marR="0" lvl="0" indent="0" algn="l"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endParaRPr lang="el-GR" sz="1100" b="0" i="0" u="none" strike="noStrike" kern="1200" cap="none" spc="0" baseline="0">
              <a:solidFill>
                <a:srgbClr val="000000"/>
              </a:solidFill>
              <a:uFillTx/>
              <a:latin typeface="Calibri Light" pitchFamily="34"/>
              <a:cs typeface="Calibri Light" pitchFamily="34"/>
            </a:endParaRPr>
          </a:p>
        </p:txBody>
      </p:sp>
      <p:sp>
        <p:nvSpPr>
          <p:cNvPr id="6" name="TextBox 9">
            <a:extLst>
              <a:ext uri="{FF2B5EF4-FFF2-40B4-BE49-F238E27FC236}">
                <a16:creationId xmlns:a16="http://schemas.microsoft.com/office/drawing/2014/main" id="{BFF7BE56-E7D2-007B-0B39-801B980A1E84}"/>
              </a:ext>
            </a:extLst>
          </p:cNvPr>
          <p:cNvSpPr txBox="1"/>
          <p:nvPr/>
        </p:nvSpPr>
        <p:spPr>
          <a:xfrm>
            <a:off x="4572000" y="2057400"/>
            <a:ext cx="4267203" cy="4648196"/>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pitchFamily="34"/>
                <a:cs typeface="Calibri" pitchFamily="34"/>
              </a:rPr>
              <a:t>Σχολή Οικονομικών Επιστημών και Διοίκησης</a:t>
            </a:r>
            <a:endParaRPr lang="el-GR" sz="1350" b="0" i="0" u="none" strike="noStrike" kern="1200" cap="none" spc="0" baseline="0">
              <a:solidFill>
                <a:srgbClr val="F38C03"/>
              </a:solidFill>
              <a:uFillTx/>
              <a:latin typeface="Calibri" pitchFamily="34"/>
              <a:cs typeface="Calibri" pitchFamily="34"/>
            </a:endParaRP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Διοίκησης Επιχειρήσεων και </a:t>
            </a:r>
            <a:br>
              <a:rPr lang="el-GR" sz="1350" b="0" i="0" u="none" strike="noStrike" kern="1200" cap="none" spc="0" baseline="0">
                <a:solidFill>
                  <a:srgbClr val="404040"/>
                </a:solidFill>
                <a:uFillTx/>
                <a:latin typeface="Calibri Light" pitchFamily="34"/>
                <a:cs typeface="Calibri Light" pitchFamily="34"/>
              </a:rPr>
            </a:br>
            <a:r>
              <a:rPr lang="el-GR" sz="1350" b="0" i="0" u="none" strike="noStrike" kern="1200" cap="none" spc="0" baseline="0">
                <a:solidFill>
                  <a:srgbClr val="404040"/>
                </a:solidFill>
                <a:uFillTx/>
                <a:latin typeface="Calibri Light" pitchFamily="34"/>
                <a:cs typeface="Calibri Light" pitchFamily="34"/>
              </a:rPr>
              <a:t>Δημόσιας Διοίκησης </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Λογιστικής και Χρηματοοικονομικής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Οικονομικών</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350" b="0" i="0" u="none" strike="noStrike" kern="1200" cap="none" spc="0" baseline="0">
              <a:solidFill>
                <a:srgbClr val="404040"/>
              </a:solidFill>
              <a:uFillTx/>
              <a:latin typeface="Calibri" pitchFamily="34"/>
              <a:cs typeface="Calibri Light"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pitchFamily="34"/>
                <a:cs typeface="Calibri" pitchFamily="34"/>
              </a:rPr>
              <a:t>Πολυτεχνική Σχολή</a:t>
            </a:r>
            <a:endParaRPr lang="el-GR" sz="1350" b="0" i="0" u="none" strike="noStrike" kern="1200" cap="none" spc="0" baseline="0">
              <a:solidFill>
                <a:srgbClr val="F38C03"/>
              </a:solidFill>
              <a:uFillTx/>
              <a:latin typeface="Calibri" pitchFamily="34"/>
              <a:cs typeface="Calibri" pitchFamily="34"/>
            </a:endParaRP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Ηλεκτρολόγων Μηχανικών και </a:t>
            </a:r>
            <a:br>
              <a:rPr lang="el-GR" sz="1350" b="0" i="0" u="none" strike="noStrike" kern="1200" cap="none" spc="0" baseline="0">
                <a:solidFill>
                  <a:srgbClr val="404040"/>
                </a:solidFill>
                <a:uFillTx/>
                <a:latin typeface="Calibri Light" pitchFamily="34"/>
                <a:cs typeface="Calibri Light" pitchFamily="34"/>
              </a:rPr>
            </a:br>
            <a:r>
              <a:rPr lang="el-GR" sz="1350" b="0" i="0" u="none" strike="noStrike" kern="1200" cap="none" spc="0" baseline="0">
                <a:solidFill>
                  <a:srgbClr val="404040"/>
                </a:solidFill>
                <a:uFillTx/>
                <a:latin typeface="Calibri Light" pitchFamily="34"/>
                <a:cs typeface="Calibri Light" pitchFamily="34"/>
              </a:rPr>
              <a:t>Μηχανικών Υπολογιστών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Μηχανικών Μηχανολογίας και </a:t>
            </a:r>
            <a:br>
              <a:rPr lang="el-GR" sz="1350" b="0" i="0" u="none" strike="noStrike" kern="1200" cap="none" spc="0" baseline="0">
                <a:solidFill>
                  <a:srgbClr val="404040"/>
                </a:solidFill>
                <a:uFillTx/>
                <a:latin typeface="Calibri Light" pitchFamily="34"/>
                <a:cs typeface="Calibri Light" pitchFamily="34"/>
              </a:rPr>
            </a:br>
            <a:r>
              <a:rPr lang="el-GR" sz="1350" b="0" i="0" u="none" strike="noStrike" kern="1200" cap="none" spc="0" baseline="0">
                <a:solidFill>
                  <a:srgbClr val="404040"/>
                </a:solidFill>
                <a:uFillTx/>
                <a:latin typeface="Calibri Light" pitchFamily="34"/>
                <a:cs typeface="Calibri Light" pitchFamily="34"/>
              </a:rPr>
              <a:t>Κατασκευαστικής </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Πολιτικών Μηχανικών και </a:t>
            </a:r>
            <a:br>
              <a:rPr lang="el-GR" sz="1350" b="0" i="0" u="none" strike="noStrike" kern="1200" cap="none" spc="0" baseline="0">
                <a:solidFill>
                  <a:srgbClr val="404040"/>
                </a:solidFill>
                <a:uFillTx/>
                <a:latin typeface="Calibri Light" pitchFamily="34"/>
                <a:cs typeface="Calibri Light" pitchFamily="34"/>
              </a:rPr>
            </a:br>
            <a:r>
              <a:rPr lang="el-GR" sz="1350" b="0" i="0" u="none" strike="noStrike" kern="1200" cap="none" spc="0" baseline="0">
                <a:solidFill>
                  <a:srgbClr val="404040"/>
                </a:solidFill>
                <a:uFillTx/>
                <a:latin typeface="Calibri Light" pitchFamily="34"/>
                <a:cs typeface="Calibri Light" pitchFamily="34"/>
              </a:rPr>
              <a:t>Μηχανικών Περιβάλλοντος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Αρχιτεκτονικής</a:t>
            </a:r>
            <a:endParaRPr lang="en-US" sz="1350" b="0" i="0" u="none" strike="noStrike" kern="1200" cap="none" spc="0" baseline="0">
              <a:solidFill>
                <a:srgbClr val="404040"/>
              </a:solidFill>
              <a:uFillTx/>
              <a:latin typeface="Calibri Light" pitchFamily="34"/>
              <a:cs typeface="Calibri Light"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350" b="0" i="0" u="none" strike="noStrike" kern="1200" cap="none" spc="0" baseline="0">
              <a:solidFill>
                <a:srgbClr val="404040"/>
              </a:solidFill>
              <a:uFillTx/>
              <a:latin typeface="Calibri" pitchFamily="34"/>
              <a:cs typeface="Calibri Light"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pitchFamily="34"/>
                <a:cs typeface="Calibri" pitchFamily="34"/>
              </a:rPr>
              <a:t>Φιλοσοφική Σχολή</a:t>
            </a:r>
            <a:endParaRPr lang="el-GR" sz="1350" b="0" i="0" u="none" strike="noStrike" kern="1200" cap="none" spc="0" baseline="0">
              <a:solidFill>
                <a:srgbClr val="F38C03"/>
              </a:solidFill>
              <a:uFillTx/>
              <a:latin typeface="Calibri" pitchFamily="34"/>
              <a:cs typeface="Calibri" pitchFamily="34"/>
            </a:endParaRP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Βυζαντινών και Νεοελληνικών Σπουδών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Ιστορίας και Αρχαιολογίας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Κλασικών Σπουδών και Φιλοσοφίας</a:t>
            </a:r>
            <a:endParaRPr lang="en-GB" sz="1350" b="0" i="0" u="none" strike="noStrike" kern="1200" cap="none" spc="0" baseline="0">
              <a:solidFill>
                <a:srgbClr val="404040"/>
              </a:solidFill>
              <a:uFillTx/>
              <a:latin typeface="Calibri Light" pitchFamily="34"/>
              <a:cs typeface="Calibri Light" pitchFamily="34"/>
            </a:endParaRPr>
          </a:p>
        </p:txBody>
      </p:sp>
      <p:sp>
        <p:nvSpPr>
          <p:cNvPr id="7" name="TextBox 9">
            <a:extLst>
              <a:ext uri="{FF2B5EF4-FFF2-40B4-BE49-F238E27FC236}">
                <a16:creationId xmlns:a16="http://schemas.microsoft.com/office/drawing/2014/main" id="{EC62C815-5D8C-EAF9-6CD4-881A7E622ED9}"/>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404040"/>
                </a:solidFill>
                <a:uFillTx/>
                <a:latin typeface="Calibri Light" pitchFamily="34"/>
                <a:cs typeface="Calibri Light" pitchFamily="34"/>
              </a:rPr>
              <a:t>22 </a:t>
            </a:r>
            <a:r>
              <a:rPr lang="el-GR" sz="2400" b="0" i="0" u="none" strike="noStrike" kern="1200" cap="none" spc="0" baseline="0">
                <a:solidFill>
                  <a:srgbClr val="404040"/>
                </a:solidFill>
                <a:uFillTx/>
                <a:latin typeface="Calibri Light" pitchFamily="34"/>
                <a:cs typeface="Calibri Light" pitchFamily="34"/>
              </a:rPr>
              <a:t>Τμήματα</a:t>
            </a:r>
            <a:endParaRPr lang="en-US" sz="2400" b="0" i="0" u="none" strike="noStrike" kern="1200" cap="none" spc="0" baseline="0">
              <a:solidFill>
                <a:srgbClr val="404040"/>
              </a:solidFill>
              <a:uFillTx/>
              <a:latin typeface="Calibri Light" pitchFamily="34"/>
              <a:cs typeface="Calibri Light" pitchFamily="3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E1FBC27-511B-3085-BCC3-46FAFB6FECC0}"/>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31AAB30-DCA4-C940-BDF0-A78235911CC5}" type="slidenum">
              <a:t>6</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2">
            <a:extLst>
              <a:ext uri="{FF2B5EF4-FFF2-40B4-BE49-F238E27FC236}">
                <a16:creationId xmlns:a16="http://schemas.microsoft.com/office/drawing/2014/main" id="{B628B0A9-BB4F-5144-42C3-04C225048591}"/>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2272DF63-F028-DB15-09A1-EF440196834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59093B83-0EB7-FA01-8893-67896AAB8C9A}"/>
              </a:ext>
            </a:extLst>
          </p:cNvPr>
          <p:cNvSpPr txBox="1"/>
          <p:nvPr/>
        </p:nvSpPr>
        <p:spPr>
          <a:xfrm>
            <a:off x="1066802" y="2017788"/>
            <a:ext cx="7467593" cy="2895456"/>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Η ερευνητική δραστηριότητα κατέχει κυρίαρχη θέση στην αποστολή του Πανεπιστημίου Κύπρου </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και αποτελεί έναν από τους βασικούς πυλώνες ανάπτυξης του ιδρύματος από την ίδρυσή του. </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Μέσα στα τελευταία χρόνια, το Πανεπιστήμιο έχει καταφέρει να καταστεί ένα πρωτοπόρο </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ερευνητικό ίδρυμα που διακρίνεται στον διεθνή χώρο για την προαγωγή της επιστήμης, </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του πνεύματος και του πολιτισμού. </a:t>
            </a:r>
            <a:endParaRPr lang="en-US" sz="1400" b="0" i="0" u="none" strike="noStrike" kern="1200" cap="none" spc="0" baseline="0" dirty="0">
              <a:solidFill>
                <a:srgbClr val="404040"/>
              </a:solidFill>
              <a:uFillTx/>
              <a:latin typeface="Calibri Light" pitchFamily="34"/>
              <a:cs typeface="Calibri Light" pitchFamily="34"/>
            </a:endParaRP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400" b="0" i="0" u="none" strike="noStrike" kern="1200" cap="none" spc="0" baseline="0" dirty="0">
              <a:solidFill>
                <a:srgbClr val="404040"/>
              </a:solidFill>
              <a:uFillTx/>
              <a:latin typeface="Calibri Light" pitchFamily="34"/>
              <a:cs typeface="Calibri Light" pitchFamily="34"/>
            </a:endParaRP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Η ερευνητική δραστηριότητα στο Πανεπιστήμιο Κύπρου βρίσκεται σε πλήρη εξέλιξη, </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ενώ ο αριθμός των ερευνητικών προγραμμάτων αυξάνεται κατακόρυφα.  </a:t>
            </a:r>
          </a:p>
          <a:p>
            <a:pPr marL="0"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a:p>
            <a:pPr marL="0"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a:p>
            <a:pPr marL="285750" marR="0" lvl="0" indent="-285750" algn="just" defTabSz="914400" rtl="0" fontAlgn="auto" hangingPunct="0">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a:p>
            <a:pPr marL="285750" marR="0" lvl="0" indent="-285750" algn="just" defTabSz="914400" rtl="0" fontAlgn="auto" hangingPunct="0">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a:p>
            <a:pPr marL="0"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p:txBody>
      </p:sp>
      <p:pic>
        <p:nvPicPr>
          <p:cNvPr id="6" name="Εικόνα 3">
            <a:extLst>
              <a:ext uri="{FF2B5EF4-FFF2-40B4-BE49-F238E27FC236}">
                <a16:creationId xmlns:a16="http://schemas.microsoft.com/office/drawing/2014/main" id="{05265EE5-27DE-2328-08C1-1547FF8A9D4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04796" y="4216398"/>
            <a:ext cx="3505196" cy="2336804"/>
          </a:xfrm>
          <a:prstGeom prst="rect">
            <a:avLst/>
          </a:prstGeom>
          <a:noFill/>
          <a:ln cap="flat">
            <a:noFill/>
          </a:ln>
        </p:spPr>
      </p:pic>
      <p:pic>
        <p:nvPicPr>
          <p:cNvPr id="7" name="Εικόνα 9">
            <a:extLst>
              <a:ext uri="{FF2B5EF4-FFF2-40B4-BE49-F238E27FC236}">
                <a16:creationId xmlns:a16="http://schemas.microsoft.com/office/drawing/2014/main" id="{1D6EF7E9-C2CE-C49B-4289-A24347B1021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810003" y="4216398"/>
            <a:ext cx="3505196" cy="2336804"/>
          </a:xfrm>
          <a:prstGeom prst="rect">
            <a:avLst/>
          </a:prstGeom>
          <a:noFill/>
          <a:ln cap="flat">
            <a:noFill/>
          </a:ln>
        </p:spPr>
      </p:pic>
      <p:pic>
        <p:nvPicPr>
          <p:cNvPr id="8" name="Εικόνα 11">
            <a:extLst>
              <a:ext uri="{FF2B5EF4-FFF2-40B4-BE49-F238E27FC236}">
                <a16:creationId xmlns:a16="http://schemas.microsoft.com/office/drawing/2014/main" id="{6BA138A2-8440-4AFD-F0E5-C920A4C3CBF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265986" y="4216398"/>
            <a:ext cx="1573216" cy="2336804"/>
          </a:xfrm>
          <a:prstGeom prst="rect">
            <a:avLst/>
          </a:prstGeom>
          <a:noFill/>
          <a:ln cap="flat">
            <a:noFill/>
          </a:ln>
        </p:spPr>
      </p:pic>
      <p:sp>
        <p:nvSpPr>
          <p:cNvPr id="9" name="TextBox 9">
            <a:extLst>
              <a:ext uri="{FF2B5EF4-FFF2-40B4-BE49-F238E27FC236}">
                <a16:creationId xmlns:a16="http://schemas.microsoft.com/office/drawing/2014/main" id="{3B60598E-B4A7-F3B1-B385-F459DC6889CF}"/>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Έρευνα</a:t>
            </a:r>
            <a:endParaRPr lang="en-US" sz="2400" b="0" i="0" u="none" strike="noStrike" kern="1200" cap="none" spc="0" baseline="0">
              <a:solidFill>
                <a:srgbClr val="404040"/>
              </a:solidFill>
              <a:uFillTx/>
              <a:latin typeface="Calibri Light" pitchFamily="34"/>
              <a:cs typeface="Calibri Light" pitchFamily="3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84">
    <p:spTree>
      <p:nvGrpSpPr>
        <p:cNvPr id="1" name=""/>
        <p:cNvGrpSpPr/>
        <p:nvPr/>
      </p:nvGrpSpPr>
      <p:grpSpPr>
        <a:xfrm>
          <a:off x="0" y="0"/>
          <a:ext cx="0" cy="0"/>
          <a:chOff x="0" y="0"/>
          <a:chExt cx="0" cy="0"/>
        </a:xfrm>
      </p:grpSpPr>
      <p:sp>
        <p:nvSpPr>
          <p:cNvPr id="2" name="Ορθογώνιο 4">
            <a:extLst>
              <a:ext uri="{FF2B5EF4-FFF2-40B4-BE49-F238E27FC236}">
                <a16:creationId xmlns:a16="http://schemas.microsoft.com/office/drawing/2014/main" id="{E6F59101-9096-DCD0-4549-77E7CA965F4B}"/>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3" name="Εικόνα 3">
            <a:extLst>
              <a:ext uri="{FF2B5EF4-FFF2-40B4-BE49-F238E27FC236}">
                <a16:creationId xmlns:a16="http://schemas.microsoft.com/office/drawing/2014/main" id="{7BD009F7-5609-B085-C58B-72FFAB6FB04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4" name="Rectangle 4">
            <a:extLst>
              <a:ext uri="{FF2B5EF4-FFF2-40B4-BE49-F238E27FC236}">
                <a16:creationId xmlns:a16="http://schemas.microsoft.com/office/drawing/2014/main" id="{0C7A7DE9-9B39-BCE2-D84E-68D5FC1128B0}"/>
              </a:ext>
            </a:extLst>
          </p:cNvPr>
          <p:cNvSpPr txBox="1"/>
          <p:nvPr/>
        </p:nvSpPr>
        <p:spPr>
          <a:xfrm>
            <a:off x="1066803" y="1524003"/>
            <a:ext cx="5181603" cy="4797427"/>
          </a:xfrm>
          <a:prstGeom prst="rect">
            <a:avLst/>
          </a:prstGeom>
          <a:noFill/>
          <a:ln cap="flat">
            <a:noFill/>
          </a:ln>
        </p:spPr>
        <p:txBody>
          <a:bodyPr vert="horz" wrap="square" lIns="0" tIns="0" rIns="0" bIns="0" anchor="t" anchorCtr="0" compatLnSpc="1">
            <a:noAutofit/>
          </a:bodyPr>
          <a:lstStyle/>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Το Πανεπιστήμιο Κύπρου κατατάσσεται πρώτο ανάμεσα σε όλους τους οργανισμούς από τις χώρες Η2020/WIDENING </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(16 μέλη ΕΕ &amp; 11 συνδεδεμένες χώρες οι οποίες είναι λιγότερο προηγμένες σε θέματα έρευνας) σε εξασφάλιση ανταγωνιστικής χρηματοδότησης από το πρόγραμμα για Έρευνα και Καινοτομία </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της ΕΕ «Ορίζοντας 2020». </a:t>
            </a:r>
          </a:p>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Το Πανεπιστήμιο Κύπρου κατατάσσεται στην τιμητική 135η θέση </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σε εξασφάλιση χρηματοδότησης ανάμεσα σε πέραν των 40.000 οργανισμών από την ΕΕ και όλο τον κόσμο σε εξασφάλιση ανταγωνιστικής χρηματοδότησης από το πρόγραμμα </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«Ορίζοντας 2020» με πέραν των €75 εκατομμυρίων </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σε όλη τη διάρκεια του προγράμματος 2014-2020.</a:t>
            </a:r>
          </a:p>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Εξασφάλιση τριών έργων </a:t>
            </a:r>
            <a:r>
              <a:rPr lang="en-GB" sz="1400" b="0" i="0" u="none" strike="noStrike" kern="1200" cap="none" spc="0" baseline="0" dirty="0">
                <a:solidFill>
                  <a:srgbClr val="404040"/>
                </a:solidFill>
                <a:uFillTx/>
                <a:latin typeface="Calibri Light" pitchFamily="34"/>
                <a:cs typeface="Calibri Light" pitchFamily="34"/>
              </a:rPr>
              <a:t>Teaming for Excellence </a:t>
            </a:r>
            <a:r>
              <a:rPr lang="el-GR" sz="1400" b="0" i="0" u="none" strike="noStrike" kern="1200" cap="none" spc="0" baseline="0" dirty="0">
                <a:solidFill>
                  <a:srgbClr val="404040"/>
                </a:solidFill>
                <a:uFillTx/>
                <a:latin typeface="Calibri Light" pitchFamily="34"/>
                <a:cs typeface="Calibri Light" pitchFamily="34"/>
              </a:rPr>
              <a:t>από την ΕΕ </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για δημιουργία κέντρων ερευνητικής αριστείας με συνολικό προϋπολογισμό πέραν των €100 εκ.</a:t>
            </a:r>
          </a:p>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Εξασφάλιση 2</a:t>
            </a:r>
            <a:r>
              <a:rPr lang="en-US" sz="1400" b="0" i="0" u="none" strike="noStrike" kern="1200" cap="none" spc="0" baseline="0" dirty="0">
                <a:solidFill>
                  <a:srgbClr val="404040"/>
                </a:solidFill>
                <a:uFillTx/>
                <a:latin typeface="Calibri Light" pitchFamily="34"/>
                <a:cs typeface="Calibri Light" pitchFamily="34"/>
              </a:rPr>
              <a:t>3</a:t>
            </a:r>
            <a:r>
              <a:rPr lang="el-GR" sz="1400" b="0" i="0" u="none" strike="noStrike" kern="1200" cap="none" spc="0" baseline="0" dirty="0">
                <a:solidFill>
                  <a:srgbClr val="404040"/>
                </a:solidFill>
                <a:uFillTx/>
                <a:latin typeface="Calibri Light" pitchFamily="34"/>
                <a:cs typeface="Calibri Light" pitchFamily="34"/>
              </a:rPr>
              <a:t> ερευνητικών έργων αριστείας - </a:t>
            </a:r>
            <a:r>
              <a:rPr lang="en-GB" sz="1400" b="0" i="0" u="none" strike="noStrike" kern="1200" cap="none" spc="0" baseline="0" dirty="0">
                <a:solidFill>
                  <a:srgbClr val="404040"/>
                </a:solidFill>
                <a:uFillTx/>
                <a:latin typeface="Calibri Light" pitchFamily="34"/>
                <a:cs typeface="Calibri Light" pitchFamily="34"/>
              </a:rPr>
              <a:t>ERC Grants</a:t>
            </a:r>
            <a:r>
              <a:rPr lang="el-GR" sz="1400" b="0" i="0" u="none" strike="noStrike" kern="1200" cap="none" spc="0" baseline="0" dirty="0">
                <a:solidFill>
                  <a:srgbClr val="404040"/>
                </a:solidFill>
                <a:uFillTx/>
                <a:latin typeface="Calibri Light" pitchFamily="34"/>
                <a:cs typeface="Calibri Light" pitchFamily="34"/>
              </a:rPr>
              <a:t> </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που αποτελούν την ύψιστη τιμητική διάκριση χορηγιών έρευνας στον ευρωπαϊκό χώρο</a:t>
            </a:r>
          </a:p>
          <a:p>
            <a:pPr marL="285750" marR="0" lvl="0" indent="-285750" defTabSz="914400" rtl="0" fontAlgn="auto" hangingPunct="0">
              <a:lnSpc>
                <a:spcPct val="100000"/>
              </a:lnSpc>
              <a:spcBef>
                <a:spcPts val="4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Πρώτο σε εξασφάλιση ανταγωνιστικής χρηματοδότησης ύψους πέραν των €33 εκ. από το πρόγραμμα «RESTART 2016-2020» του </a:t>
            </a:r>
            <a:r>
              <a:rPr lang="el-GR" sz="1400" b="0" i="0" u="none" strike="noStrike" kern="1200" cap="none" spc="0" baseline="0" dirty="0" err="1">
                <a:solidFill>
                  <a:srgbClr val="404040"/>
                </a:solidFill>
                <a:uFillTx/>
                <a:latin typeface="Calibri Light" pitchFamily="34"/>
                <a:cs typeface="Calibri Light" pitchFamily="34"/>
              </a:rPr>
              <a:t>ΙδΕΚ</a:t>
            </a:r>
            <a:r>
              <a:rPr lang="el-GR" sz="1400" b="0" i="0" u="none" strike="noStrike" kern="1200" cap="none" spc="0" baseline="0" dirty="0">
                <a:solidFill>
                  <a:srgbClr val="404040"/>
                </a:solidFill>
                <a:uFillTx/>
                <a:latin typeface="Calibri Light" pitchFamily="34"/>
                <a:cs typeface="Calibri Light" pitchFamily="34"/>
              </a:rPr>
              <a:t> ανάμεσα σε όλους τους οργανισμούς που συμμετείχαν.</a:t>
            </a:r>
            <a:endParaRPr lang="el-GR" sz="1800" b="0" i="0" u="none" strike="noStrike" kern="1200" cap="none" spc="0" baseline="0" dirty="0">
              <a:solidFill>
                <a:srgbClr val="404040"/>
              </a:solidFill>
              <a:uFillTx/>
              <a:latin typeface="Calibri Light" pitchFamily="34"/>
              <a:ea typeface="Calibri" pitchFamily="34"/>
              <a:cs typeface="Calibri Light" pitchFamily="34"/>
            </a:endParaRPr>
          </a:p>
        </p:txBody>
      </p:sp>
      <p:sp>
        <p:nvSpPr>
          <p:cNvPr id="5" name="Θέση αριθμού διαφάνειας 1">
            <a:extLst>
              <a:ext uri="{FF2B5EF4-FFF2-40B4-BE49-F238E27FC236}">
                <a16:creationId xmlns:a16="http://schemas.microsoft.com/office/drawing/2014/main" id="{608C2770-90BC-09FE-AB49-D17D4C80C7B7}"/>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A6C44A-9CB1-5543-9CBA-FFE1997D601B}" type="slidenum">
              <a:t>7</a:t>
            </a:fld>
            <a:endParaRPr lang="en-US" sz="1000" b="0" i="0" u="none" strike="noStrike" kern="1200" cap="none" spc="0" baseline="0">
              <a:solidFill>
                <a:srgbClr val="898989"/>
              </a:solidFill>
              <a:uFillTx/>
              <a:latin typeface="Calibri" pitchFamily="34"/>
              <a:cs typeface="Arial" pitchFamily="34"/>
            </a:endParaRPr>
          </a:p>
        </p:txBody>
      </p:sp>
      <p:pic>
        <p:nvPicPr>
          <p:cNvPr id="6" name="Εικόνα 12">
            <a:extLst>
              <a:ext uri="{FF2B5EF4-FFF2-40B4-BE49-F238E27FC236}">
                <a16:creationId xmlns:a16="http://schemas.microsoft.com/office/drawing/2014/main" id="{C00B22CD-1F1D-F378-144E-FC5EC5A0C36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553203" y="303215"/>
            <a:ext cx="2286000" cy="1831972"/>
          </a:xfrm>
          <a:prstGeom prst="rect">
            <a:avLst/>
          </a:prstGeom>
          <a:noFill/>
          <a:ln cap="flat">
            <a:noFill/>
          </a:ln>
        </p:spPr>
      </p:pic>
      <p:pic>
        <p:nvPicPr>
          <p:cNvPr id="7" name="Εικόνα 18">
            <a:extLst>
              <a:ext uri="{FF2B5EF4-FFF2-40B4-BE49-F238E27FC236}">
                <a16:creationId xmlns:a16="http://schemas.microsoft.com/office/drawing/2014/main" id="{DD85ADDA-2849-CC9B-8875-E393916452A1}"/>
              </a:ext>
            </a:extLst>
          </p:cNvPr>
          <p:cNvPicPr>
            <a:picLocks noChangeAspect="1"/>
          </p:cNvPicPr>
          <p:nvPr/>
        </p:nvPicPr>
        <p:blipFill>
          <a:blip r:embed="rId5" cstate="email">
            <a:extLst>
              <a:ext uri="{28A0092B-C50C-407E-A947-70E740481C1C}">
                <a14:useLocalDpi xmlns:a14="http://schemas.microsoft.com/office/drawing/2010/main"/>
              </a:ext>
            </a:extLst>
          </a:blip>
          <a:srcRect b="-5901"/>
          <a:stretch>
            <a:fillRect/>
          </a:stretch>
        </p:blipFill>
        <p:spPr>
          <a:xfrm>
            <a:off x="6553203" y="2135188"/>
            <a:ext cx="2286000" cy="3790946"/>
          </a:xfrm>
          <a:prstGeom prst="rect">
            <a:avLst/>
          </a:prstGeom>
          <a:noFill/>
          <a:ln cap="flat">
            <a:noFill/>
          </a:ln>
        </p:spPr>
      </p:pic>
      <p:pic>
        <p:nvPicPr>
          <p:cNvPr id="8" name="Εικόνα 2">
            <a:extLst>
              <a:ext uri="{FF2B5EF4-FFF2-40B4-BE49-F238E27FC236}">
                <a16:creationId xmlns:a16="http://schemas.microsoft.com/office/drawing/2014/main" id="{8630362B-8AB4-3814-873E-A2297CE54D3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553203" y="4826002"/>
            <a:ext cx="2286000" cy="1714500"/>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68">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98F3BFAA-2CAF-B104-B896-428A6F52C17D}"/>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 name="Ορθογώνιο 3">
            <a:extLst>
              <a:ext uri="{FF2B5EF4-FFF2-40B4-BE49-F238E27FC236}">
                <a16:creationId xmlns:a16="http://schemas.microsoft.com/office/drawing/2014/main" id="{93FAB446-42B8-DA6F-CFA4-D8887308544D}"/>
              </a:ext>
            </a:extLst>
          </p:cNvPr>
          <p:cNvSpPr/>
          <p:nvPr/>
        </p:nvSpPr>
        <p:spPr>
          <a:xfrm>
            <a:off x="1084258" y="2362196"/>
            <a:ext cx="6992938" cy="38100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7EB33600-7D35-DA42-7443-8B60C42D108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TextBox 9">
            <a:extLst>
              <a:ext uri="{FF2B5EF4-FFF2-40B4-BE49-F238E27FC236}">
                <a16:creationId xmlns:a16="http://schemas.microsoft.com/office/drawing/2014/main" id="{D2E52AB4-8A5F-0EEE-FC70-32063F439745}"/>
              </a:ext>
            </a:extLst>
          </p:cNvPr>
          <p:cNvSpPr txBox="1"/>
          <p:nvPr/>
        </p:nvSpPr>
        <p:spPr>
          <a:xfrm>
            <a:off x="1066803" y="1447796"/>
            <a:ext cx="6934196"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Εσωτερική</a:t>
            </a:r>
            <a:r>
              <a:rPr lang="en-US" sz="2400" b="0" i="0" u="none" strike="noStrike" kern="1200" cap="none" spc="0" baseline="0">
                <a:solidFill>
                  <a:srgbClr val="404040"/>
                </a:solidFill>
                <a:uFillTx/>
                <a:latin typeface="Calibri Light" pitchFamily="34"/>
                <a:cs typeface="Calibri Light" pitchFamily="34"/>
              </a:rPr>
              <a:t>/</a:t>
            </a:r>
            <a:r>
              <a:rPr lang="el-GR" sz="2400" b="0" i="0" u="none" strike="noStrike" kern="1200" cap="none" spc="0" baseline="0">
                <a:solidFill>
                  <a:srgbClr val="404040"/>
                </a:solidFill>
                <a:uFillTx/>
                <a:latin typeface="Calibri Light" pitchFamily="34"/>
                <a:cs typeface="Calibri Light" pitchFamily="34"/>
              </a:rPr>
              <a:t>Εξωτερική χρηματοδότηση έρευνας</a:t>
            </a:r>
            <a:endParaRPr lang="en-US" sz="2400" b="0" i="0" u="none" strike="noStrike" kern="1200" cap="none" spc="0" baseline="0">
              <a:solidFill>
                <a:srgbClr val="404040"/>
              </a:solidFill>
              <a:uFillTx/>
              <a:latin typeface="Calibri Light" pitchFamily="34"/>
              <a:cs typeface="Calibri Light" pitchFamily="34"/>
            </a:endParaRPr>
          </a:p>
        </p:txBody>
      </p:sp>
      <p:sp>
        <p:nvSpPr>
          <p:cNvPr id="6" name="Θέση αριθμού διαφάνειας 1">
            <a:extLst>
              <a:ext uri="{FF2B5EF4-FFF2-40B4-BE49-F238E27FC236}">
                <a16:creationId xmlns:a16="http://schemas.microsoft.com/office/drawing/2014/main" id="{E762F655-BC53-3CF8-D085-6C593E035FFB}"/>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87A2E2-B9AA-D545-AFC0-286C4CEB693B}" type="slidenum">
              <a:t>8</a:t>
            </a:fld>
            <a:endParaRPr lang="en-US" sz="1000" b="0" i="0" u="none" strike="noStrike" kern="1200" cap="none" spc="0" baseline="0">
              <a:solidFill>
                <a:srgbClr val="898989"/>
              </a:solidFill>
              <a:uFillTx/>
              <a:latin typeface="Calibri" pitchFamily="34"/>
              <a:cs typeface="Arial" pitchFamily="34"/>
            </a:endParaRPr>
          </a:p>
        </p:txBody>
      </p:sp>
      <p:pic>
        <p:nvPicPr>
          <p:cNvPr id="7" name="Εικόνα 7">
            <a:extLst>
              <a:ext uri="{FF2B5EF4-FFF2-40B4-BE49-F238E27FC236}">
                <a16:creationId xmlns:a16="http://schemas.microsoft.com/office/drawing/2014/main" id="{793D49F9-079E-4A56-454B-0A6CDC8A5A30}"/>
              </a:ext>
            </a:extLst>
          </p:cNvPr>
          <p:cNvPicPr>
            <a:picLocks noChangeAspect="1"/>
          </p:cNvPicPr>
          <p:nvPr/>
        </p:nvPicPr>
        <p:blipFill>
          <a:blip r:embed="rId4" cstate="email">
            <a:extLst>
              <a:ext uri="{28A0092B-C50C-407E-A947-70E740481C1C}">
                <a14:useLocalDpi xmlns:a14="http://schemas.microsoft.com/office/drawing/2010/main"/>
              </a:ext>
            </a:extLst>
          </a:blip>
          <a:srcRect l="10110" t="17554" r="16209" b="54729"/>
          <a:stretch>
            <a:fillRect/>
          </a:stretch>
        </p:blipFill>
        <p:spPr>
          <a:xfrm>
            <a:off x="1541458" y="2687823"/>
            <a:ext cx="6230941" cy="3314325"/>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58">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AA3AE2E-09FF-A15E-480D-80A21AED622B}"/>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3249C6B-510F-E14B-BFA8-83E3E0A887BC}" type="slidenum">
              <a:t>9</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0E58F6E5-382F-08EF-42A6-1EA469027F5E}"/>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8126F046-684B-49FD-398C-52C473481ED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3DEB0532-4D0C-9C83-C672-EF1CAA69F03B}"/>
              </a:ext>
            </a:extLst>
          </p:cNvPr>
          <p:cNvSpPr txBox="1"/>
          <p:nvPr/>
        </p:nvSpPr>
        <p:spPr>
          <a:xfrm>
            <a:off x="1066803" y="2025652"/>
            <a:ext cx="5486400" cy="4295778"/>
          </a:xfrm>
          <a:prstGeom prst="rect">
            <a:avLst/>
          </a:prstGeom>
          <a:noFill/>
          <a:ln cap="flat">
            <a:noFill/>
          </a:ln>
        </p:spPr>
        <p:txBody>
          <a:bodyPr vert="horz" wrap="square" lIns="0" tIns="0" rIns="0" bIns="0" anchor="t" anchorCtr="0" compatLnSpc="1">
            <a:noAutofit/>
          </a:bodyPr>
          <a:lstStyle/>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Διεθνές Ερευνητικό Κέντρο Νερού «Νηρέας»</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Ερευνητικό Κέντρο «</a:t>
            </a:r>
            <a:r>
              <a:rPr lang="en-US" sz="1350" b="0" i="0" u="none" strike="noStrike" kern="1200" cap="none" spc="0" baseline="0">
                <a:solidFill>
                  <a:srgbClr val="404040"/>
                </a:solidFill>
                <a:uFillTx/>
                <a:latin typeface="Calibri Light" pitchFamily="34"/>
                <a:cs typeface="Calibri Light" pitchFamily="34"/>
              </a:rPr>
              <a:t>EMPHASIS» </a:t>
            </a:r>
            <a:endParaRPr lang="el-GR" sz="1350" b="0" i="0" u="none" strike="noStrike" kern="1200" cap="none" spc="0" baseline="0">
              <a:solidFill>
                <a:srgbClr val="404040"/>
              </a:solidFill>
              <a:uFillTx/>
              <a:latin typeface="Calibri Light" pitchFamily="34"/>
              <a:cs typeface="Calibri Light" pitchFamily="34"/>
            </a:endParaRP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Ερευνητικό Κέντρο Εφαρμοσμένης Νευροεπιστήμης</a:t>
            </a:r>
            <a:endParaRPr lang="en-US" sz="1350" b="0" i="0" u="none" strike="noStrike" kern="1200" cap="none" spc="0" baseline="0">
              <a:solidFill>
                <a:srgbClr val="404040"/>
              </a:solidFill>
              <a:uFillTx/>
              <a:latin typeface="Calibri Light" pitchFamily="34"/>
              <a:cs typeface="Calibri Light" pitchFamily="34"/>
            </a:endParaRP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Ερευνητική Μονάδα Αρχαιολογίας</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Ερευνητική Μονάδα Ενεργειακής Αειφορίας-</a:t>
            </a:r>
            <a:r>
              <a:rPr lang="en-US" sz="1350" b="0" i="0" u="none" strike="noStrike" kern="1200" cap="none" spc="0" baseline="0">
                <a:solidFill>
                  <a:srgbClr val="404040"/>
                </a:solidFill>
                <a:uFillTx/>
                <a:latin typeface="Calibri Light" pitchFamily="34"/>
                <a:cs typeface="Calibri Light" pitchFamily="34"/>
              </a:rPr>
              <a:t>FOSS</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Ερευνητική Μονάδα «Κέντρο Σπουδών Φύλου»</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n-US" sz="1350" b="0" i="0" u="none" strike="noStrike" kern="1200" cap="none" spc="0" baseline="0">
                <a:solidFill>
                  <a:srgbClr val="404040"/>
                </a:solidFill>
                <a:uFillTx/>
                <a:latin typeface="Calibri Light" pitchFamily="34"/>
                <a:cs typeface="Calibri Light" pitchFamily="34"/>
              </a:rPr>
              <a:t>E</a:t>
            </a:r>
            <a:r>
              <a:rPr lang="el-GR" sz="1350" b="0" i="0" u="none" strike="noStrike" kern="1200" cap="none" spc="0" baseline="0">
                <a:solidFill>
                  <a:srgbClr val="404040"/>
                </a:solidFill>
                <a:uFillTx/>
                <a:latin typeface="Calibri Light" pitchFamily="34"/>
                <a:cs typeface="Calibri Light" pitchFamily="34"/>
              </a:rPr>
              <a:t>ρευνητική Μονάδα Μεσαιωνικών Τεχνών και Τελετουργιών (ΕΜοΜεΤ)</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Ερευνητική Μονάδα Τραπεζικών και Χρηματοοικονομικών Μελετών</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Κέντρο Αριστείας για Βιοτράπεζα και Βιοϊατρική Έρευνα</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Κέντρο Aριστείας για Έρευνα και Καινοτομία - "ΚΟΙΟΣ" </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Κέντρο Νεοελληνικών Σπουδών (Σπουδαστήριο Πετρώνδα)</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Κέντρο Οικονομικών Ερευνών</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Μονάδα Έρευνας Νευρολογίας και Νευροεπιστημών Κύπρου (CNRU)</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Πανεπιστημιακό Κέντρο Ερευνών Πεδίου (ΠΑΚΕΠΕ)</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Ωκεανογραφικό Κέντρο</a:t>
            </a:r>
          </a:p>
        </p:txBody>
      </p:sp>
      <p:sp>
        <p:nvSpPr>
          <p:cNvPr id="6" name="TextBox 9">
            <a:extLst>
              <a:ext uri="{FF2B5EF4-FFF2-40B4-BE49-F238E27FC236}">
                <a16:creationId xmlns:a16="http://schemas.microsoft.com/office/drawing/2014/main" id="{33162565-B9C4-239B-DDD4-3C44FD76BF7D}"/>
              </a:ext>
            </a:extLst>
          </p:cNvPr>
          <p:cNvSpPr txBox="1"/>
          <p:nvPr/>
        </p:nvSpPr>
        <p:spPr>
          <a:xfrm>
            <a:off x="1066803" y="1447796"/>
            <a:ext cx="4572000"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Ερευνητικές Μονάδες / Κέντρα</a:t>
            </a:r>
            <a:endParaRPr lang="en-US" sz="2400" b="0" i="0" u="none" strike="noStrike" kern="1200" cap="none" spc="0" baseline="0">
              <a:solidFill>
                <a:srgbClr val="404040"/>
              </a:solidFill>
              <a:uFillTx/>
              <a:latin typeface="Calibri Light" pitchFamily="34"/>
              <a:cs typeface="Calibri Light" pitchFamily="34"/>
            </a:endParaRPr>
          </a:p>
        </p:txBody>
      </p:sp>
      <p:pic>
        <p:nvPicPr>
          <p:cNvPr id="7" name="Εικόνα 12">
            <a:extLst>
              <a:ext uri="{FF2B5EF4-FFF2-40B4-BE49-F238E27FC236}">
                <a16:creationId xmlns:a16="http://schemas.microsoft.com/office/drawing/2014/main" id="{305E89ED-DE7A-4540-56C0-2D5252B1BAA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553203" y="303215"/>
            <a:ext cx="2286000" cy="2820988"/>
          </a:xfrm>
          <a:prstGeom prst="rect">
            <a:avLst/>
          </a:prstGeom>
          <a:noFill/>
          <a:ln cap="flat">
            <a:noFill/>
          </a:ln>
        </p:spPr>
      </p:pic>
      <p:pic>
        <p:nvPicPr>
          <p:cNvPr id="8" name="Εικόνα 2">
            <a:extLst>
              <a:ext uri="{FF2B5EF4-FFF2-40B4-BE49-F238E27FC236}">
                <a16:creationId xmlns:a16="http://schemas.microsoft.com/office/drawing/2014/main" id="{6C1247E2-4965-B257-DCFD-C796F067F48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553203" y="3047996"/>
            <a:ext cx="2286000" cy="3492495"/>
          </a:xfrm>
          <a:prstGeom prst="rect">
            <a:avLst/>
          </a:prstGeom>
          <a:noFill/>
          <a:ln cap="flat">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30681</TotalTime>
  <Words>2726</Words>
  <Application>Microsoft Office PowerPoint</Application>
  <PresentationFormat>On-screen Show (4:3)</PresentationFormat>
  <Paragraphs>343</Paragraphs>
  <Slides>26</Slides>
  <Notes>14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26</vt:i4>
      </vt:variant>
    </vt:vector>
  </HeadingPairs>
  <TitlesOfParts>
    <vt:vector size="34" baseType="lpstr">
      <vt:lpstr>Arial</vt:lpstr>
      <vt:lpstr>Calibri</vt:lpstr>
      <vt:lpstr>Calibri Light</vt:lpstr>
      <vt:lpstr>Cambria</vt:lpstr>
      <vt:lpstr>Office Theme</vt:lpstr>
      <vt:lpstr>Custom Design</vt:lpstr>
      <vt:lpstr>1_Custom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Despo Dionysiou</dc:creator>
  <cp:lastModifiedBy>Kalia Christou</cp:lastModifiedBy>
  <cp:revision>514</cp:revision>
  <cp:lastPrinted>2018-02-07T11:08:14Z</cp:lastPrinted>
  <dcterms:created xsi:type="dcterms:W3CDTF">2006-08-16T00:00:00Z</dcterms:created>
  <dcterms:modified xsi:type="dcterms:W3CDTF">2022-10-26T09:47:47Z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0x010100D0E51B3238A6F549B5D9B2FC1E7C420E</vt:lpwstr>
  </property>
</Properties>
</file>